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86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9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5E673-33A4-4149-BEE0-75FA9F68A30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FE85BE-D5EA-4D1F-8201-458ED57F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By : L VINAY RAJIV REDDY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9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072880" cy="503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252990" cy="4571999"/>
          </a:xfrm>
        </p:spPr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P(odd OR prime) on a spinner from 1-8 ?</a:t>
            </a:r>
          </a:p>
          <a:p>
            <a:r>
              <a:rPr lang="en-US" cap="none" dirty="0" smtClean="0"/>
              <a:t>Sample space ={1,2,3,4,5,6,7,8}</a:t>
            </a:r>
          </a:p>
          <a:p>
            <a:r>
              <a:rPr lang="en-US" cap="none" dirty="0" smtClean="0"/>
              <a:t>Odd (A) ={1,3,5,7} ,  Prime (B) ={2,3,5,7}</a:t>
            </a:r>
          </a:p>
          <a:p>
            <a:r>
              <a:rPr lang="en-US" cap="none" dirty="0" smtClean="0"/>
              <a:t>It is a mutually exclusive event.</a:t>
            </a:r>
          </a:p>
          <a:p>
            <a:r>
              <a:rPr lang="en-US" cap="none" dirty="0" smtClean="0"/>
              <a:t>P( A U B) = P(A) + P(B) – P(A AND B)</a:t>
            </a:r>
          </a:p>
          <a:p>
            <a:r>
              <a:rPr lang="en-US" cap="none" dirty="0" smtClean="0"/>
              <a:t>P( odd  OR prime ) =P(odd) + P(prime) – P( odd AND prime)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              = (1/2)+(1/2) – (3/8)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              = (5/8)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530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925546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77636"/>
            <a:ext cx="10169862" cy="4613563"/>
          </a:xfrm>
        </p:spPr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For numbers in 1-9 , hat is the probability of getting a number  less than 4 or 2 ?</a:t>
            </a:r>
          </a:p>
          <a:p>
            <a:r>
              <a:rPr lang="en-US" cap="none" dirty="0" smtClean="0"/>
              <a:t>P( &lt;4 OR &lt; 2) = P(&lt;4) + P(&lt;2) – P( &lt;4 AND &lt;2)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         = (3/9) + (1/9) – (1/9)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         = 3/9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7439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Given : x , y are 2 independent events. P(x) =0.3 p(y) = 0.7</a:t>
            </a:r>
          </a:p>
          <a:p>
            <a:r>
              <a:rPr lang="en-US" dirty="0" smtClean="0"/>
              <a:t>P( x AND Y) = 0.3 * 0.7 = 0.21</a:t>
            </a:r>
          </a:p>
          <a:p>
            <a:r>
              <a:rPr lang="en-US" dirty="0" smtClean="0"/>
              <a:t>P( X OR Y) = 0.3 + 0.7=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39" y="0"/>
            <a:ext cx="9463280" cy="1357745"/>
          </a:xfrm>
        </p:spPr>
        <p:txBody>
          <a:bodyPr/>
          <a:lstStyle/>
          <a:p>
            <a:r>
              <a:rPr lang="en-US" cap="none" dirty="0" smtClean="0"/>
              <a:t>Probability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5338" y="1233055"/>
            <a:ext cx="10364452" cy="3906981"/>
          </a:xfrm>
        </p:spPr>
        <p:txBody>
          <a:bodyPr>
            <a:normAutofit lnSpcReduction="10000"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likelihood of occurrence of any event is called as  probability.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: (0-1)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tossing a coin :</a:t>
            </a:r>
          </a:p>
          <a:p>
            <a:pPr lvl="3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outcomes are head/ tail</a:t>
            </a:r>
          </a:p>
          <a:p>
            <a:pPr lvl="3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both have equal chances, p(head)=p(tail) =0.5</a:t>
            </a:r>
          </a:p>
          <a:p>
            <a:pPr lvl="3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set ={ H, T}</a:t>
            </a:r>
          </a:p>
          <a:p>
            <a:pPr lvl="3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all elements occurrence =1.</a:t>
            </a:r>
          </a:p>
          <a:p>
            <a:pPr lvl="3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is P=(no. of desired outcomes/ total no. of outcomes)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utually Exclusive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34583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vents that cannot occur at a time.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Tossing a coin and getting a head &amp; tail can’t occur simultaneously. 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 U B) = P(A) + P(B)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7245928" y="4571999"/>
            <a:ext cx="803563" cy="886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8382001" y="4571998"/>
            <a:ext cx="775855" cy="88669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7051966" y="3872342"/>
            <a:ext cx="2119745" cy="374073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02" y="493826"/>
            <a:ext cx="10045170" cy="947047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Inclusive Event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4446" y="1440873"/>
            <a:ext cx="10363826" cy="3424107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which aren’t mutually exclusive comes under this.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Events of getting a jack and a diamond comes under this.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P(AUB) = P(A) + P(B) – P(A 󠆀 AND B ) </a:t>
            </a:r>
          </a:p>
          <a:p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6871855" y="3398821"/>
            <a:ext cx="2299854" cy="621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     Diamond  </a:t>
            </a:r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26" y="4275494"/>
            <a:ext cx="1835912" cy="1687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2112" y="4988738"/>
            <a:ext cx="261255" cy="2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8591" y="4968937"/>
            <a:ext cx="461335" cy="2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2852" y="5003772"/>
            <a:ext cx="166255" cy="24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072880" cy="836210"/>
          </a:xfrm>
        </p:spPr>
        <p:txBody>
          <a:bodyPr/>
          <a:lstStyle/>
          <a:p>
            <a:r>
              <a:rPr lang="en-US" cap="none" dirty="0" smtClean="0"/>
              <a:t>Independent Events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cap="none" dirty="0" smtClean="0"/>
              <a:t>f the outcomes of 1</a:t>
            </a:r>
            <a:r>
              <a:rPr lang="en-US" cap="none" baseline="30000" dirty="0" smtClean="0"/>
              <a:t>st</a:t>
            </a:r>
            <a:r>
              <a:rPr lang="en-US" cap="none" dirty="0" smtClean="0"/>
              <a:t> event doesn’t affect on the outcomes of the 2</a:t>
            </a:r>
            <a:r>
              <a:rPr lang="en-US" cap="none" baseline="30000" dirty="0" smtClean="0"/>
              <a:t>nd</a:t>
            </a:r>
            <a:r>
              <a:rPr lang="en-US" cap="none" dirty="0" smtClean="0"/>
              <a:t> event.</a:t>
            </a:r>
          </a:p>
          <a:p>
            <a:r>
              <a:rPr lang="en-US" cap="none" dirty="0" smtClean="0"/>
              <a:t>P(A AND B) = P(A).P(B)</a:t>
            </a:r>
          </a:p>
          <a:p>
            <a:r>
              <a:rPr lang="en-US" cap="none" dirty="0" err="1" smtClean="0"/>
              <a:t>Eg</a:t>
            </a:r>
            <a:r>
              <a:rPr lang="en-US" cap="none" dirty="0" smtClean="0"/>
              <a:t>: While rolling 2 diff. dies, the events of getting odd number on 1</a:t>
            </a:r>
            <a:r>
              <a:rPr lang="en-US" cap="none" baseline="30000" dirty="0" smtClean="0"/>
              <a:t>st</a:t>
            </a:r>
            <a:r>
              <a:rPr lang="en-US" cap="none" dirty="0" smtClean="0"/>
              <a:t> die and even number on 2</a:t>
            </a:r>
            <a:r>
              <a:rPr lang="en-US" cap="none" baseline="30000" dirty="0" smtClean="0"/>
              <a:t>nd</a:t>
            </a:r>
            <a:r>
              <a:rPr lang="en-US" cap="none" dirty="0" smtClean="0"/>
              <a:t> die are independent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6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9989752" cy="53141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Dependent Events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3274"/>
            <a:ext cx="10322262" cy="4197926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cap="none" dirty="0" smtClean="0"/>
              <a:t>f the outcomes of 1</a:t>
            </a:r>
            <a:r>
              <a:rPr lang="en-US" cap="none" baseline="30000" dirty="0" smtClean="0"/>
              <a:t>st</a:t>
            </a:r>
            <a:r>
              <a:rPr lang="en-US" cap="none" dirty="0" smtClean="0"/>
              <a:t> event shows an affect on the outcomes of 2</a:t>
            </a:r>
            <a:r>
              <a:rPr lang="en-US" cap="none" baseline="30000" dirty="0" smtClean="0"/>
              <a:t>nd</a:t>
            </a:r>
            <a:r>
              <a:rPr lang="en-US" cap="none" dirty="0" smtClean="0"/>
              <a:t> event, is called as dependent events.</a:t>
            </a:r>
          </a:p>
          <a:p>
            <a:r>
              <a:rPr lang="en-US" cap="none" dirty="0" smtClean="0"/>
              <a:t>P(A AND B) = P(A).P(B/A)</a:t>
            </a:r>
          </a:p>
          <a:p>
            <a:r>
              <a:rPr lang="en-US" cap="none" dirty="0" err="1" smtClean="0"/>
              <a:t>Eg</a:t>
            </a:r>
            <a:r>
              <a:rPr lang="en-US" cap="none" dirty="0" smtClean="0"/>
              <a:t> : A jar contains 3 white balls, 2 black balls, 3 blue balls. What is the probability of getting 2 white balls in 2 draws and without replacement.</a:t>
            </a:r>
          </a:p>
          <a:p>
            <a:pPr marL="0" indent="0">
              <a:buNone/>
            </a:pPr>
            <a:r>
              <a:rPr lang="en-US" cap="none" dirty="0" smtClean="0"/>
              <a:t>	P(2 white balls )=  [(3/8)  *  (2/7)]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	          = (6/56) = 3/28 (0.107)   </a:t>
            </a:r>
          </a:p>
          <a:p>
            <a:pPr marL="0" indent="0">
              <a:buNone/>
            </a:pPr>
            <a:r>
              <a:rPr lang="en-US" cap="non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7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42152" cy="656101"/>
          </a:xfrm>
        </p:spPr>
        <p:txBody>
          <a:bodyPr/>
          <a:lstStyle/>
          <a:p>
            <a:r>
              <a:rPr lang="en-US" cap="none" dirty="0" smtClean="0"/>
              <a:t>Conditional Probability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82436"/>
            <a:ext cx="10363826" cy="4308763"/>
          </a:xfrm>
        </p:spPr>
        <p:txBody>
          <a:bodyPr/>
          <a:lstStyle/>
          <a:p>
            <a:r>
              <a:rPr lang="en-US" cap="none" dirty="0" smtClean="0"/>
              <a:t>It is the probability of occurrence of 2 dependent events one after the other.</a:t>
            </a:r>
          </a:p>
          <a:p>
            <a:r>
              <a:rPr lang="en-US" cap="none" dirty="0" smtClean="0"/>
              <a:t>For dependent events :</a:t>
            </a:r>
          </a:p>
          <a:p>
            <a:r>
              <a:rPr lang="en-US" sz="1800" cap="none" dirty="0"/>
              <a:t> </a:t>
            </a:r>
            <a:r>
              <a:rPr lang="en-US" sz="1800" cap="none" dirty="0" smtClean="0"/>
              <a:t>                       P(A AND B) = P(A).P(B/A)</a:t>
            </a:r>
            <a:r>
              <a:rPr lang="en-US" cap="none" dirty="0" smtClean="0"/>
              <a:t> </a:t>
            </a:r>
          </a:p>
          <a:p>
            <a:r>
              <a:rPr lang="en-US" sz="1800" cap="none" dirty="0"/>
              <a:t> </a:t>
            </a:r>
            <a:r>
              <a:rPr lang="en-US" sz="1800" cap="none" dirty="0" smtClean="0"/>
              <a:t>                       Here P(B/A) is the conditional probability</a:t>
            </a:r>
          </a:p>
          <a:p>
            <a:pPr marL="0" indent="0">
              <a:buNone/>
            </a:pPr>
            <a:r>
              <a:rPr lang="en-US" sz="1800" cap="none" dirty="0"/>
              <a:t> </a:t>
            </a:r>
            <a:r>
              <a:rPr lang="en-US" sz="1800" cap="none" dirty="0" smtClean="0"/>
              <a:t> </a:t>
            </a:r>
          </a:p>
          <a:p>
            <a:r>
              <a:rPr lang="en-US" sz="1800" cap="none" dirty="0" smtClean="0"/>
              <a:t>From above equation :</a:t>
            </a:r>
          </a:p>
          <a:p>
            <a:r>
              <a:rPr lang="en-US" sz="1800" cap="none" dirty="0"/>
              <a:t> </a:t>
            </a:r>
            <a:r>
              <a:rPr lang="en-US" sz="1800" cap="none" dirty="0" smtClean="0"/>
              <a:t>          P(B/A) = [P(A AND B)/P(A) ]</a:t>
            </a:r>
          </a:p>
          <a:p>
            <a:pPr lvl="5"/>
            <a:endParaRPr lang="en-US" sz="1800" cap="none" dirty="0"/>
          </a:p>
          <a:p>
            <a:pPr lvl="5"/>
            <a:endParaRPr lang="en-US" sz="1800" cap="none" dirty="0" smtClean="0"/>
          </a:p>
          <a:p>
            <a:pPr lvl="5"/>
            <a:endParaRPr lang="en-US" sz="1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91019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9962043" cy="766938"/>
          </a:xfrm>
        </p:spPr>
        <p:txBody>
          <a:bodyPr/>
          <a:lstStyle/>
          <a:p>
            <a:r>
              <a:rPr lang="en-US" cap="none" dirty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5"/>
            <a:ext cx="10308408" cy="4281055"/>
          </a:xfrm>
        </p:spPr>
        <p:txBody>
          <a:bodyPr/>
          <a:lstStyle/>
          <a:p>
            <a:r>
              <a:rPr lang="en-US" cap="none" dirty="0" smtClean="0"/>
              <a:t>To calc. Conditional Prob. When the value of P( A AND B) is not available.</a:t>
            </a:r>
          </a:p>
          <a:p>
            <a:r>
              <a:rPr lang="en-US" cap="none" dirty="0" smtClean="0"/>
              <a:t>P(A AND B) = P(A).P(B/A)   - (1)</a:t>
            </a:r>
          </a:p>
          <a:p>
            <a:r>
              <a:rPr lang="en-US" cap="none" dirty="0" smtClean="0"/>
              <a:t>P(A AND B) = P(B).P(A/B)   - (2)</a:t>
            </a:r>
          </a:p>
          <a:p>
            <a:endParaRPr lang="en-US" cap="none" dirty="0"/>
          </a:p>
          <a:p>
            <a:r>
              <a:rPr lang="en-US" cap="none" dirty="0" smtClean="0"/>
              <a:t>From (1) &amp; (2), by equating them :</a:t>
            </a:r>
          </a:p>
          <a:p>
            <a:pPr marL="0" indent="0">
              <a:buNone/>
            </a:pPr>
            <a:r>
              <a:rPr lang="en-US" cap="none" dirty="0" smtClean="0"/>
              <a:t>                    P(A).P(B/A) = P(B).P(A/B) – (3)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521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Hence Conditional probability of A, given event B has occurred is </a:t>
            </a:r>
            <a:r>
              <a:rPr lang="en-US" cap="none" dirty="0" smtClean="0"/>
              <a:t> P(A/B).</a:t>
            </a:r>
          </a:p>
          <a:p>
            <a:r>
              <a:rPr lang="en-US" cap="none" dirty="0" smtClean="0"/>
              <a:t>                  P(A/B) = (P(B/A).P(A)) / P(B)</a:t>
            </a:r>
          </a:p>
          <a:p>
            <a:endParaRPr lang="en-US" cap="none" dirty="0"/>
          </a:p>
          <a:p>
            <a:r>
              <a:rPr lang="en-US" cap="none" dirty="0" smtClean="0"/>
              <a:t>Similarly P(B/A) = </a:t>
            </a:r>
            <a:r>
              <a:rPr lang="en-US" cap="none" dirty="0"/>
              <a:t>(</a:t>
            </a:r>
            <a:r>
              <a:rPr lang="en-US" cap="none" dirty="0" smtClean="0"/>
              <a:t>P(A/B).P(B)) </a:t>
            </a:r>
            <a:r>
              <a:rPr lang="en-US" cap="none" dirty="0"/>
              <a:t>/ </a:t>
            </a:r>
            <a:r>
              <a:rPr lang="en-US" cap="none" dirty="0" smtClean="0"/>
              <a:t>P(A)</a:t>
            </a: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746118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333</TotalTime>
  <Words>649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Probability </vt:lpstr>
      <vt:lpstr>Probability</vt:lpstr>
      <vt:lpstr>Mutually Exclusive Events</vt:lpstr>
      <vt:lpstr>Mutually Inclusive Event</vt:lpstr>
      <vt:lpstr>Independent Events</vt:lpstr>
      <vt:lpstr>Dependent Events</vt:lpstr>
      <vt:lpstr>Conditional Probability</vt:lpstr>
      <vt:lpstr>Bayes Theorem</vt:lpstr>
      <vt:lpstr>PowerPoint Presentation</vt:lpstr>
      <vt:lpstr>Assignment -2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</dc:title>
  <dc:creator>Admin</dc:creator>
  <cp:lastModifiedBy>Admin</cp:lastModifiedBy>
  <cp:revision>33</cp:revision>
  <dcterms:created xsi:type="dcterms:W3CDTF">2021-07-01T12:43:28Z</dcterms:created>
  <dcterms:modified xsi:type="dcterms:W3CDTF">2021-07-07T17:54:47Z</dcterms:modified>
</cp:coreProperties>
</file>