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60" r:id="rId3"/>
    <p:sldId id="261" r:id="rId4"/>
    <p:sldId id="262" r:id="rId5"/>
    <p:sldId id="265" r:id="rId6"/>
    <p:sldId id="266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3CF41-66E2-43C9-B18C-4E0F026D75DA}" type="datetimeFigureOut">
              <a:rPr lang="en-US" smtClean="0"/>
              <a:t>7/9/2021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165D4-67B3-4AE2-A91C-BBCDD7207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017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3CF41-66E2-43C9-B18C-4E0F026D75DA}" type="datetimeFigureOut">
              <a:rPr lang="en-US" smtClean="0"/>
              <a:t>7/9/2021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165D4-67B3-4AE2-A91C-BBCDD7207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761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3CF41-66E2-43C9-B18C-4E0F026D75DA}" type="datetimeFigureOut">
              <a:rPr lang="en-US" smtClean="0"/>
              <a:t>7/9/2021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165D4-67B3-4AE2-A91C-BBCDD7207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5534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3CF41-66E2-43C9-B18C-4E0F026D75DA}" type="datetimeFigureOut">
              <a:rPr lang="en-US" smtClean="0"/>
              <a:t>7/9/2021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165D4-67B3-4AE2-A91C-BBCDD72077F8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33531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3CF41-66E2-43C9-B18C-4E0F026D75DA}" type="datetimeFigureOut">
              <a:rPr lang="en-US" smtClean="0"/>
              <a:t>7/9/2021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165D4-67B3-4AE2-A91C-BBCDD7207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9373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3CF41-66E2-43C9-B18C-4E0F026D75DA}" type="datetimeFigureOut">
              <a:rPr lang="en-US" smtClean="0"/>
              <a:t>7/9/2021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165D4-67B3-4AE2-A91C-BBCDD7207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7757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3CF41-66E2-43C9-B18C-4E0F026D75DA}" type="datetimeFigureOut">
              <a:rPr lang="en-US" smtClean="0"/>
              <a:t>7/9/2021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165D4-67B3-4AE2-A91C-BBCDD7207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9469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3CF41-66E2-43C9-B18C-4E0F026D75DA}" type="datetimeFigureOut">
              <a:rPr lang="en-US" smtClean="0"/>
              <a:t>7/9/2021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165D4-67B3-4AE2-A91C-BBCDD7207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3421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3CF41-66E2-43C9-B18C-4E0F026D75DA}" type="datetimeFigureOut">
              <a:rPr lang="en-US" smtClean="0"/>
              <a:t>7/9/2021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165D4-67B3-4AE2-A91C-BBCDD7207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612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3CF41-66E2-43C9-B18C-4E0F026D75DA}" type="datetimeFigureOut">
              <a:rPr lang="en-US" smtClean="0"/>
              <a:t>7/9/2021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165D4-67B3-4AE2-A91C-BBCDD7207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105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3CF41-66E2-43C9-B18C-4E0F026D75DA}" type="datetimeFigureOut">
              <a:rPr lang="en-US" smtClean="0"/>
              <a:t>7/9/2021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165D4-67B3-4AE2-A91C-BBCDD7207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758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3CF41-66E2-43C9-B18C-4E0F026D75DA}" type="datetimeFigureOut">
              <a:rPr lang="en-US" smtClean="0"/>
              <a:t>7/9/2021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165D4-67B3-4AE2-A91C-BBCDD7207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741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3CF41-66E2-43C9-B18C-4E0F026D75DA}" type="datetimeFigureOut">
              <a:rPr lang="en-US" smtClean="0"/>
              <a:t>7/9/2021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165D4-67B3-4AE2-A91C-BBCDD7207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227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3CF41-66E2-43C9-B18C-4E0F026D75DA}" type="datetimeFigureOut">
              <a:rPr lang="en-US" smtClean="0"/>
              <a:t>7/9/2021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165D4-67B3-4AE2-A91C-BBCDD7207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065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3CF41-66E2-43C9-B18C-4E0F026D75DA}" type="datetimeFigureOut">
              <a:rPr lang="en-US" smtClean="0"/>
              <a:t>7/9/2021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165D4-67B3-4AE2-A91C-BBCDD7207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864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3CF41-66E2-43C9-B18C-4E0F026D75DA}" type="datetimeFigureOut">
              <a:rPr lang="en-US" smtClean="0"/>
              <a:t>7/9/2021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165D4-67B3-4AE2-A91C-BBCDD7207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919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3CF41-66E2-43C9-B18C-4E0F026D75DA}" type="datetimeFigureOut">
              <a:rPr lang="en-US" smtClean="0"/>
              <a:t>7/9/2021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165D4-67B3-4AE2-A91C-BBCDD7207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900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D163CF41-66E2-43C9-B18C-4E0F026D75DA}" type="datetimeFigureOut">
              <a:rPr lang="en-US" smtClean="0"/>
              <a:t>7/9/2021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53165D4-67B3-4AE2-A91C-BBCDD7207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938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-1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cap="none" dirty="0" smtClean="0">
                <a:solidFill>
                  <a:srgbClr val="C00000"/>
                </a:solidFill>
              </a:rPr>
              <a:t>    1)Mean: </a:t>
            </a:r>
            <a:r>
              <a:rPr lang="en-US" cap="none" dirty="0" smtClean="0"/>
              <a:t>Average of all the data values.</a:t>
            </a:r>
          </a:p>
          <a:p>
            <a:pPr marL="0" indent="0">
              <a:buNone/>
            </a:pPr>
            <a:r>
              <a:rPr lang="en-US" cap="none" dirty="0">
                <a:solidFill>
                  <a:srgbClr val="C00000"/>
                </a:solidFill>
              </a:rPr>
              <a:t> </a:t>
            </a:r>
            <a:r>
              <a:rPr lang="en-US" cap="none" dirty="0" smtClean="0">
                <a:solidFill>
                  <a:srgbClr val="C00000"/>
                </a:solidFill>
              </a:rPr>
              <a:t>      Median</a:t>
            </a:r>
            <a:r>
              <a:rPr lang="en-US" cap="none" dirty="0" smtClean="0"/>
              <a:t> : The exact middle value of sorted data, if there are 2 values we go for their average.</a:t>
            </a:r>
          </a:p>
          <a:p>
            <a:pPr marL="0" indent="0">
              <a:buNone/>
            </a:pPr>
            <a:r>
              <a:rPr lang="en-US" cap="none" dirty="0">
                <a:solidFill>
                  <a:srgbClr val="C00000"/>
                </a:solidFill>
              </a:rPr>
              <a:t> </a:t>
            </a:r>
            <a:r>
              <a:rPr lang="en-US" cap="none" dirty="0" smtClean="0">
                <a:solidFill>
                  <a:srgbClr val="C00000"/>
                </a:solidFill>
              </a:rPr>
              <a:t>      Mode</a:t>
            </a:r>
            <a:r>
              <a:rPr lang="en-US" cap="none" dirty="0" smtClean="0"/>
              <a:t>: The most occurred data value is called the mode.</a:t>
            </a:r>
          </a:p>
          <a:p>
            <a:pPr marL="457200" lvl="1" indent="0">
              <a:buNone/>
            </a:pPr>
            <a:endParaRPr lang="en-US" cap="none" dirty="0"/>
          </a:p>
          <a:p>
            <a:pPr marL="457200" lvl="1" indent="0">
              <a:buNone/>
            </a:pPr>
            <a:endParaRPr lang="en-US" cap="none" dirty="0" smtClean="0">
              <a:solidFill>
                <a:srgbClr val="C00000"/>
              </a:solidFill>
            </a:endParaRPr>
          </a:p>
          <a:p>
            <a:pPr marL="457200" lvl="1" indent="0">
              <a:buNone/>
            </a:pPr>
            <a:r>
              <a:rPr lang="en-US" cap="none" dirty="0" smtClean="0">
                <a:solidFill>
                  <a:srgbClr val="C00000"/>
                </a:solidFill>
              </a:rPr>
              <a:t>2) Standard Deviation : </a:t>
            </a:r>
            <a:r>
              <a:rPr lang="en-US" cap="none" dirty="0"/>
              <a:t>It is one more statistical term used to measure central tendency.</a:t>
            </a:r>
          </a:p>
          <a:p>
            <a:pPr marL="457200" lvl="1" indent="0">
              <a:buNone/>
            </a:pPr>
            <a:r>
              <a:rPr lang="en-US" cap="none" dirty="0" smtClean="0">
                <a:solidFill>
                  <a:srgbClr val="C00000"/>
                </a:solidFill>
              </a:rPr>
              <a:t>    Variance : </a:t>
            </a:r>
            <a:r>
              <a:rPr lang="en-US" cap="none" dirty="0"/>
              <a:t>Also</a:t>
            </a:r>
            <a:r>
              <a:rPr lang="en-US" cap="none" dirty="0">
                <a:solidFill>
                  <a:srgbClr val="C00000"/>
                </a:solidFill>
              </a:rPr>
              <a:t> </a:t>
            </a:r>
            <a:r>
              <a:rPr lang="en-US" cap="none" dirty="0"/>
              <a:t>indicates same as </a:t>
            </a:r>
            <a:r>
              <a:rPr lang="en-US" cap="none" dirty="0" smtClean="0"/>
              <a:t>Standard Deviation </a:t>
            </a:r>
            <a:r>
              <a:rPr lang="en-US" cap="none" dirty="0"/>
              <a:t>how the values are  situated.</a:t>
            </a:r>
          </a:p>
          <a:p>
            <a:pPr marL="457200" lvl="1" indent="0">
              <a:buNone/>
            </a:pPr>
            <a:endParaRPr lang="en-US" cap="none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8960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6474" y="1898073"/>
            <a:ext cx="10876444" cy="3075709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4)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Find </a:t>
            </a:r>
            <a:r>
              <a:rPr lang="en-US" dirty="0">
                <a:solidFill>
                  <a:srgbClr val="FF0000"/>
                </a:solidFill>
              </a:rPr>
              <a:t>Mean, median, mode and standard deviation for each data set. 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    a.) 7,11,16, 14, 11, 13, 19, 13,13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    b.) 16, 15, 16, 17, 19, 12, 14, 9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    c.) 27, 66, 24, 81, 50, 40, 74, 81, 97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8368145" y="5514109"/>
            <a:ext cx="2910081" cy="277090"/>
          </a:xfrm>
        </p:spPr>
        <p:txBody>
          <a:bodyPr>
            <a:normAutofit fontScale="55000" lnSpcReduction="20000"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898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50982" y="133608"/>
            <a:ext cx="277091" cy="143484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5" y="1089573"/>
            <a:ext cx="10502371" cy="517268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</a:t>
            </a:r>
            <a:r>
              <a:rPr lang="en-US" dirty="0"/>
              <a:t>) Mean = 117/9 =13</a:t>
            </a:r>
          </a:p>
          <a:p>
            <a:r>
              <a:rPr lang="en-US" dirty="0"/>
              <a:t>    Mode = </a:t>
            </a:r>
            <a:r>
              <a:rPr lang="en-US" dirty="0" smtClean="0"/>
              <a:t>13</a:t>
            </a:r>
          </a:p>
          <a:p>
            <a:r>
              <a:rPr lang="en-US" dirty="0" smtClean="0"/>
              <a:t>    Median = 13</a:t>
            </a:r>
          </a:p>
          <a:p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/>
              <a:t> sorted values = </a:t>
            </a:r>
            <a:r>
              <a:rPr lang="en-US" dirty="0" smtClean="0"/>
              <a:t>[7,11,11,13,  </a:t>
            </a:r>
            <a:r>
              <a:rPr lang="en-US" b="1" dirty="0" smtClean="0">
                <a:solidFill>
                  <a:srgbClr val="FF0000"/>
                </a:solidFill>
              </a:rPr>
              <a:t>13</a:t>
            </a:r>
            <a:r>
              <a:rPr lang="en-US" dirty="0" smtClean="0"/>
              <a:t>  ,13,14,16,19]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B</a:t>
            </a:r>
            <a:r>
              <a:rPr lang="en-US" dirty="0"/>
              <a:t>) Mean = 118/8 =14.75</a:t>
            </a:r>
          </a:p>
          <a:p>
            <a:r>
              <a:rPr lang="en-US" dirty="0"/>
              <a:t>    Mode = 16</a:t>
            </a:r>
          </a:p>
          <a:p>
            <a:r>
              <a:rPr lang="en-US" dirty="0" smtClean="0"/>
              <a:t>    Median = 15.5</a:t>
            </a:r>
            <a:endParaRPr lang="en-US" dirty="0"/>
          </a:p>
          <a:p>
            <a:r>
              <a:rPr lang="en-US" dirty="0" smtClean="0"/>
              <a:t>    Sorted values = [9,12,14, </a:t>
            </a:r>
            <a:r>
              <a:rPr lang="en-US" b="1" dirty="0" smtClean="0">
                <a:solidFill>
                  <a:srgbClr val="FF0000"/>
                </a:solidFill>
              </a:rPr>
              <a:t>15,16</a:t>
            </a:r>
            <a:r>
              <a:rPr lang="en-US" dirty="0" smtClean="0"/>
              <a:t>, 16,17,19]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6142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C</a:t>
            </a:r>
            <a:r>
              <a:rPr lang="en-US" dirty="0"/>
              <a:t>) mean = 535/9= 59.44</a:t>
            </a:r>
          </a:p>
          <a:p>
            <a:r>
              <a:rPr lang="en-US" dirty="0"/>
              <a:t>Mode= 81</a:t>
            </a:r>
          </a:p>
          <a:p>
            <a:r>
              <a:rPr lang="en-US" dirty="0"/>
              <a:t>Median= 66</a:t>
            </a:r>
          </a:p>
          <a:p>
            <a:r>
              <a:rPr lang="en-US" dirty="0"/>
              <a:t>Sorted values = [24,27, 40,   </a:t>
            </a:r>
            <a:r>
              <a:rPr lang="en-US" b="1" dirty="0">
                <a:solidFill>
                  <a:srgbClr val="FF0000"/>
                </a:solidFill>
              </a:rPr>
              <a:t>66</a:t>
            </a:r>
            <a:r>
              <a:rPr lang="en-US" dirty="0"/>
              <a:t>  ,81,81,97]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754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6" y="618517"/>
            <a:ext cx="10239134" cy="697665"/>
          </a:xfrm>
        </p:spPr>
        <p:txBody>
          <a:bodyPr/>
          <a:lstStyle/>
          <a:p>
            <a:r>
              <a:rPr lang="en-US" dirty="0" smtClean="0"/>
              <a:t>Additional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3" y="1593274"/>
            <a:ext cx="10391535" cy="4197926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Std. dev: </a:t>
            </a:r>
          </a:p>
          <a:p>
            <a:r>
              <a:rPr lang="en-US" dirty="0" smtClean="0"/>
              <a:t>S</a:t>
            </a:r>
            <a:r>
              <a:rPr lang="en-US" cap="none" dirty="0" smtClean="0"/>
              <a:t>ample data = [1,2,3,4,5]</a:t>
            </a:r>
          </a:p>
          <a:p>
            <a:r>
              <a:rPr lang="en-US" cap="none" dirty="0" smtClean="0"/>
              <a:t>Mean= 3</a:t>
            </a:r>
          </a:p>
          <a:p>
            <a:r>
              <a:rPr lang="en-US" cap="none" dirty="0" smtClean="0"/>
              <a:t>Std. Dev = Square root [[ {(1-3)^2} + {(2-3)^2} + {(3-3</a:t>
            </a:r>
            <a:r>
              <a:rPr lang="en-US" cap="none" dirty="0"/>
              <a:t>)^2</a:t>
            </a:r>
            <a:r>
              <a:rPr lang="en-US" cap="none" dirty="0" smtClean="0"/>
              <a:t>} +</a:t>
            </a:r>
            <a:r>
              <a:rPr lang="en-US" cap="none" dirty="0"/>
              <a:t> </a:t>
            </a:r>
            <a:r>
              <a:rPr lang="en-US" cap="none" dirty="0" smtClean="0"/>
              <a:t>{(4-3</a:t>
            </a:r>
            <a:r>
              <a:rPr lang="en-US" cap="none" dirty="0"/>
              <a:t>)^2</a:t>
            </a:r>
            <a:r>
              <a:rPr lang="en-US" cap="none" dirty="0" smtClean="0"/>
              <a:t>} + {(5-3</a:t>
            </a:r>
            <a:r>
              <a:rPr lang="en-US" cap="none" dirty="0"/>
              <a:t>)^2</a:t>
            </a:r>
            <a:r>
              <a:rPr lang="en-US" cap="none" dirty="0" smtClean="0"/>
              <a:t>}]/5]</a:t>
            </a:r>
          </a:p>
          <a:p>
            <a:r>
              <a:rPr lang="en-US" dirty="0" smtClean="0"/>
              <a:t>             = </a:t>
            </a:r>
            <a:r>
              <a:rPr lang="en-US" cap="none" dirty="0" smtClean="0"/>
              <a:t>Square </a:t>
            </a:r>
            <a:r>
              <a:rPr lang="en-US" cap="none" dirty="0"/>
              <a:t>root </a:t>
            </a:r>
            <a:r>
              <a:rPr lang="en-US" cap="none" dirty="0" smtClean="0"/>
              <a:t>[ 10/5]</a:t>
            </a:r>
          </a:p>
          <a:p>
            <a:r>
              <a:rPr lang="en-US" cap="none" dirty="0"/>
              <a:t> </a:t>
            </a:r>
            <a:r>
              <a:rPr lang="en-US" cap="none" dirty="0" smtClean="0"/>
              <a:t>            = </a:t>
            </a:r>
            <a:r>
              <a:rPr lang="en-US" cap="none" dirty="0"/>
              <a:t>Square root </a:t>
            </a:r>
            <a:r>
              <a:rPr lang="en-US" cap="none" dirty="0" smtClean="0"/>
              <a:t>[2]</a:t>
            </a:r>
          </a:p>
          <a:p>
            <a:endParaRPr lang="en-US" cap="none" dirty="0"/>
          </a:p>
          <a:p>
            <a:r>
              <a:rPr lang="en-US" cap="none" dirty="0" smtClean="0">
                <a:solidFill>
                  <a:srgbClr val="FF0000"/>
                </a:solidFill>
              </a:rPr>
              <a:t>Variance</a:t>
            </a:r>
            <a:r>
              <a:rPr lang="en-US" cap="none" dirty="0" smtClean="0"/>
              <a:t> = Square [ Square root [2] ]</a:t>
            </a:r>
          </a:p>
          <a:p>
            <a:r>
              <a:rPr lang="en-US" cap="none" dirty="0"/>
              <a:t> </a:t>
            </a:r>
            <a:r>
              <a:rPr lang="en-US" cap="none" dirty="0" smtClean="0"/>
              <a:t>             = 2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669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3825" cy="5037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Sample mean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1399309"/>
            <a:ext cx="10918008" cy="4391891"/>
          </a:xfrm>
        </p:spPr>
        <p:txBody>
          <a:bodyPr/>
          <a:lstStyle/>
          <a:p>
            <a:r>
              <a:rPr lang="en-US" dirty="0" smtClean="0"/>
              <a:t>P</a:t>
            </a:r>
            <a:r>
              <a:rPr lang="en-US" cap="none" dirty="0" smtClean="0"/>
              <a:t>opulation(Total Employees) in a company  =  2 lakhs</a:t>
            </a:r>
          </a:p>
          <a:p>
            <a:r>
              <a:rPr lang="en-US" cap="none" dirty="0" smtClean="0"/>
              <a:t>No. of employees filled a survey on their monthly travelling expenses to &amp; from to company  = 25,000</a:t>
            </a:r>
          </a:p>
          <a:p>
            <a:r>
              <a:rPr lang="en-US" cap="none" dirty="0" smtClean="0"/>
              <a:t>Sample Mean = (Total sum of expenses by all those 25K employees / 25,000 )</a:t>
            </a:r>
          </a:p>
          <a:p>
            <a:pPr marL="0" indent="0">
              <a:buNone/>
            </a:pPr>
            <a:endParaRPr lang="en-US" cap="none" dirty="0" smtClean="0"/>
          </a:p>
          <a:p>
            <a:pPr marL="0" indent="0">
              <a:buNone/>
            </a:pPr>
            <a:r>
              <a:rPr lang="en-US" cap="none" dirty="0" smtClean="0"/>
              <a:t>Let </a:t>
            </a:r>
            <a:r>
              <a:rPr lang="en-US" cap="none" dirty="0"/>
              <a:t>Total sum of expenses by all those 25K </a:t>
            </a:r>
            <a:r>
              <a:rPr lang="en-US" cap="none" dirty="0" smtClean="0"/>
              <a:t>employees = 7.5 Crores</a:t>
            </a:r>
          </a:p>
          <a:p>
            <a:pPr marL="0" indent="0">
              <a:buNone/>
            </a:pPr>
            <a:r>
              <a:rPr lang="en-US" cap="none" dirty="0"/>
              <a:t> </a:t>
            </a:r>
            <a:r>
              <a:rPr lang="en-US" cap="none" dirty="0" smtClean="0"/>
              <a:t>Then sample mean = (7.5 Crores /25,000)</a:t>
            </a:r>
          </a:p>
          <a:p>
            <a:pPr marL="0" indent="0">
              <a:buNone/>
            </a:pPr>
            <a:r>
              <a:rPr lang="en-US" cap="none" dirty="0"/>
              <a:t>	</a:t>
            </a:r>
            <a:r>
              <a:rPr lang="en-US" cap="none" dirty="0" smtClean="0"/>
              <a:t>	   = 3000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010532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108</TotalTime>
  <Words>322</Words>
  <Application>Microsoft Office PowerPoint</Application>
  <PresentationFormat>Widescreen</PresentationFormat>
  <Paragraphs>41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Tw Cen MT</vt:lpstr>
      <vt:lpstr>Droplet</vt:lpstr>
      <vt:lpstr>Assignment -1</vt:lpstr>
      <vt:lpstr>4) Find Mean, median, mode and standard deviation for each data set.      a.) 7,11,16, 14, 11, 13, 19, 13,13     b.) 16, 15, 16, 17, 19, 12, 14, 9     c.) 27, 66, 24, 81, 50, 40, 74, 81, 97</vt:lpstr>
      <vt:lpstr>PowerPoint Presentation</vt:lpstr>
      <vt:lpstr>PowerPoint Presentation</vt:lpstr>
      <vt:lpstr>Additional </vt:lpstr>
      <vt:lpstr>Sample mean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MathEMATICS Presentation-1</dc:title>
  <dc:creator>Admin</dc:creator>
  <cp:lastModifiedBy>Admin</cp:lastModifiedBy>
  <cp:revision>23</cp:revision>
  <dcterms:created xsi:type="dcterms:W3CDTF">2021-06-29T14:12:58Z</dcterms:created>
  <dcterms:modified xsi:type="dcterms:W3CDTF">2021-07-09T13:23:59Z</dcterms:modified>
</cp:coreProperties>
</file>