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43843320748612E-2"/>
          <c:y val="5.7680277078767217E-2"/>
          <c:w val="0.89737838168168138"/>
          <c:h val="0.8654014124523093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5-4267-8EEF-0C8CE7B440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805-4267-8EEF-0C8CE7B440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805-4267-8EEF-0C8CE7B44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7931360"/>
        <c:axId val="317933328"/>
      </c:barChart>
      <c:catAx>
        <c:axId val="31793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33328"/>
        <c:crosses val="autoZero"/>
        <c:auto val="1"/>
        <c:lblAlgn val="ctr"/>
        <c:lblOffset val="100"/>
        <c:noMultiLvlLbl val="0"/>
      </c:catAx>
      <c:valAx>
        <c:axId val="31793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3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088081268079598E-2"/>
          <c:y val="2.7034989335848303E-2"/>
          <c:w val="0.93368792407703483"/>
          <c:h val="0.7588712707025049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8-4D6B-95A3-D9B9920850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8928-4D6B-95A3-D9B9920850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928-4D6B-95A3-D9B992085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7885744"/>
        <c:axId val="347886400"/>
      </c:barChart>
      <c:catAx>
        <c:axId val="34788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86400"/>
        <c:crosses val="autoZero"/>
        <c:auto val="1"/>
        <c:lblAlgn val="ctr"/>
        <c:lblOffset val="100"/>
        <c:noMultiLvlLbl val="0"/>
      </c:catAx>
      <c:valAx>
        <c:axId val="34788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8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43843320748612E-2"/>
          <c:y val="5.7680277078767217E-2"/>
          <c:w val="0.89737838168168138"/>
          <c:h val="0.8654014124523093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5-4267-8EEF-0C8CE7B440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805-4267-8EEF-0C8CE7B440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805-4267-8EEF-0C8CE7B44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7931360"/>
        <c:axId val="317933328"/>
      </c:barChart>
      <c:catAx>
        <c:axId val="31793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33328"/>
        <c:crosses val="autoZero"/>
        <c:auto val="1"/>
        <c:lblAlgn val="ctr"/>
        <c:lblOffset val="100"/>
        <c:noMultiLvlLbl val="0"/>
      </c:catAx>
      <c:valAx>
        <c:axId val="31793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93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8297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549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5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4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9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492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92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58CF13-B779-4165-9175-CBCAAFF87D9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655975-C190-41DE-B37A-311B1E18F7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7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Sampling in ml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L Vinay Rajiv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3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Sampling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2436"/>
            <a:ext cx="9601200" cy="4384964"/>
          </a:xfrm>
        </p:spPr>
        <p:txBody>
          <a:bodyPr/>
          <a:lstStyle/>
          <a:p>
            <a:r>
              <a:rPr lang="en-US" dirty="0" smtClean="0"/>
              <a:t>During hyper parameter tuning &amp; cross validation process, the model may tends towards majority data sample.</a:t>
            </a:r>
          </a:p>
          <a:p>
            <a:r>
              <a:rPr lang="en-US" dirty="0" smtClean="0"/>
              <a:t>So to avoid this tendency, we go for this sampling.</a:t>
            </a:r>
          </a:p>
          <a:p>
            <a:r>
              <a:rPr lang="en-US" dirty="0" smtClean="0"/>
              <a:t>Sampling methods:</a:t>
            </a:r>
          </a:p>
          <a:p>
            <a:pPr lvl="1"/>
            <a:r>
              <a:rPr lang="en-US" dirty="0" smtClean="0"/>
              <a:t>1) Up Sampling</a:t>
            </a:r>
          </a:p>
          <a:p>
            <a:pPr lvl="1"/>
            <a:r>
              <a:rPr lang="en-US" dirty="0" smtClean="0"/>
              <a:t>2) Down Sampling</a:t>
            </a:r>
          </a:p>
          <a:p>
            <a:pPr lvl="1"/>
            <a:r>
              <a:rPr lang="en-US" dirty="0" smtClean="0"/>
              <a:t>3) Smote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3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1" y="1125683"/>
            <a:ext cx="9490363" cy="675408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Up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63" y="2140527"/>
            <a:ext cx="9601200" cy="3581400"/>
          </a:xfrm>
        </p:spPr>
        <p:txBody>
          <a:bodyPr/>
          <a:lstStyle/>
          <a:p>
            <a:r>
              <a:rPr lang="en-US" dirty="0" smtClean="0"/>
              <a:t>Tendency controlled, but quality of data  will be lost.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011346"/>
              </p:ext>
            </p:extLst>
          </p:nvPr>
        </p:nvGraphicFramePr>
        <p:xfrm>
          <a:off x="1704109" y="3061854"/>
          <a:ext cx="6248400" cy="363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948545" y="3740727"/>
            <a:ext cx="568038" cy="1381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B’s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62274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7856"/>
            <a:ext cx="9504218" cy="3671454"/>
          </a:xfrm>
        </p:spPr>
        <p:txBody>
          <a:bodyPr/>
          <a:lstStyle/>
          <a:p>
            <a:r>
              <a:rPr lang="en-US" dirty="0" smtClean="0"/>
              <a:t>Tendency will be controlled, but some important data may be lost  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09202638"/>
              </p:ext>
            </p:extLst>
          </p:nvPr>
        </p:nvGraphicFramePr>
        <p:xfrm>
          <a:off x="1371601" y="3629890"/>
          <a:ext cx="6650182" cy="243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2147456" y="3023756"/>
            <a:ext cx="623453" cy="1021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5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1" y="1125683"/>
            <a:ext cx="9490363" cy="675408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SMOTE: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63" y="2140527"/>
            <a:ext cx="9601200" cy="3581400"/>
          </a:xfrm>
        </p:spPr>
        <p:txBody>
          <a:bodyPr/>
          <a:lstStyle/>
          <a:p>
            <a:r>
              <a:rPr lang="en-US" dirty="0" smtClean="0"/>
              <a:t>Tendency controlled, .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1704109" y="3061854"/>
          <a:ext cx="6248400" cy="363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948545" y="3740727"/>
            <a:ext cx="568038" cy="1381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B’s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60505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296400" cy="824345"/>
          </a:xfrm>
        </p:spPr>
        <p:txBody>
          <a:bodyPr/>
          <a:lstStyle/>
          <a:p>
            <a:r>
              <a:rPr lang="en-US" dirty="0" smtClean="0"/>
              <a:t>Which &amp; </a:t>
            </a:r>
            <a:r>
              <a:rPr lang="en-US" dirty="0" smtClean="0">
                <a:solidFill>
                  <a:srgbClr val="335B74"/>
                </a:solidFill>
              </a:rPr>
              <a:t>When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4109"/>
            <a:ext cx="9476509" cy="4163291"/>
          </a:xfrm>
        </p:spPr>
        <p:txBody>
          <a:bodyPr/>
          <a:lstStyle/>
          <a:p>
            <a:r>
              <a:rPr lang="en-US" dirty="0" smtClean="0"/>
              <a:t>Up Sampling : If data size is V.V Small</a:t>
            </a:r>
          </a:p>
          <a:p>
            <a:r>
              <a:rPr lang="en-US" dirty="0" smtClean="0"/>
              <a:t>Down Sampling : If data size is V.V Large </a:t>
            </a:r>
          </a:p>
          <a:p>
            <a:r>
              <a:rPr lang="en-US" dirty="0" smtClean="0"/>
              <a:t>SMOTE : Mostly ideal in all cases.</a:t>
            </a:r>
          </a:p>
          <a:p>
            <a:endParaRPr lang="en-US" dirty="0"/>
          </a:p>
          <a:p>
            <a:r>
              <a:rPr lang="en-US" dirty="0" smtClean="0"/>
              <a:t>Trail &amp; Error with all the models helps us in choosing.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all our features is called </a:t>
            </a:r>
            <a:r>
              <a:rPr lang="en-US" smtClean="0"/>
              <a:t>as standardization..</a:t>
            </a:r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m</a:t>
            </a:r>
            <a:r>
              <a:rPr lang="en-US" dirty="0" smtClean="0"/>
              <a:t>easurement units.</a:t>
            </a:r>
          </a:p>
          <a:p>
            <a:r>
              <a:rPr lang="en-US" dirty="0" smtClean="0"/>
              <a:t>For categorical features it is not applicable.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063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134</TotalTime>
  <Words>160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Sampling in ml</vt:lpstr>
      <vt:lpstr>Why Sampling ?</vt:lpstr>
      <vt:lpstr>Up Sampling</vt:lpstr>
      <vt:lpstr>Down Sampling</vt:lpstr>
      <vt:lpstr>SMOTE: </vt:lpstr>
      <vt:lpstr>Which &amp; When :</vt:lpstr>
      <vt:lpstr>Standardization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in ml</dc:title>
  <dc:creator>Admin</dc:creator>
  <cp:lastModifiedBy>Admin</cp:lastModifiedBy>
  <cp:revision>14</cp:revision>
  <dcterms:created xsi:type="dcterms:W3CDTF">2021-07-24T12:52:03Z</dcterms:created>
  <dcterms:modified xsi:type="dcterms:W3CDTF">2021-07-24T15:06:21Z</dcterms:modified>
</cp:coreProperties>
</file>