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7/17/2023</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7/17/2023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7/17/2023</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7/17/2023</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7/17/2023</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7/17/2023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7/17/2023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7/17/2023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7/17/2023</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7/17/2023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vinaylovely80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5Rw0meeK8HtBuLDBGyXCXXqWGQKpzX5k" TargetMode="External"/><Relationship Id="rId2" Type="http://schemas.openxmlformats.org/officeDocument/2006/relationships/hyperlink" Target="https://drive.google.com/drive/folders/14VHh6bzIhPv7gSSyIxIhF8D0SJYVSjEE?usp=sharing" TargetMode="External"/><Relationship Id="rId1" Type="http://schemas.openxmlformats.org/officeDocument/2006/relationships/slideLayout" Target="../slideLayouts/slideLayout2.xml"/><Relationship Id="rId6" Type="http://schemas.openxmlformats.org/officeDocument/2006/relationships/hyperlink" Target="http://www.academia.edu/" TargetMode="External"/><Relationship Id="rId5" Type="http://schemas.openxmlformats.org/officeDocument/2006/relationships/hyperlink" Target="http://www.researchgate.com/" TargetMode="External"/><Relationship Id="rId4" Type="http://schemas.openxmlformats.org/officeDocument/2006/relationships/hyperlink" Target="http://www.wikipedi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8C3FF6DE-53BF-C9CB-32A7-AE7F03946918}"/>
              </a:ext>
            </a:extLst>
          </p:cNvPr>
          <p:cNvSpPr txBox="1"/>
          <p:nvPr/>
        </p:nvSpPr>
        <p:spPr>
          <a:xfrm>
            <a:off x="446533" y="2166425"/>
            <a:ext cx="7853405" cy="3477875"/>
          </a:xfrm>
          <a:prstGeom prst="rect">
            <a:avLst/>
          </a:prstGeom>
          <a:noFill/>
          <a:ln>
            <a:solidFill>
              <a:schemeClr val="accent1">
                <a:lumMod val="75000"/>
              </a:schemeClr>
            </a:solidFill>
          </a:ln>
        </p:spPr>
        <p:txBody>
          <a:bodyPr wrap="square" rtlCol="0">
            <a:spAutoFit/>
          </a:bodyPr>
          <a:lstStyle/>
          <a:p>
            <a:endParaRPr lang="en-IN" sz="2000" b="1" i="1" dirty="0" smtClean="0">
              <a:latin typeface="Times New Roman" panose="02020603050405020304" pitchFamily="18" charset="0"/>
              <a:cs typeface="Times New Roman" panose="02020603050405020304" pitchFamily="18" charset="0"/>
            </a:endParaRPr>
          </a:p>
          <a:p>
            <a:r>
              <a:rPr lang="en-IN" sz="2000" b="1" i="1" dirty="0" smtClean="0">
                <a:latin typeface="Times New Roman" panose="02020603050405020304" pitchFamily="18" charset="0"/>
                <a:cs typeface="Times New Roman" panose="02020603050405020304" pitchFamily="18" charset="0"/>
              </a:rPr>
              <a:t>Name</a:t>
            </a:r>
            <a:r>
              <a:rPr lang="en-IN" sz="2000" b="1" i="1"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AKASAPU VINAY</a:t>
            </a:r>
            <a:endParaRPr lang="en-IN" sz="2000" dirty="0">
              <a:latin typeface="Times New Roman" panose="02020603050405020304" pitchFamily="18" charset="0"/>
              <a:cs typeface="Times New Roman" panose="02020603050405020304" pitchFamily="18" charset="0"/>
            </a:endParaRPr>
          </a:p>
          <a:p>
            <a:r>
              <a:rPr lang="en-IN" sz="2000" b="1" i="1" dirty="0" err="1">
                <a:latin typeface="Times New Roman" panose="02020603050405020304" pitchFamily="18" charset="0"/>
                <a:cs typeface="Times New Roman" panose="02020603050405020304" pitchFamily="18" charset="0"/>
              </a:rPr>
              <a:t>Skillsbuild</a:t>
            </a:r>
            <a:r>
              <a:rPr lang="en-IN" sz="2000" b="1" i="1" dirty="0">
                <a:latin typeface="Times New Roman" panose="02020603050405020304" pitchFamily="18" charset="0"/>
                <a:cs typeface="Times New Roman" panose="02020603050405020304" pitchFamily="18" charset="0"/>
              </a:rPr>
              <a:t> Email:- </a:t>
            </a:r>
            <a:r>
              <a:rPr lang="en-IN" sz="2000" b="1" dirty="0" smtClean="0">
                <a:solidFill>
                  <a:schemeClr val="accent1">
                    <a:lumMod val="40000"/>
                    <a:lumOff val="60000"/>
                  </a:schemeClr>
                </a:solidFill>
                <a:latin typeface="Times New Roman" panose="02020603050405020304" pitchFamily="18" charset="0"/>
                <a:cs typeface="Times New Roman" panose="02020603050405020304" pitchFamily="18" charset="0"/>
                <a:hlinkClick r:id="rId2"/>
              </a:rPr>
              <a:t>vinaylovely804@gmail.com</a:t>
            </a:r>
            <a:endPar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endParaRPr>
          </a:p>
          <a:p>
            <a:r>
              <a:rPr lang="en-IN" sz="2000" b="1" i="1" dirty="0">
                <a:latin typeface="Times New Roman" panose="02020603050405020304" pitchFamily="18" charset="0"/>
                <a:cs typeface="Times New Roman" panose="02020603050405020304" pitchFamily="18" charset="0"/>
              </a:rPr>
              <a:t>College:-  </a:t>
            </a:r>
            <a:r>
              <a:rPr lang="en-IN" sz="2000" dirty="0" err="1" smtClean="0">
                <a:latin typeface="Times New Roman" panose="02020603050405020304" pitchFamily="18" charset="0"/>
                <a:cs typeface="Times New Roman" panose="02020603050405020304" pitchFamily="18" charset="0"/>
              </a:rPr>
              <a:t>Adarsh</a:t>
            </a:r>
            <a:r>
              <a:rPr lang="en-IN" sz="2000" dirty="0" smtClean="0">
                <a:latin typeface="Times New Roman" panose="02020603050405020304" pitchFamily="18" charset="0"/>
                <a:cs typeface="Times New Roman" panose="02020603050405020304" pitchFamily="18" charset="0"/>
              </a:rPr>
              <a:t> College Of</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Engineering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Chebrolu</a:t>
            </a:r>
            <a:r>
              <a:rPr lang="en-IN" sz="2000" dirty="0" smtClean="0">
                <a:latin typeface="Times New Roman" panose="02020603050405020304" pitchFamily="18" charset="0"/>
                <a:cs typeface="Times New Roman" panose="02020603050405020304" pitchFamily="18" charset="0"/>
              </a:rPr>
              <a:t>, Andhra </a:t>
            </a:r>
            <a:r>
              <a:rPr lang="en-IN" sz="2000" dirty="0">
                <a:latin typeface="Times New Roman" panose="02020603050405020304" pitchFamily="18" charset="0"/>
                <a:cs typeface="Times New Roman" panose="02020603050405020304" pitchFamily="18" charset="0"/>
              </a:rPr>
              <a:t>Pradesh</a:t>
            </a:r>
          </a:p>
          <a:p>
            <a:r>
              <a:rPr lang="en-IN" sz="2000" b="1" i="1" dirty="0">
                <a:latin typeface="Times New Roman" panose="02020603050405020304" pitchFamily="18" charset="0"/>
                <a:cs typeface="Times New Roman" panose="02020603050405020304" pitchFamily="18" charset="0"/>
              </a:rPr>
              <a:t>Internship Domain:- </a:t>
            </a:r>
            <a:r>
              <a:rPr lang="en-IN" sz="2000" dirty="0">
                <a:latin typeface="Times New Roman" panose="02020603050405020304" pitchFamily="18" charset="0"/>
                <a:cs typeface="Times New Roman" panose="02020603050405020304" pitchFamily="18" charset="0"/>
              </a:rPr>
              <a:t>Data Analytics (DA)</a:t>
            </a:r>
          </a:p>
          <a:p>
            <a:r>
              <a:rPr lang="en-IN" sz="2000" b="1" i="1" dirty="0">
                <a:latin typeface="Times New Roman" panose="02020603050405020304" pitchFamily="18" charset="0"/>
                <a:cs typeface="Times New Roman" panose="02020603050405020304" pitchFamily="18" charset="0"/>
              </a:rPr>
              <a:t>Start Date:- </a:t>
            </a:r>
            <a:r>
              <a:rPr lang="en-IN" sz="2000" dirty="0">
                <a:latin typeface="Times New Roman" panose="02020603050405020304" pitchFamily="18" charset="0"/>
                <a:cs typeface="Times New Roman" panose="02020603050405020304" pitchFamily="18" charset="0"/>
              </a:rPr>
              <a:t>12/06/2023</a:t>
            </a:r>
          </a:p>
          <a:p>
            <a:r>
              <a:rPr lang="en-IN" sz="2000" b="1" i="1" dirty="0">
                <a:latin typeface="Times New Roman" panose="02020603050405020304" pitchFamily="18" charset="0"/>
                <a:cs typeface="Times New Roman" panose="02020603050405020304" pitchFamily="18" charset="0"/>
              </a:rPr>
              <a:t>End Date:- </a:t>
            </a:r>
            <a:r>
              <a:rPr lang="en-IN" sz="2000" dirty="0">
                <a:latin typeface="Times New Roman" panose="02020603050405020304" pitchFamily="18" charset="0"/>
                <a:cs typeface="Times New Roman" panose="02020603050405020304" pitchFamily="18" charset="0"/>
              </a:rPr>
              <a:t>24/07/2023</a:t>
            </a:r>
          </a:p>
          <a:p>
            <a:r>
              <a:rPr lang="en-IN" sz="2000" b="1" i="1" dirty="0">
                <a:latin typeface="Times New Roman" panose="02020603050405020304" pitchFamily="18" charset="0"/>
                <a:cs typeface="Times New Roman" panose="02020603050405020304" pitchFamily="18" charset="0"/>
              </a:rPr>
              <a:t>Internship ID</a:t>
            </a:r>
            <a:r>
              <a:rPr lang="en-IN" sz="2000" b="1" i="1" dirty="0" smtClean="0">
                <a:latin typeface="Times New Roman" panose="02020603050405020304" pitchFamily="18" charset="0"/>
                <a:cs typeface="Times New Roman" panose="02020603050405020304" pitchFamily="18" charset="0"/>
              </a:rPr>
              <a:t>:- </a:t>
            </a:r>
            <a:r>
              <a:rPr lang="en-US" sz="2000" dirty="0" smtClean="0"/>
              <a:t>INTERNSHIP_168198413964410a8b547b1</a:t>
            </a:r>
            <a:endParaRPr lang="en-IN" sz="2000" i="1" dirty="0">
              <a:latin typeface="Times New Roman" panose="02020603050405020304" pitchFamily="18" charset="0"/>
              <a:cs typeface="Times New Roman" panose="02020603050405020304" pitchFamily="18" charset="0"/>
            </a:endParaRPr>
          </a:p>
          <a:p>
            <a:r>
              <a:rPr lang="en-IN" sz="2000" b="1" i="1" dirty="0">
                <a:latin typeface="Times New Roman" panose="02020603050405020304" pitchFamily="18" charset="0"/>
                <a:cs typeface="Times New Roman" panose="02020603050405020304" pitchFamily="18" charset="0"/>
              </a:rPr>
              <a:t>AICTE Student ID:- Student </a:t>
            </a:r>
            <a:r>
              <a:rPr lang="en-IN" sz="2000" b="1" i="1" dirty="0" smtClean="0">
                <a:latin typeface="Times New Roman" panose="02020603050405020304" pitchFamily="18" charset="0"/>
                <a:cs typeface="Times New Roman" panose="02020603050405020304" pitchFamily="18" charset="0"/>
              </a:rPr>
              <a:t>ID: </a:t>
            </a:r>
            <a:r>
              <a:rPr lang="en-US" sz="2000" dirty="0" smtClean="0"/>
              <a:t>STU641835745a9a61679308148</a:t>
            </a:r>
            <a:endParaRPr lang="en-IN" sz="2000" i="1" dirty="0">
              <a:latin typeface="Times New Roman" panose="02020603050405020304" pitchFamily="18" charset="0"/>
              <a:cs typeface="Times New Roman" panose="02020603050405020304" pitchFamily="18" charset="0"/>
            </a:endParaRPr>
          </a:p>
          <a:p>
            <a:pPr algn="ctr"/>
            <a:endParaRPr lang="en-IN" sz="2000" i="1" dirty="0">
              <a:latin typeface="Times New Roman" panose="02020603050405020304" pitchFamily="18" charset="0"/>
              <a:cs typeface="Times New Roman" panose="02020603050405020304" pitchFamily="18" charset="0"/>
            </a:endParaRPr>
          </a:p>
          <a:p>
            <a:pPr algn="ct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pic>
        <p:nvPicPr>
          <p:cNvPr id="8" name="Picture 7" descr="IMG_3279.jpg"/>
          <p:cNvPicPr>
            <a:picLocks noChangeAspect="1"/>
          </p:cNvPicPr>
          <p:nvPr/>
        </p:nvPicPr>
        <p:blipFill>
          <a:blip r:embed="rId3"/>
          <a:stretch>
            <a:fillRect/>
          </a:stretch>
        </p:blipFill>
        <p:spPr>
          <a:xfrm>
            <a:off x="9242474" y="1885070"/>
            <a:ext cx="1772530" cy="1659988"/>
          </a:xfrm>
          <a:prstGeom prst="rect">
            <a:avLst/>
          </a:prstGeom>
        </p:spPr>
      </p:pic>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Enhanced Decision-Making: </a:t>
            </a:r>
            <a:r>
              <a:rPr lang="en-US" sz="1600" i="1"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Competitive Advantage: </a:t>
            </a:r>
            <a:r>
              <a:rPr lang="en-US" sz="1600" i="1"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Streamlined Operations: </a:t>
            </a:r>
            <a:r>
              <a:rPr lang="en-US" sz="1600" i="1"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Scalability and Adaptability: </a:t>
            </a:r>
            <a:r>
              <a:rPr lang="en-US" sz="1600" i="1"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i="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xmlns=""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xmlns=""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Reflecting Personal Style: </a:t>
            </a:r>
            <a:r>
              <a:rPr lang="en-US" sz="1600" i="1"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xmlns=""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Customer Segmentation Modeling: </a:t>
            </a:r>
            <a:r>
              <a:rPr lang="en-US" sz="1600" i="1"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Predictive Modeling: </a:t>
            </a:r>
            <a:r>
              <a:rPr lang="en-US" sz="1600" i="1"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 Basket Analysis: </a:t>
            </a:r>
            <a:r>
              <a:rPr lang="en-US" sz="1600" i="1" dirty="0">
                <a:latin typeface="Times New Roman" panose="02020603050405020304" pitchFamily="18" charset="0"/>
                <a:cs typeface="Times New Roman" panose="02020603050405020304" pitchFamily="18" charset="0"/>
              </a:rPr>
              <a:t>Utilize association rule mining techniques like </a:t>
            </a:r>
            <a:r>
              <a:rPr lang="en-US" sz="1600" i="1" dirty="0" err="1">
                <a:latin typeface="Times New Roman" panose="02020603050405020304" pitchFamily="18" charset="0"/>
                <a:cs typeface="Times New Roman" panose="02020603050405020304" pitchFamily="18" charset="0"/>
              </a:rPr>
              <a:t>Apriori</a:t>
            </a:r>
            <a:r>
              <a:rPr lang="en-US" sz="1600" i="1"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Churn Prediction Modeling: </a:t>
            </a:r>
            <a:r>
              <a:rPr lang="en-US" sz="1600" i="1"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Recommendation Systems: </a:t>
            </a:r>
            <a:r>
              <a:rPr lang="en-US" sz="1600" i="1"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Sentiment Analysis: </a:t>
            </a:r>
            <a:r>
              <a:rPr lang="en-US" sz="1600" i="1"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Optimization Modeling: </a:t>
            </a:r>
            <a:r>
              <a:rPr lang="en-US" sz="1600" i="1"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xmlns=""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 Customer Segmentation Results:</a:t>
            </a:r>
          </a:p>
          <a:p>
            <a:r>
              <a:rPr lang="en-US" sz="1400" i="1"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i="1"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2. Sales Analysis Results:</a:t>
            </a:r>
          </a:p>
          <a:p>
            <a:r>
              <a:rPr lang="en-US" sz="1400" i="1"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i="1"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i="1"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3. Profitability Analysis Results:</a:t>
            </a:r>
          </a:p>
          <a:p>
            <a:r>
              <a:rPr lang="en-US" sz="1400" i="1"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i="1"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i="1"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4. Customer Behavior Analysis Results:</a:t>
            </a:r>
          </a:p>
          <a:p>
            <a:r>
              <a:rPr lang="en-US" sz="1400" i="1"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i="1"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i="1"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5. Recommendations and Insights:</a:t>
            </a:r>
          </a:p>
          <a:p>
            <a:r>
              <a:rPr lang="en-US" sz="1400" i="1"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i="1"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i="1"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xmlns=""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0BC51B-FF21-849F-2153-589EFA27BA2F}"/>
              </a:ext>
            </a:extLst>
          </p:cNvPr>
          <p:cNvSpPr txBox="1"/>
          <p:nvPr/>
        </p:nvSpPr>
        <p:spPr>
          <a:xfrm>
            <a:off x="557784" y="1618488"/>
            <a:ext cx="11146536" cy="2031325"/>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Drive:-  </a:t>
            </a:r>
            <a:r>
              <a:rPr lang="en-IN" dirty="0">
                <a:latin typeface="Times New Roman" panose="02020603050405020304" pitchFamily="18" charset="0"/>
                <a:cs typeface="Times New Roman" panose="02020603050405020304" pitchFamily="18" charset="0"/>
                <a:hlinkClick r:id="rId2"/>
              </a:rPr>
              <a:t>https://drive.google.com/drive/folders/14VHh6bzIhPv7gSSyIxIhF8D0SJYVSjEE?usp=sharing</a:t>
            </a:r>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Github </a:t>
            </a:r>
            <a:r>
              <a:rPr lang="en-IN" b="1" i="1">
                <a:latin typeface="Times New Roman" panose="02020603050405020304" pitchFamily="18" charset="0"/>
                <a:cs typeface="Times New Roman" panose="02020603050405020304" pitchFamily="18" charset="0"/>
              </a:rPr>
              <a:t>Repo</a:t>
            </a:r>
            <a:r>
              <a:rPr lang="en-IN" b="1" i="1"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Google Colab:- </a:t>
            </a:r>
            <a:r>
              <a:rPr lang="en-US" dirty="0" err="1">
                <a:hlinkClick r:id="rId3"/>
              </a:rPr>
              <a:t>Analysis_of_Sample_superstore.ipynb</a:t>
            </a:r>
            <a:r>
              <a:rPr lang="en-US" dirty="0">
                <a:hlinkClick r:id="rId3"/>
              </a:rPr>
              <a:t> - </a:t>
            </a:r>
            <a:r>
              <a:rPr lang="en-US" dirty="0" err="1">
                <a:hlinkClick r:id="rId3"/>
              </a:rPr>
              <a:t>Colaboratory</a:t>
            </a:r>
            <a:r>
              <a:rPr lang="en-US" dirty="0">
                <a:hlinkClick r:id="rId3"/>
              </a:rPr>
              <a:t> (google.com)</a:t>
            </a:r>
            <a:endParaRPr lang="en-US" dirty="0"/>
          </a:p>
          <a:p>
            <a:r>
              <a:rPr lang="en-US" b="1" i="1" dirty="0"/>
              <a:t>Research and Analysis:-</a:t>
            </a:r>
          </a:p>
          <a:p>
            <a:r>
              <a:rPr lang="en-US" dirty="0">
                <a:hlinkClick r:id="rId4"/>
              </a:rPr>
              <a:t>www.wikipedia.com</a:t>
            </a:r>
            <a:endParaRPr lang="en-US" dirty="0"/>
          </a:p>
          <a:p>
            <a:r>
              <a:rPr lang="en-US" dirty="0">
                <a:hlinkClick r:id="rId5"/>
              </a:rPr>
              <a:t>www.researchgate.com</a:t>
            </a:r>
            <a:endParaRPr lang="en-US" dirty="0"/>
          </a:p>
          <a:p>
            <a:r>
              <a:rPr lang="en-US" dirty="0">
                <a:hlinkClick r:id="rId6"/>
              </a:rPr>
              <a:t>www.academia.edu</a:t>
            </a:r>
            <a:endParaRPr lang="en-US" dirty="0"/>
          </a:p>
        </p:txBody>
      </p:sp>
    </p:spTree>
    <p:extLst>
      <p:ext uri="{BB962C8B-B14F-4D97-AF65-F5344CB8AC3E}">
        <p14:creationId xmlns:p14="http://schemas.microsoft.com/office/powerpoint/2010/main" xmlns=""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latin typeface="Times New Roman" panose="02020603050405020304" pitchFamily="18" charset="0"/>
                <a:cs typeface="Times New Roman" panose="02020603050405020304" pitchFamily="18" charset="0"/>
              </a:rPr>
              <a:t>PROJECT </a:t>
            </a:r>
            <a:r>
              <a:rPr lang="en-GB" sz="4000" dirty="0" smtClean="0">
                <a:latin typeface="Times New Roman" panose="02020603050405020304" pitchFamily="18" charset="0"/>
                <a:cs typeface="Times New Roman" panose="02020603050405020304" pitchFamily="18" charset="0"/>
              </a:rPr>
              <a:t>TITLE / Problem </a:t>
            </a:r>
            <a:r>
              <a:rPr lang="en-GB" sz="4000" dirty="0">
                <a:latin typeface="Times New Roman" panose="02020603050405020304" pitchFamily="18" charset="0"/>
                <a:cs typeface="Times New Roman" panose="02020603050405020304" pitchFamily="18" charset="0"/>
              </a:rPr>
              <a:t>Statement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xmlns="" id="{9826312B-72F2-69CF-1564-41499972DC80}"/>
              </a:ext>
            </a:extLst>
          </p:cNvPr>
          <p:cNvSpPr txBox="1"/>
          <p:nvPr/>
        </p:nvSpPr>
        <p:spPr>
          <a:xfrm>
            <a:off x="483412" y="3006272"/>
            <a:ext cx="11120568" cy="2308324"/>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xmlns=""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Understanding the business context and objectives of the project.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xmlns=""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xmlns=""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The primary objectives of the project are as follows: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Prepare the dataset for further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xmlns=""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i="1" dirty="0">
              <a:latin typeface="Times New Roman" panose="02020603050405020304" pitchFamily="18" charset="0"/>
              <a:cs typeface="Times New Roman" panose="02020603050405020304" pitchFamily="18" charset="0"/>
            </a:endParaRPr>
          </a:p>
          <a:p>
            <a:endParaRPr lang="en-IN" sz="1600" i="1" dirty="0"/>
          </a:p>
        </p:txBody>
      </p:sp>
    </p:spTree>
    <p:extLst>
      <p:ext uri="{BB962C8B-B14F-4D97-AF65-F5344CB8AC3E}">
        <p14:creationId xmlns:p14="http://schemas.microsoft.com/office/powerpoint/2010/main" xmlns=""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Management Team: </a:t>
            </a:r>
            <a:r>
              <a:rPr lang="en-US" sz="1600" i="1"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Business Analysts: </a:t>
            </a:r>
            <a:r>
              <a:rPr lang="en-US" sz="1600" i="1"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Marketing Team: </a:t>
            </a:r>
            <a:r>
              <a:rPr lang="en-US" sz="1600" i="1"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Sales Team: </a:t>
            </a:r>
            <a:r>
              <a:rPr lang="en-US" sz="1600" i="1"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xmlns=""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Operations Team: </a:t>
            </a:r>
            <a:r>
              <a:rPr lang="en-US" sz="1600" i="1"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Finance Team: </a:t>
            </a:r>
            <a:r>
              <a:rPr lang="en-US" sz="1600" i="1"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Data Analysts/Scientists: </a:t>
            </a:r>
            <a:r>
              <a:rPr lang="en-US" sz="1600" i="1"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xmlns=""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Solution: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Value Proposition: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Actionable Insights: </a:t>
            </a:r>
            <a:r>
              <a:rPr lang="en-US" sz="1600" i="1"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Improved Sales and Customer Satisfaction: </a:t>
            </a:r>
            <a:r>
              <a:rPr lang="en-US" sz="1600" i="1"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Cost Optimization: </a:t>
            </a:r>
            <a:r>
              <a:rPr lang="en-US" sz="1600" i="1"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768512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2535</Words>
  <Application>Microsoft Office PowerPoint</Application>
  <PresentationFormat>Custom</PresentationFormat>
  <Paragraphs>184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Slide 1</vt:lpstr>
      <vt:lpstr>PROJECT TITLE / Problem Statement</vt:lpstr>
      <vt:lpstr>Slide 3</vt:lpstr>
      <vt:lpstr>Slide 4</vt:lpstr>
      <vt:lpstr>PROJECT OVERVIEW</vt:lpstr>
      <vt:lpstr>Slide 6</vt:lpstr>
      <vt:lpstr>Slide 7</vt:lpstr>
      <vt:lpstr>Slide 8</vt:lpstr>
      <vt:lpstr>Slide 9</vt:lpstr>
      <vt:lpstr>Slide 10</vt:lpstr>
      <vt:lpstr>Slide 11</vt:lpstr>
      <vt:lpstr>MODELLING</vt:lpstr>
      <vt:lpstr>Slide 13</vt:lpstr>
      <vt:lpstr>Results</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Sugar Daddy</cp:lastModifiedBy>
  <cp:revision>10</cp:revision>
  <dcterms:created xsi:type="dcterms:W3CDTF">2021-05-26T16:50:10Z</dcterms:created>
  <dcterms:modified xsi:type="dcterms:W3CDTF">2023-07-17T09:46:49Z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