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CCCFD-6C55-49D7-BCC7-A771563E34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FB2BC83-A9E7-4B63-87DE-4CB07D62EC22}">
      <dgm:prSet/>
      <dgm:spPr/>
      <dgm:t>
        <a:bodyPr/>
        <a:lstStyle/>
        <a:p>
          <a:r>
            <a:rPr lang="en-IN"/>
            <a:t>Sentiment analysis is crucial for understanding user opinions and emotions across platforms. </a:t>
          </a:r>
          <a:endParaRPr lang="en-US"/>
        </a:p>
      </dgm:t>
    </dgm:pt>
    <dgm:pt modelId="{258EE6CD-C3F7-43BA-9825-94595DC4E947}" type="parTrans" cxnId="{53353DCA-344B-4094-BA94-F29AD82FF2A5}">
      <dgm:prSet/>
      <dgm:spPr/>
      <dgm:t>
        <a:bodyPr/>
        <a:lstStyle/>
        <a:p>
          <a:endParaRPr lang="en-US"/>
        </a:p>
      </dgm:t>
    </dgm:pt>
    <dgm:pt modelId="{CA27DAF6-E0E4-49F7-91AE-4F5CE252C889}" type="sibTrans" cxnId="{53353DCA-344B-4094-BA94-F29AD82FF2A5}">
      <dgm:prSet/>
      <dgm:spPr/>
      <dgm:t>
        <a:bodyPr/>
        <a:lstStyle/>
        <a:p>
          <a:endParaRPr lang="en-US"/>
        </a:p>
      </dgm:t>
    </dgm:pt>
    <dgm:pt modelId="{3C3FF096-5A4D-4979-B09D-0427D5BA9ABF}">
      <dgm:prSet/>
      <dgm:spPr/>
      <dgm:t>
        <a:bodyPr/>
        <a:lstStyle/>
        <a:p>
          <a:r>
            <a:rPr lang="en-US"/>
            <a:t>Traditional sentiment analysis focuses only on text, missing insights from images and videos.</a:t>
          </a:r>
        </a:p>
      </dgm:t>
    </dgm:pt>
    <dgm:pt modelId="{12D886CC-9A81-4F5C-A96A-B9EEB0B3450E}" type="parTrans" cxnId="{C2133FAF-02C0-4EC4-9CC9-5CA2D7B59E7F}">
      <dgm:prSet/>
      <dgm:spPr/>
      <dgm:t>
        <a:bodyPr/>
        <a:lstStyle/>
        <a:p>
          <a:endParaRPr lang="en-US"/>
        </a:p>
      </dgm:t>
    </dgm:pt>
    <dgm:pt modelId="{1DEA4AED-D6C4-47CD-AF3E-0EA7B69ACACA}" type="sibTrans" cxnId="{C2133FAF-02C0-4EC4-9CC9-5CA2D7B59E7F}">
      <dgm:prSet/>
      <dgm:spPr/>
      <dgm:t>
        <a:bodyPr/>
        <a:lstStyle/>
        <a:p>
          <a:endParaRPr lang="en-US"/>
        </a:p>
      </dgm:t>
    </dgm:pt>
    <dgm:pt modelId="{94472F4D-2379-46D3-8E8A-9149C1BC3656}">
      <dgm:prSet/>
      <dgm:spPr/>
      <dgm:t>
        <a:bodyPr/>
        <a:lstStyle/>
        <a:p>
          <a:r>
            <a:rPr lang="en-US"/>
            <a:t>Real-world opinions are shared via multimedia content + viewer reactions (comments).</a:t>
          </a:r>
        </a:p>
      </dgm:t>
    </dgm:pt>
    <dgm:pt modelId="{E77BA0F4-1C1B-460A-875D-8CF3E8F1C32A}" type="parTrans" cxnId="{57BEEB4F-5E33-4F94-B436-857B162AD70A}">
      <dgm:prSet/>
      <dgm:spPr/>
      <dgm:t>
        <a:bodyPr/>
        <a:lstStyle/>
        <a:p>
          <a:endParaRPr lang="en-US"/>
        </a:p>
      </dgm:t>
    </dgm:pt>
    <dgm:pt modelId="{DE25ABA8-DCD3-4C61-B183-BEC9208F5E25}" type="sibTrans" cxnId="{57BEEB4F-5E33-4F94-B436-857B162AD70A}">
      <dgm:prSet/>
      <dgm:spPr/>
      <dgm:t>
        <a:bodyPr/>
        <a:lstStyle/>
        <a:p>
          <a:endParaRPr lang="en-US"/>
        </a:p>
      </dgm:t>
    </dgm:pt>
    <dgm:pt modelId="{BB9CD1F6-6C32-49B2-A8F6-BE9A0B37C7E4}">
      <dgm:prSet/>
      <dgm:spPr/>
      <dgm:t>
        <a:bodyPr/>
        <a:lstStyle/>
        <a:p>
          <a:r>
            <a:rPr lang="en-US"/>
            <a:t>To truly understand sentiment, we n</a:t>
          </a:r>
          <a:r>
            <a:rPr lang="en-IN"/>
            <a:t>eed  Multimodal Sentiment Analysis → Text + Image + Video + Viewer Comment.</a:t>
          </a:r>
          <a:endParaRPr lang="en-US"/>
        </a:p>
      </dgm:t>
    </dgm:pt>
    <dgm:pt modelId="{8DB987CD-CF0E-4CF1-9456-3CC7F71FE6ED}" type="parTrans" cxnId="{954E80A2-2C82-4D2D-9E22-CE444EFAE1E8}">
      <dgm:prSet/>
      <dgm:spPr/>
      <dgm:t>
        <a:bodyPr/>
        <a:lstStyle/>
        <a:p>
          <a:endParaRPr lang="en-US"/>
        </a:p>
      </dgm:t>
    </dgm:pt>
    <dgm:pt modelId="{3033B038-7782-46C6-B116-C6C3972D9EC3}" type="sibTrans" cxnId="{954E80A2-2C82-4D2D-9E22-CE444EFAE1E8}">
      <dgm:prSet/>
      <dgm:spPr/>
      <dgm:t>
        <a:bodyPr/>
        <a:lstStyle/>
        <a:p>
          <a:endParaRPr lang="en-US"/>
        </a:p>
      </dgm:t>
    </dgm:pt>
    <dgm:pt modelId="{19FCF8C3-2C19-4D10-A7D4-777E12CF9DCC}" type="pres">
      <dgm:prSet presAssocID="{E6CCCCFD-6C55-49D7-BCC7-A771563E346B}" presName="root" presStyleCnt="0">
        <dgm:presLayoutVars>
          <dgm:dir/>
          <dgm:resizeHandles val="exact"/>
        </dgm:presLayoutVars>
      </dgm:prSet>
      <dgm:spPr/>
    </dgm:pt>
    <dgm:pt modelId="{3FE8127A-5DB3-4259-9535-03E8C672F0C7}" type="pres">
      <dgm:prSet presAssocID="{3FB2BC83-A9E7-4B63-87DE-4CB07D62EC22}" presName="compNode" presStyleCnt="0"/>
      <dgm:spPr/>
    </dgm:pt>
    <dgm:pt modelId="{5C186D61-9CB2-4887-AB70-E72F1EDD69E5}" type="pres">
      <dgm:prSet presAssocID="{3FB2BC83-A9E7-4B63-87DE-4CB07D62EC22}" presName="bgRect" presStyleLbl="bgShp" presStyleIdx="0" presStyleCnt="4"/>
      <dgm:spPr/>
    </dgm:pt>
    <dgm:pt modelId="{0A5F31C8-0377-4F4C-908F-8DC6919589D4}" type="pres">
      <dgm:prSet presAssocID="{3FB2BC83-A9E7-4B63-87DE-4CB07D62EC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1F5FA62F-301C-463F-9A8B-8C585A6D8978}" type="pres">
      <dgm:prSet presAssocID="{3FB2BC83-A9E7-4B63-87DE-4CB07D62EC22}" presName="spaceRect" presStyleCnt="0"/>
      <dgm:spPr/>
    </dgm:pt>
    <dgm:pt modelId="{05B96AA7-E163-47C8-A956-0A4A44327578}" type="pres">
      <dgm:prSet presAssocID="{3FB2BC83-A9E7-4B63-87DE-4CB07D62EC22}" presName="parTx" presStyleLbl="revTx" presStyleIdx="0" presStyleCnt="4">
        <dgm:presLayoutVars>
          <dgm:chMax val="0"/>
          <dgm:chPref val="0"/>
        </dgm:presLayoutVars>
      </dgm:prSet>
      <dgm:spPr/>
    </dgm:pt>
    <dgm:pt modelId="{C7032D9A-2460-46E8-B5B8-57F01E3F3E09}" type="pres">
      <dgm:prSet presAssocID="{CA27DAF6-E0E4-49F7-91AE-4F5CE252C889}" presName="sibTrans" presStyleCnt="0"/>
      <dgm:spPr/>
    </dgm:pt>
    <dgm:pt modelId="{9828262A-B391-4A08-8428-7CB0140B081C}" type="pres">
      <dgm:prSet presAssocID="{3C3FF096-5A4D-4979-B09D-0427D5BA9ABF}" presName="compNode" presStyleCnt="0"/>
      <dgm:spPr/>
    </dgm:pt>
    <dgm:pt modelId="{2CE38562-EAE0-45C4-BF00-321DE7BFA7B6}" type="pres">
      <dgm:prSet presAssocID="{3C3FF096-5A4D-4979-B09D-0427D5BA9ABF}" presName="bgRect" presStyleLbl="bgShp" presStyleIdx="1" presStyleCnt="4"/>
      <dgm:spPr/>
    </dgm:pt>
    <dgm:pt modelId="{C8102AD0-3F74-4815-8CA1-341C30F570DA}" type="pres">
      <dgm:prSet presAssocID="{3C3FF096-5A4D-4979-B09D-0427D5BA9A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77618FF-11D8-49C4-9E35-97391C463CED}" type="pres">
      <dgm:prSet presAssocID="{3C3FF096-5A4D-4979-B09D-0427D5BA9ABF}" presName="spaceRect" presStyleCnt="0"/>
      <dgm:spPr/>
    </dgm:pt>
    <dgm:pt modelId="{5B5DBF81-2B5D-4988-80CA-7C340810AAFC}" type="pres">
      <dgm:prSet presAssocID="{3C3FF096-5A4D-4979-B09D-0427D5BA9ABF}" presName="parTx" presStyleLbl="revTx" presStyleIdx="1" presStyleCnt="4">
        <dgm:presLayoutVars>
          <dgm:chMax val="0"/>
          <dgm:chPref val="0"/>
        </dgm:presLayoutVars>
      </dgm:prSet>
      <dgm:spPr/>
    </dgm:pt>
    <dgm:pt modelId="{2A28C00C-A834-4715-B4DB-CDF76EF7416C}" type="pres">
      <dgm:prSet presAssocID="{1DEA4AED-D6C4-47CD-AF3E-0EA7B69ACACA}" presName="sibTrans" presStyleCnt="0"/>
      <dgm:spPr/>
    </dgm:pt>
    <dgm:pt modelId="{B2A820ED-630E-4DBC-A31D-15FCE726D0DC}" type="pres">
      <dgm:prSet presAssocID="{94472F4D-2379-46D3-8E8A-9149C1BC3656}" presName="compNode" presStyleCnt="0"/>
      <dgm:spPr/>
    </dgm:pt>
    <dgm:pt modelId="{9111347E-90DF-4E83-8A4B-AD2431F4ABB5}" type="pres">
      <dgm:prSet presAssocID="{94472F4D-2379-46D3-8E8A-9149C1BC3656}" presName="bgRect" presStyleLbl="bgShp" presStyleIdx="2" presStyleCnt="4"/>
      <dgm:spPr/>
    </dgm:pt>
    <dgm:pt modelId="{2D85091B-E047-49B5-BEBF-D6604C4131FD}" type="pres">
      <dgm:prSet presAssocID="{94472F4D-2379-46D3-8E8A-9149C1BC36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E1595A82-CD53-4304-9700-1553F7BA22AD}" type="pres">
      <dgm:prSet presAssocID="{94472F4D-2379-46D3-8E8A-9149C1BC3656}" presName="spaceRect" presStyleCnt="0"/>
      <dgm:spPr/>
    </dgm:pt>
    <dgm:pt modelId="{489A63BF-7685-4C49-A35E-0D44CA636C04}" type="pres">
      <dgm:prSet presAssocID="{94472F4D-2379-46D3-8E8A-9149C1BC3656}" presName="parTx" presStyleLbl="revTx" presStyleIdx="2" presStyleCnt="4">
        <dgm:presLayoutVars>
          <dgm:chMax val="0"/>
          <dgm:chPref val="0"/>
        </dgm:presLayoutVars>
      </dgm:prSet>
      <dgm:spPr/>
    </dgm:pt>
    <dgm:pt modelId="{F45DADD5-6C97-46F3-B314-43D91E35E9A0}" type="pres">
      <dgm:prSet presAssocID="{DE25ABA8-DCD3-4C61-B183-BEC9208F5E25}" presName="sibTrans" presStyleCnt="0"/>
      <dgm:spPr/>
    </dgm:pt>
    <dgm:pt modelId="{2617A022-1D22-467A-88FB-56E47165A992}" type="pres">
      <dgm:prSet presAssocID="{BB9CD1F6-6C32-49B2-A8F6-BE9A0B37C7E4}" presName="compNode" presStyleCnt="0"/>
      <dgm:spPr/>
    </dgm:pt>
    <dgm:pt modelId="{6DA43513-7990-4C70-ACEF-B813AB1BE3C0}" type="pres">
      <dgm:prSet presAssocID="{BB9CD1F6-6C32-49B2-A8F6-BE9A0B37C7E4}" presName="bgRect" presStyleLbl="bgShp" presStyleIdx="3" presStyleCnt="4"/>
      <dgm:spPr/>
    </dgm:pt>
    <dgm:pt modelId="{48274C05-41FC-46BC-8F75-1C510B1FD330}" type="pres">
      <dgm:prSet presAssocID="{BB9CD1F6-6C32-49B2-A8F6-BE9A0B37C7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24C2022-7394-480F-89AC-932D7A33EAFA}" type="pres">
      <dgm:prSet presAssocID="{BB9CD1F6-6C32-49B2-A8F6-BE9A0B37C7E4}" presName="spaceRect" presStyleCnt="0"/>
      <dgm:spPr/>
    </dgm:pt>
    <dgm:pt modelId="{55E32E0D-05F2-4D24-9FDE-47D8AF33EE7F}" type="pres">
      <dgm:prSet presAssocID="{BB9CD1F6-6C32-49B2-A8F6-BE9A0B37C7E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BEEB4F-5E33-4F94-B436-857B162AD70A}" srcId="{E6CCCCFD-6C55-49D7-BCC7-A771563E346B}" destId="{94472F4D-2379-46D3-8E8A-9149C1BC3656}" srcOrd="2" destOrd="0" parTransId="{E77BA0F4-1C1B-460A-875D-8CF3E8F1C32A}" sibTransId="{DE25ABA8-DCD3-4C61-B183-BEC9208F5E25}"/>
    <dgm:cxn modelId="{DD895B9A-EC00-4CCA-90E5-9CAD65E0F580}" type="presOf" srcId="{BB9CD1F6-6C32-49B2-A8F6-BE9A0B37C7E4}" destId="{55E32E0D-05F2-4D24-9FDE-47D8AF33EE7F}" srcOrd="0" destOrd="0" presId="urn:microsoft.com/office/officeart/2018/2/layout/IconVerticalSolidList"/>
    <dgm:cxn modelId="{954E80A2-2C82-4D2D-9E22-CE444EFAE1E8}" srcId="{E6CCCCFD-6C55-49D7-BCC7-A771563E346B}" destId="{BB9CD1F6-6C32-49B2-A8F6-BE9A0B37C7E4}" srcOrd="3" destOrd="0" parTransId="{8DB987CD-CF0E-4CF1-9456-3CC7F71FE6ED}" sibTransId="{3033B038-7782-46C6-B116-C6C3972D9EC3}"/>
    <dgm:cxn modelId="{C2133FAF-02C0-4EC4-9CC9-5CA2D7B59E7F}" srcId="{E6CCCCFD-6C55-49D7-BCC7-A771563E346B}" destId="{3C3FF096-5A4D-4979-B09D-0427D5BA9ABF}" srcOrd="1" destOrd="0" parTransId="{12D886CC-9A81-4F5C-A96A-B9EEB0B3450E}" sibTransId="{1DEA4AED-D6C4-47CD-AF3E-0EA7B69ACACA}"/>
    <dgm:cxn modelId="{384C80B5-B5E7-4409-8770-F0787498F2B7}" type="presOf" srcId="{3C3FF096-5A4D-4979-B09D-0427D5BA9ABF}" destId="{5B5DBF81-2B5D-4988-80CA-7C340810AAFC}" srcOrd="0" destOrd="0" presId="urn:microsoft.com/office/officeart/2018/2/layout/IconVerticalSolidList"/>
    <dgm:cxn modelId="{E9EE79BB-E7C4-48A3-B13F-3A505A9FB55D}" type="presOf" srcId="{E6CCCCFD-6C55-49D7-BCC7-A771563E346B}" destId="{19FCF8C3-2C19-4D10-A7D4-777E12CF9DCC}" srcOrd="0" destOrd="0" presId="urn:microsoft.com/office/officeart/2018/2/layout/IconVerticalSolidList"/>
    <dgm:cxn modelId="{A6001AC2-66A8-4FF3-86E4-303C15C4F411}" type="presOf" srcId="{94472F4D-2379-46D3-8E8A-9149C1BC3656}" destId="{489A63BF-7685-4C49-A35E-0D44CA636C04}" srcOrd="0" destOrd="0" presId="urn:microsoft.com/office/officeart/2018/2/layout/IconVerticalSolidList"/>
    <dgm:cxn modelId="{53353DCA-344B-4094-BA94-F29AD82FF2A5}" srcId="{E6CCCCFD-6C55-49D7-BCC7-A771563E346B}" destId="{3FB2BC83-A9E7-4B63-87DE-4CB07D62EC22}" srcOrd="0" destOrd="0" parTransId="{258EE6CD-C3F7-43BA-9825-94595DC4E947}" sibTransId="{CA27DAF6-E0E4-49F7-91AE-4F5CE252C889}"/>
    <dgm:cxn modelId="{2FC335F5-18A7-4C68-9778-E34C7F9B0160}" type="presOf" srcId="{3FB2BC83-A9E7-4B63-87DE-4CB07D62EC22}" destId="{05B96AA7-E163-47C8-A956-0A4A44327578}" srcOrd="0" destOrd="0" presId="urn:microsoft.com/office/officeart/2018/2/layout/IconVerticalSolidList"/>
    <dgm:cxn modelId="{41F0B47D-B8AA-4DEA-9C1E-06460C6EEC62}" type="presParOf" srcId="{19FCF8C3-2C19-4D10-A7D4-777E12CF9DCC}" destId="{3FE8127A-5DB3-4259-9535-03E8C672F0C7}" srcOrd="0" destOrd="0" presId="urn:microsoft.com/office/officeart/2018/2/layout/IconVerticalSolidList"/>
    <dgm:cxn modelId="{46F3CB56-7690-4911-B424-06EF67B099A0}" type="presParOf" srcId="{3FE8127A-5DB3-4259-9535-03E8C672F0C7}" destId="{5C186D61-9CB2-4887-AB70-E72F1EDD69E5}" srcOrd="0" destOrd="0" presId="urn:microsoft.com/office/officeart/2018/2/layout/IconVerticalSolidList"/>
    <dgm:cxn modelId="{9F8CC05E-FDB5-464B-8E63-0EF0416482E3}" type="presParOf" srcId="{3FE8127A-5DB3-4259-9535-03E8C672F0C7}" destId="{0A5F31C8-0377-4F4C-908F-8DC6919589D4}" srcOrd="1" destOrd="0" presId="urn:microsoft.com/office/officeart/2018/2/layout/IconVerticalSolidList"/>
    <dgm:cxn modelId="{A2C71129-02B3-4CDD-8E3E-E66057A335AD}" type="presParOf" srcId="{3FE8127A-5DB3-4259-9535-03E8C672F0C7}" destId="{1F5FA62F-301C-463F-9A8B-8C585A6D8978}" srcOrd="2" destOrd="0" presId="urn:microsoft.com/office/officeart/2018/2/layout/IconVerticalSolidList"/>
    <dgm:cxn modelId="{AF803A88-4A9E-465C-87F5-48BB7D475039}" type="presParOf" srcId="{3FE8127A-5DB3-4259-9535-03E8C672F0C7}" destId="{05B96AA7-E163-47C8-A956-0A4A44327578}" srcOrd="3" destOrd="0" presId="urn:microsoft.com/office/officeart/2018/2/layout/IconVerticalSolidList"/>
    <dgm:cxn modelId="{1F639AF9-953A-48C6-B49E-F322F27B468C}" type="presParOf" srcId="{19FCF8C3-2C19-4D10-A7D4-777E12CF9DCC}" destId="{C7032D9A-2460-46E8-B5B8-57F01E3F3E09}" srcOrd="1" destOrd="0" presId="urn:microsoft.com/office/officeart/2018/2/layout/IconVerticalSolidList"/>
    <dgm:cxn modelId="{78ED4261-A8EF-4A32-A95D-D9BB39BE9E14}" type="presParOf" srcId="{19FCF8C3-2C19-4D10-A7D4-777E12CF9DCC}" destId="{9828262A-B391-4A08-8428-7CB0140B081C}" srcOrd="2" destOrd="0" presId="urn:microsoft.com/office/officeart/2018/2/layout/IconVerticalSolidList"/>
    <dgm:cxn modelId="{6E481D32-26C7-4519-B897-8A49583A36A5}" type="presParOf" srcId="{9828262A-B391-4A08-8428-7CB0140B081C}" destId="{2CE38562-EAE0-45C4-BF00-321DE7BFA7B6}" srcOrd="0" destOrd="0" presId="urn:microsoft.com/office/officeart/2018/2/layout/IconVerticalSolidList"/>
    <dgm:cxn modelId="{FAC1E833-8BC6-4745-8B59-5D7B72DD80C6}" type="presParOf" srcId="{9828262A-B391-4A08-8428-7CB0140B081C}" destId="{C8102AD0-3F74-4815-8CA1-341C30F570DA}" srcOrd="1" destOrd="0" presId="urn:microsoft.com/office/officeart/2018/2/layout/IconVerticalSolidList"/>
    <dgm:cxn modelId="{34C957E2-5368-4931-8CED-4F315819903C}" type="presParOf" srcId="{9828262A-B391-4A08-8428-7CB0140B081C}" destId="{577618FF-11D8-49C4-9E35-97391C463CED}" srcOrd="2" destOrd="0" presId="urn:microsoft.com/office/officeart/2018/2/layout/IconVerticalSolidList"/>
    <dgm:cxn modelId="{5F7D2343-15D5-4F5F-B365-AAA4C126FA82}" type="presParOf" srcId="{9828262A-B391-4A08-8428-7CB0140B081C}" destId="{5B5DBF81-2B5D-4988-80CA-7C340810AAFC}" srcOrd="3" destOrd="0" presId="urn:microsoft.com/office/officeart/2018/2/layout/IconVerticalSolidList"/>
    <dgm:cxn modelId="{D7091302-0415-4EB1-BA01-060CDB66B5B3}" type="presParOf" srcId="{19FCF8C3-2C19-4D10-A7D4-777E12CF9DCC}" destId="{2A28C00C-A834-4715-B4DB-CDF76EF7416C}" srcOrd="3" destOrd="0" presId="urn:microsoft.com/office/officeart/2018/2/layout/IconVerticalSolidList"/>
    <dgm:cxn modelId="{F72900C9-52B2-495B-A62F-263B4774FDE2}" type="presParOf" srcId="{19FCF8C3-2C19-4D10-A7D4-777E12CF9DCC}" destId="{B2A820ED-630E-4DBC-A31D-15FCE726D0DC}" srcOrd="4" destOrd="0" presId="urn:microsoft.com/office/officeart/2018/2/layout/IconVerticalSolidList"/>
    <dgm:cxn modelId="{9100CC6B-25F0-4E9B-B8D4-191A1FDF3ACA}" type="presParOf" srcId="{B2A820ED-630E-4DBC-A31D-15FCE726D0DC}" destId="{9111347E-90DF-4E83-8A4B-AD2431F4ABB5}" srcOrd="0" destOrd="0" presId="urn:microsoft.com/office/officeart/2018/2/layout/IconVerticalSolidList"/>
    <dgm:cxn modelId="{F7D74FF1-9F9D-419A-BAD6-7A9FE4B420D9}" type="presParOf" srcId="{B2A820ED-630E-4DBC-A31D-15FCE726D0DC}" destId="{2D85091B-E047-49B5-BEBF-D6604C4131FD}" srcOrd="1" destOrd="0" presId="urn:microsoft.com/office/officeart/2018/2/layout/IconVerticalSolidList"/>
    <dgm:cxn modelId="{18844077-847F-4CC6-AEB0-86BC768AD86D}" type="presParOf" srcId="{B2A820ED-630E-4DBC-A31D-15FCE726D0DC}" destId="{E1595A82-CD53-4304-9700-1553F7BA22AD}" srcOrd="2" destOrd="0" presId="urn:microsoft.com/office/officeart/2018/2/layout/IconVerticalSolidList"/>
    <dgm:cxn modelId="{F457D5E0-DD1D-45A1-9623-F2D66565F4BD}" type="presParOf" srcId="{B2A820ED-630E-4DBC-A31D-15FCE726D0DC}" destId="{489A63BF-7685-4C49-A35E-0D44CA636C04}" srcOrd="3" destOrd="0" presId="urn:microsoft.com/office/officeart/2018/2/layout/IconVerticalSolidList"/>
    <dgm:cxn modelId="{766AE8EB-E47E-400B-BD1E-759162A55A8B}" type="presParOf" srcId="{19FCF8C3-2C19-4D10-A7D4-777E12CF9DCC}" destId="{F45DADD5-6C97-46F3-B314-43D91E35E9A0}" srcOrd="5" destOrd="0" presId="urn:microsoft.com/office/officeart/2018/2/layout/IconVerticalSolidList"/>
    <dgm:cxn modelId="{B488667D-BFC3-4D4D-94A5-70F280BAF273}" type="presParOf" srcId="{19FCF8C3-2C19-4D10-A7D4-777E12CF9DCC}" destId="{2617A022-1D22-467A-88FB-56E47165A992}" srcOrd="6" destOrd="0" presId="urn:microsoft.com/office/officeart/2018/2/layout/IconVerticalSolidList"/>
    <dgm:cxn modelId="{289E0303-958C-406C-AC4F-E861A37CFBED}" type="presParOf" srcId="{2617A022-1D22-467A-88FB-56E47165A992}" destId="{6DA43513-7990-4C70-ACEF-B813AB1BE3C0}" srcOrd="0" destOrd="0" presId="urn:microsoft.com/office/officeart/2018/2/layout/IconVerticalSolidList"/>
    <dgm:cxn modelId="{09F744CF-99DA-4463-BDE6-EFE63FC80E70}" type="presParOf" srcId="{2617A022-1D22-467A-88FB-56E47165A992}" destId="{48274C05-41FC-46BC-8F75-1C510B1FD330}" srcOrd="1" destOrd="0" presId="urn:microsoft.com/office/officeart/2018/2/layout/IconVerticalSolidList"/>
    <dgm:cxn modelId="{83BFA242-BBDC-45FC-B180-D59E629590DF}" type="presParOf" srcId="{2617A022-1D22-467A-88FB-56E47165A992}" destId="{D24C2022-7394-480F-89AC-932D7A33EAFA}" srcOrd="2" destOrd="0" presId="urn:microsoft.com/office/officeart/2018/2/layout/IconVerticalSolidList"/>
    <dgm:cxn modelId="{93A0481F-FAF6-4633-B23D-CEEDA5B55B40}" type="presParOf" srcId="{2617A022-1D22-467A-88FB-56E47165A992}" destId="{55E32E0D-05F2-4D24-9FDE-47D8AF33EE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346308-2379-4908-9082-FE7BEEC0246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08F475-43D6-4516-9AAA-656B61B78DF0}">
      <dgm:prSet/>
      <dgm:spPr/>
      <dgm:t>
        <a:bodyPr/>
        <a:lstStyle/>
        <a:p>
          <a:r>
            <a:rPr lang="en-IN"/>
            <a:t>Integrate Audio-based sentiment for truly multimodal analysis</a:t>
          </a:r>
          <a:endParaRPr lang="en-US"/>
        </a:p>
      </dgm:t>
    </dgm:pt>
    <dgm:pt modelId="{DAE1DBFC-4E39-4D5A-9167-6CE2387551AB}" type="parTrans" cxnId="{1002D0A3-7D8A-4F72-BB51-9DD2AE080FA3}">
      <dgm:prSet/>
      <dgm:spPr/>
      <dgm:t>
        <a:bodyPr/>
        <a:lstStyle/>
        <a:p>
          <a:endParaRPr lang="en-US"/>
        </a:p>
      </dgm:t>
    </dgm:pt>
    <dgm:pt modelId="{A45E630C-7F65-4621-A8D4-AE03F037413A}" type="sibTrans" cxnId="{1002D0A3-7D8A-4F72-BB51-9DD2AE080FA3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9EA592CB-17C9-4F5B-BED2-C371F40373CE}">
      <dgm:prSet/>
      <dgm:spPr/>
      <dgm:t>
        <a:bodyPr/>
        <a:lstStyle/>
        <a:p>
          <a:r>
            <a:rPr lang="en-IN"/>
            <a:t>Improve VC-CSA model with pretrained video transformers</a:t>
          </a:r>
          <a:endParaRPr lang="en-US"/>
        </a:p>
      </dgm:t>
    </dgm:pt>
    <dgm:pt modelId="{BB033317-31D1-4814-9B21-C7D1D6786567}" type="parTrans" cxnId="{D8ECBBB3-83F1-40F6-88FC-5C3E55E4C5E5}">
      <dgm:prSet/>
      <dgm:spPr/>
      <dgm:t>
        <a:bodyPr/>
        <a:lstStyle/>
        <a:p>
          <a:endParaRPr lang="en-US"/>
        </a:p>
      </dgm:t>
    </dgm:pt>
    <dgm:pt modelId="{78F10E1C-7B77-4894-8B8F-1AC1D759246F}" type="sibTrans" cxnId="{D8ECBBB3-83F1-40F6-88FC-5C3E55E4C5E5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95EF300D-E69B-4981-8C6E-4A3A87BC6B1C}">
      <dgm:prSet/>
      <dgm:spPr/>
      <dgm:t>
        <a:bodyPr/>
        <a:lstStyle/>
        <a:p>
          <a:r>
            <a:rPr lang="en-IN"/>
            <a:t>Support large-scale inference using cloud deployment (AWS or GCP)</a:t>
          </a:r>
          <a:endParaRPr lang="en-US"/>
        </a:p>
      </dgm:t>
    </dgm:pt>
    <dgm:pt modelId="{ADF153BA-474B-464D-89B5-4888A9E24560}" type="parTrans" cxnId="{B29210EC-FB9B-43CB-9F48-CC1085F7B76F}">
      <dgm:prSet/>
      <dgm:spPr/>
      <dgm:t>
        <a:bodyPr/>
        <a:lstStyle/>
        <a:p>
          <a:endParaRPr lang="en-US"/>
        </a:p>
      </dgm:t>
    </dgm:pt>
    <dgm:pt modelId="{FD9823EC-BA42-4FDB-840D-1BE819C4A80A}" type="sibTrans" cxnId="{B29210EC-FB9B-43CB-9F48-CC1085F7B76F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95CB522-B71A-4D75-BB7B-A56D8E9BEF51}">
      <dgm:prSet/>
      <dgm:spPr/>
      <dgm:t>
        <a:bodyPr/>
        <a:lstStyle/>
        <a:p>
          <a:r>
            <a:rPr lang="en-IN"/>
            <a:t>Fine-tune fusion rules using larger datasets</a:t>
          </a:r>
          <a:endParaRPr lang="en-US"/>
        </a:p>
      </dgm:t>
    </dgm:pt>
    <dgm:pt modelId="{205C0B88-691C-491B-8F72-AFDC4A96295D}" type="parTrans" cxnId="{19C374D7-9C96-4531-94F4-412C384D646C}">
      <dgm:prSet/>
      <dgm:spPr/>
      <dgm:t>
        <a:bodyPr/>
        <a:lstStyle/>
        <a:p>
          <a:endParaRPr lang="en-US"/>
        </a:p>
      </dgm:t>
    </dgm:pt>
    <dgm:pt modelId="{C2A9DA5A-4C3C-4A8A-A0EC-1BF314217647}" type="sibTrans" cxnId="{19C374D7-9C96-4531-94F4-412C384D646C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57B23EEA-F2FC-4FAF-9799-3A2F6904204E}" type="pres">
      <dgm:prSet presAssocID="{44346308-2379-4908-9082-FE7BEEC02462}" presName="Name0" presStyleCnt="0">
        <dgm:presLayoutVars>
          <dgm:animLvl val="lvl"/>
          <dgm:resizeHandles val="exact"/>
        </dgm:presLayoutVars>
      </dgm:prSet>
      <dgm:spPr/>
    </dgm:pt>
    <dgm:pt modelId="{EE561CD7-D8C0-4B36-AF34-3B5F5B13A977}" type="pres">
      <dgm:prSet presAssocID="{F508F475-43D6-4516-9AAA-656B61B78DF0}" presName="compositeNode" presStyleCnt="0">
        <dgm:presLayoutVars>
          <dgm:bulletEnabled val="1"/>
        </dgm:presLayoutVars>
      </dgm:prSet>
      <dgm:spPr/>
    </dgm:pt>
    <dgm:pt modelId="{995D31CF-1B41-46B9-832A-C46CECF474E5}" type="pres">
      <dgm:prSet presAssocID="{F508F475-43D6-4516-9AAA-656B61B78DF0}" presName="bgRect" presStyleLbl="bgAccFollowNode1" presStyleIdx="0" presStyleCnt="4"/>
      <dgm:spPr/>
    </dgm:pt>
    <dgm:pt modelId="{A269897F-730C-478A-9C13-52A6FAE018B1}" type="pres">
      <dgm:prSet presAssocID="{A45E630C-7F65-4621-A8D4-AE03F037413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E2A7937-CB0B-4054-BB3D-6753DB6D35ED}" type="pres">
      <dgm:prSet presAssocID="{F508F475-43D6-4516-9AAA-656B61B78DF0}" presName="bottomLine" presStyleLbl="alignNode1" presStyleIdx="1" presStyleCnt="8">
        <dgm:presLayoutVars/>
      </dgm:prSet>
      <dgm:spPr/>
    </dgm:pt>
    <dgm:pt modelId="{25493893-28E6-4C34-8C9E-5653B07AEBF1}" type="pres">
      <dgm:prSet presAssocID="{F508F475-43D6-4516-9AAA-656B61B78DF0}" presName="nodeText" presStyleLbl="bgAccFollowNode1" presStyleIdx="0" presStyleCnt="4">
        <dgm:presLayoutVars>
          <dgm:bulletEnabled val="1"/>
        </dgm:presLayoutVars>
      </dgm:prSet>
      <dgm:spPr/>
    </dgm:pt>
    <dgm:pt modelId="{D806E889-F531-4032-B535-C0C3E1B3008F}" type="pres">
      <dgm:prSet presAssocID="{A45E630C-7F65-4621-A8D4-AE03F037413A}" presName="sibTrans" presStyleCnt="0"/>
      <dgm:spPr/>
    </dgm:pt>
    <dgm:pt modelId="{DE1A2DE5-B80D-44D7-A5A4-50A30D61EAB9}" type="pres">
      <dgm:prSet presAssocID="{9EA592CB-17C9-4F5B-BED2-C371F40373CE}" presName="compositeNode" presStyleCnt="0">
        <dgm:presLayoutVars>
          <dgm:bulletEnabled val="1"/>
        </dgm:presLayoutVars>
      </dgm:prSet>
      <dgm:spPr/>
    </dgm:pt>
    <dgm:pt modelId="{D55D2AF8-B4E4-4F21-9A14-A2977D1D3522}" type="pres">
      <dgm:prSet presAssocID="{9EA592CB-17C9-4F5B-BED2-C371F40373CE}" presName="bgRect" presStyleLbl="bgAccFollowNode1" presStyleIdx="1" presStyleCnt="4"/>
      <dgm:spPr/>
    </dgm:pt>
    <dgm:pt modelId="{7AFDE02F-0E38-40F6-94A8-31980B420C42}" type="pres">
      <dgm:prSet presAssocID="{78F10E1C-7B77-4894-8B8F-1AC1D759246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FA42A30-CCFE-4672-B83B-551427B29EEC}" type="pres">
      <dgm:prSet presAssocID="{9EA592CB-17C9-4F5B-BED2-C371F40373CE}" presName="bottomLine" presStyleLbl="alignNode1" presStyleIdx="3" presStyleCnt="8">
        <dgm:presLayoutVars/>
      </dgm:prSet>
      <dgm:spPr/>
    </dgm:pt>
    <dgm:pt modelId="{D5DFA707-539F-4A90-B812-10F924AEB198}" type="pres">
      <dgm:prSet presAssocID="{9EA592CB-17C9-4F5B-BED2-C371F40373CE}" presName="nodeText" presStyleLbl="bgAccFollowNode1" presStyleIdx="1" presStyleCnt="4">
        <dgm:presLayoutVars>
          <dgm:bulletEnabled val="1"/>
        </dgm:presLayoutVars>
      </dgm:prSet>
      <dgm:spPr/>
    </dgm:pt>
    <dgm:pt modelId="{0E637AF6-C768-413F-809A-2EE58A594B2E}" type="pres">
      <dgm:prSet presAssocID="{78F10E1C-7B77-4894-8B8F-1AC1D759246F}" presName="sibTrans" presStyleCnt="0"/>
      <dgm:spPr/>
    </dgm:pt>
    <dgm:pt modelId="{564A613B-4578-4CFF-B4AD-768D2DBB1E6B}" type="pres">
      <dgm:prSet presAssocID="{95EF300D-E69B-4981-8C6E-4A3A87BC6B1C}" presName="compositeNode" presStyleCnt="0">
        <dgm:presLayoutVars>
          <dgm:bulletEnabled val="1"/>
        </dgm:presLayoutVars>
      </dgm:prSet>
      <dgm:spPr/>
    </dgm:pt>
    <dgm:pt modelId="{3B288521-BC45-4D6E-B9FC-18CD45E57B68}" type="pres">
      <dgm:prSet presAssocID="{95EF300D-E69B-4981-8C6E-4A3A87BC6B1C}" presName="bgRect" presStyleLbl="bgAccFollowNode1" presStyleIdx="2" presStyleCnt="4"/>
      <dgm:spPr/>
    </dgm:pt>
    <dgm:pt modelId="{A4C02312-9D2A-44BD-A7CE-06FA999164F0}" type="pres">
      <dgm:prSet presAssocID="{FD9823EC-BA42-4FDB-840D-1BE819C4A80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1268A9D-1219-47A3-A8F5-2F4E4F8E9F54}" type="pres">
      <dgm:prSet presAssocID="{95EF300D-E69B-4981-8C6E-4A3A87BC6B1C}" presName="bottomLine" presStyleLbl="alignNode1" presStyleIdx="5" presStyleCnt="8">
        <dgm:presLayoutVars/>
      </dgm:prSet>
      <dgm:spPr/>
    </dgm:pt>
    <dgm:pt modelId="{0A64B338-9789-44DD-886C-AB32011AA2A4}" type="pres">
      <dgm:prSet presAssocID="{95EF300D-E69B-4981-8C6E-4A3A87BC6B1C}" presName="nodeText" presStyleLbl="bgAccFollowNode1" presStyleIdx="2" presStyleCnt="4">
        <dgm:presLayoutVars>
          <dgm:bulletEnabled val="1"/>
        </dgm:presLayoutVars>
      </dgm:prSet>
      <dgm:spPr/>
    </dgm:pt>
    <dgm:pt modelId="{81A4AC02-EFE0-41CA-A074-F99D633FC5E8}" type="pres">
      <dgm:prSet presAssocID="{FD9823EC-BA42-4FDB-840D-1BE819C4A80A}" presName="sibTrans" presStyleCnt="0"/>
      <dgm:spPr/>
    </dgm:pt>
    <dgm:pt modelId="{A5EBC80D-C5C7-4704-9A56-D00FC3B00367}" type="pres">
      <dgm:prSet presAssocID="{795CB522-B71A-4D75-BB7B-A56D8E9BEF51}" presName="compositeNode" presStyleCnt="0">
        <dgm:presLayoutVars>
          <dgm:bulletEnabled val="1"/>
        </dgm:presLayoutVars>
      </dgm:prSet>
      <dgm:spPr/>
    </dgm:pt>
    <dgm:pt modelId="{80573BB0-9E07-4890-830E-1796566687FB}" type="pres">
      <dgm:prSet presAssocID="{795CB522-B71A-4D75-BB7B-A56D8E9BEF51}" presName="bgRect" presStyleLbl="bgAccFollowNode1" presStyleIdx="3" presStyleCnt="4"/>
      <dgm:spPr/>
    </dgm:pt>
    <dgm:pt modelId="{7404965B-8D4D-4E2B-B088-CEFAD3108D20}" type="pres">
      <dgm:prSet presAssocID="{C2A9DA5A-4C3C-4A8A-A0EC-1BF31421764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F520550-01E7-4E3D-9E5B-656AB7880C5B}" type="pres">
      <dgm:prSet presAssocID="{795CB522-B71A-4D75-BB7B-A56D8E9BEF51}" presName="bottomLine" presStyleLbl="alignNode1" presStyleIdx="7" presStyleCnt="8">
        <dgm:presLayoutVars/>
      </dgm:prSet>
      <dgm:spPr/>
    </dgm:pt>
    <dgm:pt modelId="{12F97FBA-92C4-41C0-8458-65D1FF80DE1A}" type="pres">
      <dgm:prSet presAssocID="{795CB522-B71A-4D75-BB7B-A56D8E9BEF51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80AF306-AFB5-4285-B6C3-08AEF3769B3F}" type="presOf" srcId="{9EA592CB-17C9-4F5B-BED2-C371F40373CE}" destId="{D55D2AF8-B4E4-4F21-9A14-A2977D1D3522}" srcOrd="0" destOrd="0" presId="urn:microsoft.com/office/officeart/2016/7/layout/BasicLinearProcessNumbered"/>
    <dgm:cxn modelId="{263C0A08-A4B2-4FFE-95D1-CD8B333F13F2}" type="presOf" srcId="{A45E630C-7F65-4621-A8D4-AE03F037413A}" destId="{A269897F-730C-478A-9C13-52A6FAE018B1}" srcOrd="0" destOrd="0" presId="urn:microsoft.com/office/officeart/2016/7/layout/BasicLinearProcessNumbered"/>
    <dgm:cxn modelId="{46D1ED36-7720-4CDD-BCCB-397810B38E8F}" type="presOf" srcId="{795CB522-B71A-4D75-BB7B-A56D8E9BEF51}" destId="{12F97FBA-92C4-41C0-8458-65D1FF80DE1A}" srcOrd="1" destOrd="0" presId="urn:microsoft.com/office/officeart/2016/7/layout/BasicLinearProcessNumbered"/>
    <dgm:cxn modelId="{FA2CC641-BEE6-40F2-98D8-935A15795254}" type="presOf" srcId="{FD9823EC-BA42-4FDB-840D-1BE819C4A80A}" destId="{A4C02312-9D2A-44BD-A7CE-06FA999164F0}" srcOrd="0" destOrd="0" presId="urn:microsoft.com/office/officeart/2016/7/layout/BasicLinearProcessNumbered"/>
    <dgm:cxn modelId="{EB00CC42-7F6D-4C41-9A5C-E991D7E61982}" type="presOf" srcId="{78F10E1C-7B77-4894-8B8F-1AC1D759246F}" destId="{7AFDE02F-0E38-40F6-94A8-31980B420C42}" srcOrd="0" destOrd="0" presId="urn:microsoft.com/office/officeart/2016/7/layout/BasicLinearProcessNumbered"/>
    <dgm:cxn modelId="{C7F95182-102A-4499-B961-052C0FB5228F}" type="presOf" srcId="{C2A9DA5A-4C3C-4A8A-A0EC-1BF314217647}" destId="{7404965B-8D4D-4E2B-B088-CEFAD3108D20}" srcOrd="0" destOrd="0" presId="urn:microsoft.com/office/officeart/2016/7/layout/BasicLinearProcessNumbered"/>
    <dgm:cxn modelId="{28E6598C-9983-4882-9478-17092A87A217}" type="presOf" srcId="{795CB522-B71A-4D75-BB7B-A56D8E9BEF51}" destId="{80573BB0-9E07-4890-830E-1796566687FB}" srcOrd="0" destOrd="0" presId="urn:microsoft.com/office/officeart/2016/7/layout/BasicLinearProcessNumbered"/>
    <dgm:cxn modelId="{A0329F8D-4170-4925-A9C8-A58CD41B59D5}" type="presOf" srcId="{F508F475-43D6-4516-9AAA-656B61B78DF0}" destId="{25493893-28E6-4C34-8C9E-5653B07AEBF1}" srcOrd="1" destOrd="0" presId="urn:microsoft.com/office/officeart/2016/7/layout/BasicLinearProcessNumbered"/>
    <dgm:cxn modelId="{1002D0A3-7D8A-4F72-BB51-9DD2AE080FA3}" srcId="{44346308-2379-4908-9082-FE7BEEC02462}" destId="{F508F475-43D6-4516-9AAA-656B61B78DF0}" srcOrd="0" destOrd="0" parTransId="{DAE1DBFC-4E39-4D5A-9167-6CE2387551AB}" sibTransId="{A45E630C-7F65-4621-A8D4-AE03F037413A}"/>
    <dgm:cxn modelId="{CC2B19B2-5658-48F1-B48B-15E02C1D77E6}" type="presOf" srcId="{9EA592CB-17C9-4F5B-BED2-C371F40373CE}" destId="{D5DFA707-539F-4A90-B812-10F924AEB198}" srcOrd="1" destOrd="0" presId="urn:microsoft.com/office/officeart/2016/7/layout/BasicLinearProcessNumbered"/>
    <dgm:cxn modelId="{85254CB3-A45C-4960-85E8-9E52FFBEA450}" type="presOf" srcId="{95EF300D-E69B-4981-8C6E-4A3A87BC6B1C}" destId="{0A64B338-9789-44DD-886C-AB32011AA2A4}" srcOrd="1" destOrd="0" presId="urn:microsoft.com/office/officeart/2016/7/layout/BasicLinearProcessNumbered"/>
    <dgm:cxn modelId="{D8ECBBB3-83F1-40F6-88FC-5C3E55E4C5E5}" srcId="{44346308-2379-4908-9082-FE7BEEC02462}" destId="{9EA592CB-17C9-4F5B-BED2-C371F40373CE}" srcOrd="1" destOrd="0" parTransId="{BB033317-31D1-4814-9B21-C7D1D6786567}" sibTransId="{78F10E1C-7B77-4894-8B8F-1AC1D759246F}"/>
    <dgm:cxn modelId="{1AF376D1-CB49-4841-A44D-46D7BF177F00}" type="presOf" srcId="{44346308-2379-4908-9082-FE7BEEC02462}" destId="{57B23EEA-F2FC-4FAF-9799-3A2F6904204E}" srcOrd="0" destOrd="0" presId="urn:microsoft.com/office/officeart/2016/7/layout/BasicLinearProcessNumbered"/>
    <dgm:cxn modelId="{19C374D7-9C96-4531-94F4-412C384D646C}" srcId="{44346308-2379-4908-9082-FE7BEEC02462}" destId="{795CB522-B71A-4D75-BB7B-A56D8E9BEF51}" srcOrd="3" destOrd="0" parTransId="{205C0B88-691C-491B-8F72-AFDC4A96295D}" sibTransId="{C2A9DA5A-4C3C-4A8A-A0EC-1BF314217647}"/>
    <dgm:cxn modelId="{D31854E2-A79E-4E09-8F06-FC9634058A23}" type="presOf" srcId="{95EF300D-E69B-4981-8C6E-4A3A87BC6B1C}" destId="{3B288521-BC45-4D6E-B9FC-18CD45E57B68}" srcOrd="0" destOrd="0" presId="urn:microsoft.com/office/officeart/2016/7/layout/BasicLinearProcessNumbered"/>
    <dgm:cxn modelId="{B29210EC-FB9B-43CB-9F48-CC1085F7B76F}" srcId="{44346308-2379-4908-9082-FE7BEEC02462}" destId="{95EF300D-E69B-4981-8C6E-4A3A87BC6B1C}" srcOrd="2" destOrd="0" parTransId="{ADF153BA-474B-464D-89B5-4888A9E24560}" sibTransId="{FD9823EC-BA42-4FDB-840D-1BE819C4A80A}"/>
    <dgm:cxn modelId="{DBC38BFE-60DA-49F1-9E18-3CB22EECA8F6}" type="presOf" srcId="{F508F475-43D6-4516-9AAA-656B61B78DF0}" destId="{995D31CF-1B41-46B9-832A-C46CECF474E5}" srcOrd="0" destOrd="0" presId="urn:microsoft.com/office/officeart/2016/7/layout/BasicLinearProcessNumbered"/>
    <dgm:cxn modelId="{07061F66-65D6-49AD-8FB5-D5097126ED58}" type="presParOf" srcId="{57B23EEA-F2FC-4FAF-9799-3A2F6904204E}" destId="{EE561CD7-D8C0-4B36-AF34-3B5F5B13A977}" srcOrd="0" destOrd="0" presId="urn:microsoft.com/office/officeart/2016/7/layout/BasicLinearProcessNumbered"/>
    <dgm:cxn modelId="{E4DFC564-7E4D-4B3B-B7EE-FC991AA68275}" type="presParOf" srcId="{EE561CD7-D8C0-4B36-AF34-3B5F5B13A977}" destId="{995D31CF-1B41-46B9-832A-C46CECF474E5}" srcOrd="0" destOrd="0" presId="urn:microsoft.com/office/officeart/2016/7/layout/BasicLinearProcessNumbered"/>
    <dgm:cxn modelId="{9EE15859-DF73-433C-A368-123C329952DF}" type="presParOf" srcId="{EE561CD7-D8C0-4B36-AF34-3B5F5B13A977}" destId="{A269897F-730C-478A-9C13-52A6FAE018B1}" srcOrd="1" destOrd="0" presId="urn:microsoft.com/office/officeart/2016/7/layout/BasicLinearProcessNumbered"/>
    <dgm:cxn modelId="{CE004D35-D981-4F4E-BFC2-807B27C1F300}" type="presParOf" srcId="{EE561CD7-D8C0-4B36-AF34-3B5F5B13A977}" destId="{6E2A7937-CB0B-4054-BB3D-6753DB6D35ED}" srcOrd="2" destOrd="0" presId="urn:microsoft.com/office/officeart/2016/7/layout/BasicLinearProcessNumbered"/>
    <dgm:cxn modelId="{20518A76-FE38-4CD8-8A27-DA55E15E5077}" type="presParOf" srcId="{EE561CD7-D8C0-4B36-AF34-3B5F5B13A977}" destId="{25493893-28E6-4C34-8C9E-5653B07AEBF1}" srcOrd="3" destOrd="0" presId="urn:microsoft.com/office/officeart/2016/7/layout/BasicLinearProcessNumbered"/>
    <dgm:cxn modelId="{858CD788-3250-4BF6-BB9A-BEA3D81A076B}" type="presParOf" srcId="{57B23EEA-F2FC-4FAF-9799-3A2F6904204E}" destId="{D806E889-F531-4032-B535-C0C3E1B3008F}" srcOrd="1" destOrd="0" presId="urn:microsoft.com/office/officeart/2016/7/layout/BasicLinearProcessNumbered"/>
    <dgm:cxn modelId="{BE109855-B4AD-45C8-B534-3DCB26DD91B8}" type="presParOf" srcId="{57B23EEA-F2FC-4FAF-9799-3A2F6904204E}" destId="{DE1A2DE5-B80D-44D7-A5A4-50A30D61EAB9}" srcOrd="2" destOrd="0" presId="urn:microsoft.com/office/officeart/2016/7/layout/BasicLinearProcessNumbered"/>
    <dgm:cxn modelId="{3777FE0F-8824-482C-8103-B4779FCAC58F}" type="presParOf" srcId="{DE1A2DE5-B80D-44D7-A5A4-50A30D61EAB9}" destId="{D55D2AF8-B4E4-4F21-9A14-A2977D1D3522}" srcOrd="0" destOrd="0" presId="urn:microsoft.com/office/officeart/2016/7/layout/BasicLinearProcessNumbered"/>
    <dgm:cxn modelId="{FFF1E5B4-6737-4326-9FD0-16C001222EDD}" type="presParOf" srcId="{DE1A2DE5-B80D-44D7-A5A4-50A30D61EAB9}" destId="{7AFDE02F-0E38-40F6-94A8-31980B420C42}" srcOrd="1" destOrd="0" presId="urn:microsoft.com/office/officeart/2016/7/layout/BasicLinearProcessNumbered"/>
    <dgm:cxn modelId="{2CFB35D8-B7DF-4456-AED4-2B8745726629}" type="presParOf" srcId="{DE1A2DE5-B80D-44D7-A5A4-50A30D61EAB9}" destId="{AFA42A30-CCFE-4672-B83B-551427B29EEC}" srcOrd="2" destOrd="0" presId="urn:microsoft.com/office/officeart/2016/7/layout/BasicLinearProcessNumbered"/>
    <dgm:cxn modelId="{F6881B86-CDAF-47B3-BFFB-DBDB14D36FBA}" type="presParOf" srcId="{DE1A2DE5-B80D-44D7-A5A4-50A30D61EAB9}" destId="{D5DFA707-539F-4A90-B812-10F924AEB198}" srcOrd="3" destOrd="0" presId="urn:microsoft.com/office/officeart/2016/7/layout/BasicLinearProcessNumbered"/>
    <dgm:cxn modelId="{40CB2600-1F83-4252-8F40-1BA083B3BE3C}" type="presParOf" srcId="{57B23EEA-F2FC-4FAF-9799-3A2F6904204E}" destId="{0E637AF6-C768-413F-809A-2EE58A594B2E}" srcOrd="3" destOrd="0" presId="urn:microsoft.com/office/officeart/2016/7/layout/BasicLinearProcessNumbered"/>
    <dgm:cxn modelId="{CBBCA3E0-7BB1-4002-AD2B-5A00358932B3}" type="presParOf" srcId="{57B23EEA-F2FC-4FAF-9799-3A2F6904204E}" destId="{564A613B-4578-4CFF-B4AD-768D2DBB1E6B}" srcOrd="4" destOrd="0" presId="urn:microsoft.com/office/officeart/2016/7/layout/BasicLinearProcessNumbered"/>
    <dgm:cxn modelId="{2352DE21-5D17-4559-A6E6-75B77F8163F2}" type="presParOf" srcId="{564A613B-4578-4CFF-B4AD-768D2DBB1E6B}" destId="{3B288521-BC45-4D6E-B9FC-18CD45E57B68}" srcOrd="0" destOrd="0" presId="urn:microsoft.com/office/officeart/2016/7/layout/BasicLinearProcessNumbered"/>
    <dgm:cxn modelId="{7E296BC5-A0B5-41D5-B1B8-5AC4B82162F1}" type="presParOf" srcId="{564A613B-4578-4CFF-B4AD-768D2DBB1E6B}" destId="{A4C02312-9D2A-44BD-A7CE-06FA999164F0}" srcOrd="1" destOrd="0" presId="urn:microsoft.com/office/officeart/2016/7/layout/BasicLinearProcessNumbered"/>
    <dgm:cxn modelId="{7E7AFE51-4C77-4AD5-89E6-5A7D28EC347B}" type="presParOf" srcId="{564A613B-4578-4CFF-B4AD-768D2DBB1E6B}" destId="{81268A9D-1219-47A3-A8F5-2F4E4F8E9F54}" srcOrd="2" destOrd="0" presId="urn:microsoft.com/office/officeart/2016/7/layout/BasicLinearProcessNumbered"/>
    <dgm:cxn modelId="{737868E8-1EDA-4CFA-AC1C-D6F0100FAD20}" type="presParOf" srcId="{564A613B-4578-4CFF-B4AD-768D2DBB1E6B}" destId="{0A64B338-9789-44DD-886C-AB32011AA2A4}" srcOrd="3" destOrd="0" presId="urn:microsoft.com/office/officeart/2016/7/layout/BasicLinearProcessNumbered"/>
    <dgm:cxn modelId="{780D870D-3DDD-4A6F-A28A-2867F592A723}" type="presParOf" srcId="{57B23EEA-F2FC-4FAF-9799-3A2F6904204E}" destId="{81A4AC02-EFE0-41CA-A074-F99D633FC5E8}" srcOrd="5" destOrd="0" presId="urn:microsoft.com/office/officeart/2016/7/layout/BasicLinearProcessNumbered"/>
    <dgm:cxn modelId="{B2BCE071-EFCC-45DD-BC8C-3857E8BFC97F}" type="presParOf" srcId="{57B23EEA-F2FC-4FAF-9799-3A2F6904204E}" destId="{A5EBC80D-C5C7-4704-9A56-D00FC3B00367}" srcOrd="6" destOrd="0" presId="urn:microsoft.com/office/officeart/2016/7/layout/BasicLinearProcessNumbered"/>
    <dgm:cxn modelId="{6B76C4C6-761A-49CE-901E-0546E51D8A59}" type="presParOf" srcId="{A5EBC80D-C5C7-4704-9A56-D00FC3B00367}" destId="{80573BB0-9E07-4890-830E-1796566687FB}" srcOrd="0" destOrd="0" presId="urn:microsoft.com/office/officeart/2016/7/layout/BasicLinearProcessNumbered"/>
    <dgm:cxn modelId="{C0049877-1EF8-408F-9FE0-A92CF500DD4B}" type="presParOf" srcId="{A5EBC80D-C5C7-4704-9A56-D00FC3B00367}" destId="{7404965B-8D4D-4E2B-B088-CEFAD3108D20}" srcOrd="1" destOrd="0" presId="urn:microsoft.com/office/officeart/2016/7/layout/BasicLinearProcessNumbered"/>
    <dgm:cxn modelId="{4F05A878-BFF6-4D5D-95F4-56AD929D370B}" type="presParOf" srcId="{A5EBC80D-C5C7-4704-9A56-D00FC3B00367}" destId="{BF520550-01E7-4E3D-9E5B-656AB7880C5B}" srcOrd="2" destOrd="0" presId="urn:microsoft.com/office/officeart/2016/7/layout/BasicLinearProcessNumbered"/>
    <dgm:cxn modelId="{C5C2CF55-D933-4778-8BF3-A0C2EDB75EA9}" type="presParOf" srcId="{A5EBC80D-C5C7-4704-9A56-D00FC3B00367}" destId="{12F97FBA-92C4-41C0-8458-65D1FF80DE1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76FAEB-912B-4EF2-B4F0-86757E083C1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E0D1D3A-D275-470A-B620-AA57F5E5229F}">
      <dgm:prSet/>
      <dgm:spPr/>
      <dgm:t>
        <a:bodyPr/>
        <a:lstStyle/>
        <a:p>
          <a:r>
            <a:rPr lang="en-US"/>
            <a:t>Thank You!</a:t>
          </a:r>
        </a:p>
      </dgm:t>
    </dgm:pt>
    <dgm:pt modelId="{8C876769-DF55-4F5C-9B9B-D4C76E897AA5}" type="parTrans" cxnId="{59C42CB2-953F-4DC5-B36D-421E21D697DE}">
      <dgm:prSet/>
      <dgm:spPr/>
      <dgm:t>
        <a:bodyPr/>
        <a:lstStyle/>
        <a:p>
          <a:endParaRPr lang="en-US"/>
        </a:p>
      </dgm:t>
    </dgm:pt>
    <dgm:pt modelId="{B17C7640-2140-4DA2-A30E-E6A74A7F9D3E}" type="sibTrans" cxnId="{59C42CB2-953F-4DC5-B36D-421E21D697DE}">
      <dgm:prSet/>
      <dgm:spPr/>
      <dgm:t>
        <a:bodyPr/>
        <a:lstStyle/>
        <a:p>
          <a:endParaRPr lang="en-US"/>
        </a:p>
      </dgm:t>
    </dgm:pt>
    <dgm:pt modelId="{7313D50B-5342-4B34-AF6B-A9BA12D3E449}">
      <dgm:prSet/>
      <dgm:spPr/>
      <dgm:t>
        <a:bodyPr/>
        <a:lstStyle/>
        <a:p>
          <a:r>
            <a:rPr lang="en-US"/>
            <a:t>Questions?</a:t>
          </a:r>
        </a:p>
      </dgm:t>
    </dgm:pt>
    <dgm:pt modelId="{35E3D528-C80E-4EF9-88C1-69AACF88098A}" type="parTrans" cxnId="{C95F9441-C4DF-414D-A140-7E0A770A19B6}">
      <dgm:prSet/>
      <dgm:spPr/>
      <dgm:t>
        <a:bodyPr/>
        <a:lstStyle/>
        <a:p>
          <a:endParaRPr lang="en-US"/>
        </a:p>
      </dgm:t>
    </dgm:pt>
    <dgm:pt modelId="{CE84ACF0-8524-49DD-AE01-28B6238AF929}" type="sibTrans" cxnId="{C95F9441-C4DF-414D-A140-7E0A770A19B6}">
      <dgm:prSet/>
      <dgm:spPr/>
      <dgm:t>
        <a:bodyPr/>
        <a:lstStyle/>
        <a:p>
          <a:endParaRPr lang="en-US"/>
        </a:p>
      </dgm:t>
    </dgm:pt>
    <dgm:pt modelId="{EDFA8060-8697-44D5-BC7B-2620F42837AB}" type="pres">
      <dgm:prSet presAssocID="{5776FAEB-912B-4EF2-B4F0-86757E083C18}" presName="root" presStyleCnt="0">
        <dgm:presLayoutVars>
          <dgm:dir/>
          <dgm:resizeHandles val="exact"/>
        </dgm:presLayoutVars>
      </dgm:prSet>
      <dgm:spPr/>
    </dgm:pt>
    <dgm:pt modelId="{0EE933D9-1C5F-4439-A922-3979E96FB0F5}" type="pres">
      <dgm:prSet presAssocID="{3E0D1D3A-D275-470A-B620-AA57F5E5229F}" presName="compNode" presStyleCnt="0"/>
      <dgm:spPr/>
    </dgm:pt>
    <dgm:pt modelId="{C93B4AB1-B99A-46AD-BB20-8638AA4B879C}" type="pres">
      <dgm:prSet presAssocID="{3E0D1D3A-D275-470A-B620-AA57F5E5229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77F8430A-2395-4D8C-B8EB-1343AE418D28}" type="pres">
      <dgm:prSet presAssocID="{3E0D1D3A-D275-470A-B620-AA57F5E5229F}" presName="spaceRect" presStyleCnt="0"/>
      <dgm:spPr/>
    </dgm:pt>
    <dgm:pt modelId="{78DD7C14-BED9-4005-A370-DCFCCDF3910E}" type="pres">
      <dgm:prSet presAssocID="{3E0D1D3A-D275-470A-B620-AA57F5E5229F}" presName="textRect" presStyleLbl="revTx" presStyleIdx="0" presStyleCnt="2">
        <dgm:presLayoutVars>
          <dgm:chMax val="1"/>
          <dgm:chPref val="1"/>
        </dgm:presLayoutVars>
      </dgm:prSet>
      <dgm:spPr/>
    </dgm:pt>
    <dgm:pt modelId="{E1A0ED90-4BF2-4F41-A05E-801669EFDD2A}" type="pres">
      <dgm:prSet presAssocID="{B17C7640-2140-4DA2-A30E-E6A74A7F9D3E}" presName="sibTrans" presStyleCnt="0"/>
      <dgm:spPr/>
    </dgm:pt>
    <dgm:pt modelId="{89133667-E6ED-4BE0-9DE5-157A8D462431}" type="pres">
      <dgm:prSet presAssocID="{7313D50B-5342-4B34-AF6B-A9BA12D3E449}" presName="compNode" presStyleCnt="0"/>
      <dgm:spPr/>
    </dgm:pt>
    <dgm:pt modelId="{E9206C84-DF5E-48AC-9A7E-F50F1FF3E3AE}" type="pres">
      <dgm:prSet presAssocID="{7313D50B-5342-4B34-AF6B-A9BA12D3E4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3930A02-8A36-4644-A202-ADD8CD6CAA35}" type="pres">
      <dgm:prSet presAssocID="{7313D50B-5342-4B34-AF6B-A9BA12D3E449}" presName="spaceRect" presStyleCnt="0"/>
      <dgm:spPr/>
    </dgm:pt>
    <dgm:pt modelId="{25D3E7E0-73B1-48EA-BDFF-360C5A2D71CF}" type="pres">
      <dgm:prSet presAssocID="{7313D50B-5342-4B34-AF6B-A9BA12D3E44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CE54838-0C31-4AAF-9D1A-DFBFFD682371}" type="presOf" srcId="{3E0D1D3A-D275-470A-B620-AA57F5E5229F}" destId="{78DD7C14-BED9-4005-A370-DCFCCDF3910E}" srcOrd="0" destOrd="0" presId="urn:microsoft.com/office/officeart/2018/2/layout/IconLabelList"/>
    <dgm:cxn modelId="{CEF88A61-BDB4-4CB1-9B76-9398401F5E27}" type="presOf" srcId="{5776FAEB-912B-4EF2-B4F0-86757E083C18}" destId="{EDFA8060-8697-44D5-BC7B-2620F42837AB}" srcOrd="0" destOrd="0" presId="urn:microsoft.com/office/officeart/2018/2/layout/IconLabelList"/>
    <dgm:cxn modelId="{C95F9441-C4DF-414D-A140-7E0A770A19B6}" srcId="{5776FAEB-912B-4EF2-B4F0-86757E083C18}" destId="{7313D50B-5342-4B34-AF6B-A9BA12D3E449}" srcOrd="1" destOrd="0" parTransId="{35E3D528-C80E-4EF9-88C1-69AACF88098A}" sibTransId="{CE84ACF0-8524-49DD-AE01-28B6238AF929}"/>
    <dgm:cxn modelId="{59C42CB2-953F-4DC5-B36D-421E21D697DE}" srcId="{5776FAEB-912B-4EF2-B4F0-86757E083C18}" destId="{3E0D1D3A-D275-470A-B620-AA57F5E5229F}" srcOrd="0" destOrd="0" parTransId="{8C876769-DF55-4F5C-9B9B-D4C76E897AA5}" sibTransId="{B17C7640-2140-4DA2-A30E-E6A74A7F9D3E}"/>
    <dgm:cxn modelId="{A6EAF0E3-84B9-4420-A53F-5DB6CB415368}" type="presOf" srcId="{7313D50B-5342-4B34-AF6B-A9BA12D3E449}" destId="{25D3E7E0-73B1-48EA-BDFF-360C5A2D71CF}" srcOrd="0" destOrd="0" presId="urn:microsoft.com/office/officeart/2018/2/layout/IconLabelList"/>
    <dgm:cxn modelId="{2FC3E502-8350-429C-B0AA-D650715061C6}" type="presParOf" srcId="{EDFA8060-8697-44D5-BC7B-2620F42837AB}" destId="{0EE933D9-1C5F-4439-A922-3979E96FB0F5}" srcOrd="0" destOrd="0" presId="urn:microsoft.com/office/officeart/2018/2/layout/IconLabelList"/>
    <dgm:cxn modelId="{E537162B-6879-4370-BB3B-80764A576AE4}" type="presParOf" srcId="{0EE933D9-1C5F-4439-A922-3979E96FB0F5}" destId="{C93B4AB1-B99A-46AD-BB20-8638AA4B879C}" srcOrd="0" destOrd="0" presId="urn:microsoft.com/office/officeart/2018/2/layout/IconLabelList"/>
    <dgm:cxn modelId="{490CDD58-3E8B-432E-8282-688ED942DAEA}" type="presParOf" srcId="{0EE933D9-1C5F-4439-A922-3979E96FB0F5}" destId="{77F8430A-2395-4D8C-B8EB-1343AE418D28}" srcOrd="1" destOrd="0" presId="urn:microsoft.com/office/officeart/2018/2/layout/IconLabelList"/>
    <dgm:cxn modelId="{2BFE51F5-652B-417F-9657-CBF1E15D0276}" type="presParOf" srcId="{0EE933D9-1C5F-4439-A922-3979E96FB0F5}" destId="{78DD7C14-BED9-4005-A370-DCFCCDF3910E}" srcOrd="2" destOrd="0" presId="urn:microsoft.com/office/officeart/2018/2/layout/IconLabelList"/>
    <dgm:cxn modelId="{F74BC1FF-9CB9-4112-9787-4000786C3CA3}" type="presParOf" srcId="{EDFA8060-8697-44D5-BC7B-2620F42837AB}" destId="{E1A0ED90-4BF2-4F41-A05E-801669EFDD2A}" srcOrd="1" destOrd="0" presId="urn:microsoft.com/office/officeart/2018/2/layout/IconLabelList"/>
    <dgm:cxn modelId="{1AC2A4EF-07F6-4C6B-8B9C-A03ECDC64396}" type="presParOf" srcId="{EDFA8060-8697-44D5-BC7B-2620F42837AB}" destId="{89133667-E6ED-4BE0-9DE5-157A8D462431}" srcOrd="2" destOrd="0" presId="urn:microsoft.com/office/officeart/2018/2/layout/IconLabelList"/>
    <dgm:cxn modelId="{2E014044-4832-424A-80B6-9AFC24943C46}" type="presParOf" srcId="{89133667-E6ED-4BE0-9DE5-157A8D462431}" destId="{E9206C84-DF5E-48AC-9A7E-F50F1FF3E3AE}" srcOrd="0" destOrd="0" presId="urn:microsoft.com/office/officeart/2018/2/layout/IconLabelList"/>
    <dgm:cxn modelId="{9482465D-FBE2-4B4E-82F7-C9089597F0D0}" type="presParOf" srcId="{89133667-E6ED-4BE0-9DE5-157A8D462431}" destId="{23930A02-8A36-4644-A202-ADD8CD6CAA35}" srcOrd="1" destOrd="0" presId="urn:microsoft.com/office/officeart/2018/2/layout/IconLabelList"/>
    <dgm:cxn modelId="{64944484-62C7-47FE-B612-2E3E27209957}" type="presParOf" srcId="{89133667-E6ED-4BE0-9DE5-157A8D462431}" destId="{25D3E7E0-73B1-48EA-BDFF-360C5A2D71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86D61-9CB2-4887-AB70-E72F1EDD69E5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F31C8-0377-4F4C-908F-8DC6919589D4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96AA7-E163-47C8-A956-0A4A44327578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Sentiment analysis is crucial for understanding user opinions and emotions across platforms. </a:t>
          </a:r>
          <a:endParaRPr lang="en-US" sz="2200" kern="1200"/>
        </a:p>
      </dsp:txBody>
      <dsp:txXfrm>
        <a:off x="1058686" y="1808"/>
        <a:ext cx="9456913" cy="916611"/>
      </dsp:txXfrm>
    </dsp:sp>
    <dsp:sp modelId="{2CE38562-EAE0-45C4-BF00-321DE7BFA7B6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02AD0-3F74-4815-8CA1-341C30F570DA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DBF81-2B5D-4988-80CA-7C340810AAFC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Traditional sentiment analysis focuses only on text, missing insights from images and videos.</a:t>
          </a:r>
        </a:p>
      </dsp:txBody>
      <dsp:txXfrm>
        <a:off x="1058686" y="1147573"/>
        <a:ext cx="9456913" cy="916611"/>
      </dsp:txXfrm>
    </dsp:sp>
    <dsp:sp modelId="{9111347E-90DF-4E83-8A4B-AD2431F4ABB5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5091B-E047-49B5-BEBF-D6604C4131FD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A63BF-7685-4C49-A35E-0D44CA636C04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Real-world opinions are shared via multimedia content + viewer reactions (comments).</a:t>
          </a:r>
        </a:p>
      </dsp:txBody>
      <dsp:txXfrm>
        <a:off x="1058686" y="2293338"/>
        <a:ext cx="9456913" cy="916611"/>
      </dsp:txXfrm>
    </dsp:sp>
    <dsp:sp modelId="{6DA43513-7990-4C70-ACEF-B813AB1BE3C0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74C05-41FC-46BC-8F75-1C510B1FD330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32E0D-05F2-4D24-9FDE-47D8AF33EE7F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truly understand sentiment, we n</a:t>
          </a:r>
          <a:r>
            <a:rPr lang="en-IN" sz="2200" kern="1200"/>
            <a:t>eed  Multimodal Sentiment Analysis → Text + Image + Video + Viewer Comment.</a:t>
          </a:r>
          <a:endParaRPr lang="en-US" sz="2200" kern="1200"/>
        </a:p>
      </dsp:txBody>
      <dsp:txXfrm>
        <a:off x="1058686" y="3439103"/>
        <a:ext cx="94569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D31CF-1B41-46B9-832A-C46CECF474E5}">
      <dsp:nvSpPr>
        <dsp:cNvPr id="0" name=""/>
        <dsp:cNvSpPr/>
      </dsp:nvSpPr>
      <dsp:spPr>
        <a:xfrm>
          <a:off x="3080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Integrate Audio-based sentiment for truly multimodal analysis</a:t>
          </a:r>
          <a:endParaRPr lang="en-US" sz="2000" kern="1200"/>
        </a:p>
      </dsp:txBody>
      <dsp:txXfrm>
        <a:off x="3080" y="1563836"/>
        <a:ext cx="2444055" cy="2053006"/>
      </dsp:txXfrm>
    </dsp:sp>
    <dsp:sp modelId="{A269897F-730C-478A-9C13-52A6FAE018B1}">
      <dsp:nvSpPr>
        <dsp:cNvPr id="0" name=""/>
        <dsp:cNvSpPr/>
      </dsp:nvSpPr>
      <dsp:spPr>
        <a:xfrm>
          <a:off x="711856" y="605766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01</a:t>
          </a:r>
        </a:p>
      </dsp:txBody>
      <dsp:txXfrm>
        <a:off x="862184" y="756094"/>
        <a:ext cx="725847" cy="725847"/>
      </dsp:txXfrm>
    </dsp:sp>
    <dsp:sp modelId="{6E2A7937-CB0B-4054-BB3D-6753DB6D35ED}">
      <dsp:nvSpPr>
        <dsp:cNvPr id="0" name=""/>
        <dsp:cNvSpPr/>
      </dsp:nvSpPr>
      <dsp:spPr>
        <a:xfrm>
          <a:off x="3080" y="3685204"/>
          <a:ext cx="2444055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D2AF8-B4E4-4F21-9A14-A2977D1D3522}">
      <dsp:nvSpPr>
        <dsp:cNvPr id="0" name=""/>
        <dsp:cNvSpPr/>
      </dsp:nvSpPr>
      <dsp:spPr>
        <a:xfrm>
          <a:off x="2691541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Improve VC-CSA model with pretrained video transformers</a:t>
          </a:r>
          <a:endParaRPr lang="en-US" sz="2000" kern="1200"/>
        </a:p>
      </dsp:txBody>
      <dsp:txXfrm>
        <a:off x="2691541" y="1563836"/>
        <a:ext cx="2444055" cy="2053006"/>
      </dsp:txXfrm>
    </dsp:sp>
    <dsp:sp modelId="{7AFDE02F-0E38-40F6-94A8-31980B420C42}">
      <dsp:nvSpPr>
        <dsp:cNvPr id="0" name=""/>
        <dsp:cNvSpPr/>
      </dsp:nvSpPr>
      <dsp:spPr>
        <a:xfrm>
          <a:off x="3400317" y="605766"/>
          <a:ext cx="1026503" cy="1026503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02</a:t>
          </a:r>
        </a:p>
      </dsp:txBody>
      <dsp:txXfrm>
        <a:off x="3550645" y="756094"/>
        <a:ext cx="725847" cy="725847"/>
      </dsp:txXfrm>
    </dsp:sp>
    <dsp:sp modelId="{AFA42A30-CCFE-4672-B83B-551427B29EEC}">
      <dsp:nvSpPr>
        <dsp:cNvPr id="0" name=""/>
        <dsp:cNvSpPr/>
      </dsp:nvSpPr>
      <dsp:spPr>
        <a:xfrm>
          <a:off x="2691541" y="3685204"/>
          <a:ext cx="2444055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88521-BC45-4D6E-B9FC-18CD45E57B68}">
      <dsp:nvSpPr>
        <dsp:cNvPr id="0" name=""/>
        <dsp:cNvSpPr/>
      </dsp:nvSpPr>
      <dsp:spPr>
        <a:xfrm>
          <a:off x="5380002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Support large-scale inference using cloud deployment (AWS or GCP)</a:t>
          </a:r>
          <a:endParaRPr lang="en-US" sz="2000" kern="1200"/>
        </a:p>
      </dsp:txBody>
      <dsp:txXfrm>
        <a:off x="5380002" y="1563836"/>
        <a:ext cx="2444055" cy="2053006"/>
      </dsp:txXfrm>
    </dsp:sp>
    <dsp:sp modelId="{A4C02312-9D2A-44BD-A7CE-06FA999164F0}">
      <dsp:nvSpPr>
        <dsp:cNvPr id="0" name=""/>
        <dsp:cNvSpPr/>
      </dsp:nvSpPr>
      <dsp:spPr>
        <a:xfrm>
          <a:off x="6088778" y="605766"/>
          <a:ext cx="1026503" cy="1026503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03</a:t>
          </a:r>
        </a:p>
      </dsp:txBody>
      <dsp:txXfrm>
        <a:off x="6239106" y="756094"/>
        <a:ext cx="725847" cy="725847"/>
      </dsp:txXfrm>
    </dsp:sp>
    <dsp:sp modelId="{81268A9D-1219-47A3-A8F5-2F4E4F8E9F54}">
      <dsp:nvSpPr>
        <dsp:cNvPr id="0" name=""/>
        <dsp:cNvSpPr/>
      </dsp:nvSpPr>
      <dsp:spPr>
        <a:xfrm>
          <a:off x="5380002" y="3685204"/>
          <a:ext cx="2444055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73BB0-9E07-4890-830E-1796566687FB}">
      <dsp:nvSpPr>
        <dsp:cNvPr id="0" name=""/>
        <dsp:cNvSpPr/>
      </dsp:nvSpPr>
      <dsp:spPr>
        <a:xfrm>
          <a:off x="8068463" y="26359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Fine-tune fusion rules using larger datasets</a:t>
          </a:r>
          <a:endParaRPr lang="en-US" sz="2000" kern="1200"/>
        </a:p>
      </dsp:txBody>
      <dsp:txXfrm>
        <a:off x="8068463" y="1563836"/>
        <a:ext cx="2444055" cy="2053006"/>
      </dsp:txXfrm>
    </dsp:sp>
    <dsp:sp modelId="{7404965B-8D4D-4E2B-B088-CEFAD3108D20}">
      <dsp:nvSpPr>
        <dsp:cNvPr id="0" name=""/>
        <dsp:cNvSpPr/>
      </dsp:nvSpPr>
      <dsp:spPr>
        <a:xfrm>
          <a:off x="8777239" y="605766"/>
          <a:ext cx="1026503" cy="1026503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04</a:t>
          </a:r>
        </a:p>
      </dsp:txBody>
      <dsp:txXfrm>
        <a:off x="8927567" y="756094"/>
        <a:ext cx="725847" cy="725847"/>
      </dsp:txXfrm>
    </dsp:sp>
    <dsp:sp modelId="{BF520550-01E7-4E3D-9E5B-656AB7880C5B}">
      <dsp:nvSpPr>
        <dsp:cNvPr id="0" name=""/>
        <dsp:cNvSpPr/>
      </dsp:nvSpPr>
      <dsp:spPr>
        <a:xfrm>
          <a:off x="8068463" y="3685204"/>
          <a:ext cx="244405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B4AB1-B99A-46AD-BB20-8638AA4B879C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D7C14-BED9-4005-A370-DCFCCDF3910E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Thank You!</a:t>
          </a:r>
        </a:p>
      </dsp:txBody>
      <dsp:txXfrm>
        <a:off x="559800" y="3022743"/>
        <a:ext cx="4320000" cy="720000"/>
      </dsp:txXfrm>
    </dsp:sp>
    <dsp:sp modelId="{E9206C84-DF5E-48AC-9A7E-F50F1FF3E3AE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3E7E0-73B1-48EA-BDFF-360C5A2D71CF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Questions?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9151-5D19-BE44-0FA4-F03F62DAC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766E7-E940-9B3B-EC20-FD202E298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9A34F-148D-0A0C-0973-64F5E72C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E083-B0E5-466E-83B5-1A6135C7249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1B5DB-3760-E134-AC46-108A39DC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A218-50DC-B19C-F338-56E0DB74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C539-AA35-4A1E-BE8F-E9826D9E0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90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C4FB-40CA-484E-4945-C3BE848F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1B8F2-2C85-ABCC-086F-5E3698202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182DA-A6C7-9556-F2AC-DFBC34CE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E083-B0E5-466E-83B5-1A6135C7249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FE550-79A1-790B-F07F-B2602FC8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BF1ED-1C65-FD7A-292D-A2267E08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C539-AA35-4A1E-BE8F-E9826D9E0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18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F9909-D960-9987-251C-C8206C9B3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11E34-EC63-63CD-CE48-91C60DA3D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0530-7716-F852-CC95-1C6EF7F7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E083-B0E5-466E-83B5-1A6135C7249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0FC2-A19D-8C59-67E1-82ADF020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63AB-C483-4CAD-5A71-24A2E548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C539-AA35-4A1E-BE8F-E9826D9E0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91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8C89-C2C0-1074-7784-9EC4EA5C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20A5B-AA83-98BE-E032-F033337AD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8400-1B8E-227D-5284-5574DF0C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E083-B0E5-466E-83B5-1A6135C7249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65974-59D7-C151-0AE9-5E7FA745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B8BA-69AD-F825-7EEA-E2B89217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C539-AA35-4A1E-BE8F-E9826D9E0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06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D572-4E6F-00BF-0FF0-981ED755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A4AF2-0AD6-253F-0144-CCE6065EF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E7C4D-72AB-527C-8EF7-94C16034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E083-B0E5-466E-83B5-1A6135C7249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CD599-CBAC-306E-CD59-70C17D0B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6FD93-7027-28F3-0EA2-60893813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C539-AA35-4A1E-BE8F-E9826D9E0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34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6774-A4B8-2136-4222-0FB5C948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CF83-F214-BAAA-2B97-5480DA60E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9DB6A-E155-744A-534B-09B6F7AFD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E46CC-C852-F8A0-F763-0889B8B5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E083-B0E5-466E-83B5-1A6135C7249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A1B8A-AD8C-867D-22E3-352A70AC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F563F-5F32-0E32-1933-ECA85044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C539-AA35-4A1E-BE8F-E9826D9E0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23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3D02-397D-C859-F423-508FC77C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E8212-CD45-7AFF-17D7-CF846EF6B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35EC8-864C-DA94-F99D-C29FAA0C7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C3E7E-A61D-14B0-BA48-B0E877743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2FB1D-4FBC-210E-8138-52F439644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58F4E-5BB1-9226-9145-36C0DF76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E083-B0E5-466E-83B5-1A6135C7249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4F8B8-3061-CE83-3BFC-C71874B9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E6FE2-746D-A706-CA5C-7C4F247D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C539-AA35-4A1E-BE8F-E9826D9E0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1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D30A-7AC8-5C64-1D3A-092B507C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87716-67B8-649F-8BB3-23D3436F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E083-B0E5-466E-83B5-1A6135C7249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8B15B-7E79-F991-5EE8-F3B29E01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20DF2-50AA-E8B1-1E73-53FBB690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C539-AA35-4A1E-BE8F-E9826D9E0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3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009AE-5A18-4038-9F9C-027074FD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E083-B0E5-466E-83B5-1A6135C7249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B67A3-27D2-91FF-9517-49B728EC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472F4-D34A-7862-98F9-BAFBDB3D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C539-AA35-4A1E-BE8F-E9826D9E0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65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7DE0-AA57-5DB5-057E-41E5F310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41326-8E02-F721-2697-B3384F10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9BF24-2105-C26D-4F64-6F9B3267B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8C45E-6C45-1EFA-F79C-742D833A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E083-B0E5-466E-83B5-1A6135C7249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FE4E9-85AD-71FB-7551-3698192E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60C50-489B-B977-C2B5-01E7901B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C539-AA35-4A1E-BE8F-E9826D9E0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08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3D5F-5607-4569-0BEE-B91E6180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5EC58-817A-18DD-CA0B-407D7CD5A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28157-FE93-281A-B8BD-7A9D97E40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ED539-7B36-3316-9CE7-9EDFF10A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E083-B0E5-466E-83B5-1A6135C7249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3A001-C533-053F-4CCF-B17AB96F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F6387-21A9-8BB1-2A86-5CCCD3E0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C539-AA35-4A1E-BE8F-E9826D9E0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4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FFD1-C1EE-7416-6054-FAC98E24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9F4D7-26A3-6790-FE28-858543691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6EA96-72B6-3430-F993-B89E7EB7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DE083-B0E5-466E-83B5-1A6135C7249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849DB-9986-11F8-EB2D-658D01A88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0F91B-34A9-1EBA-EBD7-BD1A77E7C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EC539-AA35-4A1E-BE8F-E9826D9E0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30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0C6C5-C718-B3BB-EF71-EBCDE9782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127" y="40975"/>
            <a:ext cx="5732206" cy="3428266"/>
          </a:xfrm>
        </p:spPr>
        <p:txBody>
          <a:bodyPr anchor="b">
            <a:normAutofit fontScale="90000"/>
          </a:bodyPr>
          <a:lstStyle/>
          <a:p>
            <a:r>
              <a:rPr lang="en-IN" sz="5100" b="1" dirty="0"/>
              <a:t>Multimodal Sentiment Intelligence Platform for Dynamic Market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17C7F-3C78-80A2-82CC-EA10A85D2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n-IN"/>
              <a:t>Vinay Viswanadh Alli - 16359315</a:t>
            </a:r>
          </a:p>
          <a:p>
            <a:r>
              <a:rPr lang="en-IN"/>
              <a:t>Divya Mishra - 16350928</a:t>
            </a:r>
          </a:p>
          <a:p>
            <a:r>
              <a:rPr lang="en-IN"/>
              <a:t>Apurva Vadlakonda - 16364827</a:t>
            </a:r>
          </a:p>
          <a:p>
            <a:r>
              <a:rPr lang="en-IN"/>
              <a:t>Shivanjali Dyapa - 16359877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A66A6-C433-51FC-07D5-B1A31FCA27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564" r="21453"/>
          <a:stretch/>
        </p:blipFill>
        <p:spPr>
          <a:xfrm>
            <a:off x="6651243" y="1682306"/>
            <a:ext cx="4939504" cy="3110441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8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1A41E7-C900-CE10-123C-F0A390165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874846"/>
            <a:ext cx="9020158" cy="462171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6F753D-2351-90EB-2042-96DF8D227456}"/>
              </a:ext>
            </a:extLst>
          </p:cNvPr>
          <p:cNvSpPr txBox="1"/>
          <p:nvPr/>
        </p:nvSpPr>
        <p:spPr>
          <a:xfrm>
            <a:off x="777240" y="5659988"/>
            <a:ext cx="826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Detected Objects &amp; Emotions  </a:t>
            </a:r>
          </a:p>
          <a:p>
            <a:r>
              <a:rPr lang="en-IN" dirty="0"/>
              <a:t>Tested on real datasets &amp; videos → promising performance and insights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42462-63A4-2A67-34E7-2BDB0EFAC656}"/>
              </a:ext>
            </a:extLst>
          </p:cNvPr>
          <p:cNvSpPr txBox="1"/>
          <p:nvPr/>
        </p:nvSpPr>
        <p:spPr>
          <a:xfrm>
            <a:off x="1727200" y="3417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Induced Sentiment using VC-CSA</a:t>
            </a:r>
          </a:p>
        </p:txBody>
      </p:sp>
    </p:spTree>
    <p:extLst>
      <p:ext uri="{BB962C8B-B14F-4D97-AF65-F5344CB8AC3E}">
        <p14:creationId xmlns:p14="http://schemas.microsoft.com/office/powerpoint/2010/main" val="162722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6BE74-28DD-D84E-C466-FFC85138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IN"/>
              <a:t> Challenges Faced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C4AD-6664-588B-7F0C-F1574CC6B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IN" dirty="0"/>
              <a:t>Multimodal model integration was complex (</a:t>
            </a:r>
            <a:r>
              <a:rPr lang="en-IN" dirty="0" err="1"/>
              <a:t>Tensorflow</a:t>
            </a:r>
            <a:r>
              <a:rPr lang="en-IN" dirty="0"/>
              <a:t> + </a:t>
            </a:r>
            <a:r>
              <a:rPr lang="en-IN" dirty="0" err="1"/>
              <a:t>PyTorch</a:t>
            </a:r>
            <a:r>
              <a:rPr lang="en-IN" dirty="0"/>
              <a:t> + OpenCV + </a:t>
            </a:r>
            <a:r>
              <a:rPr lang="en-IN" dirty="0" err="1"/>
              <a:t>DeepFace</a:t>
            </a:r>
            <a:r>
              <a:rPr lang="en-IN" dirty="0"/>
              <a:t>)</a:t>
            </a:r>
          </a:p>
          <a:p>
            <a:r>
              <a:rPr lang="en-IN" dirty="0"/>
              <a:t>GPU Memory Management while </a:t>
            </a:r>
            <a:r>
              <a:rPr lang="en-IN" dirty="0" err="1"/>
              <a:t>analyzing</a:t>
            </a:r>
            <a:r>
              <a:rPr lang="en-IN" dirty="0"/>
              <a:t> large videos</a:t>
            </a:r>
          </a:p>
          <a:p>
            <a:r>
              <a:rPr lang="en-IN" dirty="0"/>
              <a:t>Alignment of video frames and comment for VC-CSA induced sentiment</a:t>
            </a:r>
          </a:p>
          <a:p>
            <a:r>
              <a:rPr lang="en-IN" dirty="0" err="1"/>
              <a:t>Streamlit</a:t>
            </a:r>
            <a:r>
              <a:rPr lang="en-IN" dirty="0"/>
              <a:t> resource cache and concurrency limitations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1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8F66D-8067-3CD3-BE46-0D914001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 Future Work and Enhancements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A2471F-25E0-7502-FEB7-7456F9C71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25129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15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959E9-205D-6270-1390-1260B238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GitHub and Resources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73349-2EB1-D551-2911-532B13F856E5}"/>
              </a:ext>
            </a:extLst>
          </p:cNvPr>
          <p:cNvSpPr txBox="1"/>
          <p:nvPr/>
        </p:nvSpPr>
        <p:spPr>
          <a:xfrm>
            <a:off x="2881584" y="245959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4400" dirty="0"/>
              <a:t>      </a:t>
            </a:r>
            <a:r>
              <a:rPr lang="en-IN" sz="4400" dirty="0">
                <a:latin typeface="+mj-lt"/>
              </a:rPr>
              <a:t>Team</a:t>
            </a:r>
            <a:r>
              <a:rPr lang="en-IN" sz="4400" dirty="0"/>
              <a:t> </a:t>
            </a:r>
            <a:r>
              <a:rPr lang="en-IN" sz="4400" dirty="0">
                <a:latin typeface="+mj-lt"/>
              </a:rPr>
              <a:t>Contributions</a:t>
            </a:r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BC46235A-A78A-D7BA-5403-346413AD1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647741"/>
              </p:ext>
            </p:extLst>
          </p:nvPr>
        </p:nvGraphicFramePr>
        <p:xfrm>
          <a:off x="253309" y="3408765"/>
          <a:ext cx="11682334" cy="3269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8333">
                  <a:extLst>
                    <a:ext uri="{9D8B030D-6E8A-4147-A177-3AD203B41FA5}">
                      <a16:colId xmlns:a16="http://schemas.microsoft.com/office/drawing/2014/main" val="1111527779"/>
                    </a:ext>
                  </a:extLst>
                </a:gridCol>
                <a:gridCol w="8474001">
                  <a:extLst>
                    <a:ext uri="{9D8B030D-6E8A-4147-A177-3AD203B41FA5}">
                      <a16:colId xmlns:a16="http://schemas.microsoft.com/office/drawing/2014/main" val="2374109697"/>
                    </a:ext>
                  </a:extLst>
                </a:gridCol>
              </a:tblGrid>
              <a:tr h="367286">
                <a:tc>
                  <a:txBody>
                    <a:bodyPr/>
                    <a:lstStyle/>
                    <a:p>
                      <a:pPr algn="ctr"/>
                      <a:r>
                        <a:rPr lang="en-IN" sz="2600"/>
                        <a:t>Team Members</a:t>
                      </a:r>
                    </a:p>
                  </a:txBody>
                  <a:tcPr marL="133395" marR="133395" marT="66697" marB="66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Contributions</a:t>
                      </a:r>
                    </a:p>
                  </a:txBody>
                  <a:tcPr marL="133395" marR="133395" marT="66697" marB="66697"/>
                </a:tc>
                <a:extLst>
                  <a:ext uri="{0D108BD9-81ED-4DB2-BD59-A6C34878D82A}">
                    <a16:rowId xmlns:a16="http://schemas.microsoft.com/office/drawing/2014/main" val="2024817173"/>
                  </a:ext>
                </a:extLst>
              </a:tr>
              <a:tr h="642067">
                <a:tc>
                  <a:txBody>
                    <a:bodyPr/>
                    <a:lstStyle/>
                    <a:p>
                      <a:r>
                        <a:rPr lang="en-IN" sz="2600"/>
                        <a:t>           Vinay </a:t>
                      </a:r>
                    </a:p>
                  </a:txBody>
                  <a:tcPr marL="133395" marR="133395" marT="66697" marB="66697"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Overall Architecture + VC-CSA implementation + </a:t>
                      </a:r>
                      <a:r>
                        <a:rPr lang="en-IN" sz="2600" dirty="0" err="1"/>
                        <a:t>Streamlit</a:t>
                      </a:r>
                      <a:r>
                        <a:rPr lang="en-IN" sz="2600" dirty="0"/>
                        <a:t> Integration</a:t>
                      </a:r>
                    </a:p>
                  </a:txBody>
                  <a:tcPr marL="133395" marR="133395" marT="66697" marB="66697"/>
                </a:tc>
                <a:extLst>
                  <a:ext uri="{0D108BD9-81ED-4DB2-BD59-A6C34878D82A}">
                    <a16:rowId xmlns:a16="http://schemas.microsoft.com/office/drawing/2014/main" val="4293171088"/>
                  </a:ext>
                </a:extLst>
              </a:tr>
              <a:tr h="642067">
                <a:tc>
                  <a:txBody>
                    <a:bodyPr/>
                    <a:lstStyle/>
                    <a:p>
                      <a:r>
                        <a:rPr lang="en-IN" sz="2600"/>
                        <a:t>           Shivanjali</a:t>
                      </a:r>
                    </a:p>
                  </a:txBody>
                  <a:tcPr marL="133395" marR="133395" marT="66697" marB="66697"/>
                </a:tc>
                <a:tc>
                  <a:txBody>
                    <a:bodyPr/>
                    <a:lstStyle/>
                    <a:p>
                      <a:r>
                        <a:rPr lang="en-IN" sz="2600" dirty="0" err="1"/>
                        <a:t>SimpleRNN</a:t>
                      </a:r>
                      <a:r>
                        <a:rPr lang="en-IN" sz="2600" dirty="0"/>
                        <a:t> Training + Text sentiment + Image module</a:t>
                      </a:r>
                    </a:p>
                  </a:txBody>
                  <a:tcPr marL="133395" marR="133395" marT="66697" marB="66697"/>
                </a:tc>
                <a:extLst>
                  <a:ext uri="{0D108BD9-81ED-4DB2-BD59-A6C34878D82A}">
                    <a16:rowId xmlns:a16="http://schemas.microsoft.com/office/drawing/2014/main" val="1321277476"/>
                  </a:ext>
                </a:extLst>
              </a:tr>
              <a:tr h="410055">
                <a:tc>
                  <a:txBody>
                    <a:bodyPr/>
                    <a:lstStyle/>
                    <a:p>
                      <a:r>
                        <a:rPr lang="en-IN" sz="2600"/>
                        <a:t>           Apurva  </a:t>
                      </a:r>
                    </a:p>
                  </a:txBody>
                  <a:tcPr marL="133395" marR="133395" marT="66697" marB="6669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600"/>
                        <a:t>Video processing + VC-CSA testing + Report writing</a:t>
                      </a:r>
                    </a:p>
                  </a:txBody>
                  <a:tcPr marL="133395" marR="133395" marT="66697" marB="66697"/>
                </a:tc>
                <a:extLst>
                  <a:ext uri="{0D108BD9-81ED-4DB2-BD59-A6C34878D82A}">
                    <a16:rowId xmlns:a16="http://schemas.microsoft.com/office/drawing/2014/main" val="371611308"/>
                  </a:ext>
                </a:extLst>
              </a:tr>
              <a:tr h="642067">
                <a:tc>
                  <a:txBody>
                    <a:bodyPr/>
                    <a:lstStyle/>
                    <a:p>
                      <a:r>
                        <a:rPr lang="en-IN" sz="2600"/>
                        <a:t>           Divya</a:t>
                      </a:r>
                    </a:p>
                  </a:txBody>
                  <a:tcPr marL="133395" marR="133395" marT="66697" marB="66697"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YOLO + </a:t>
                      </a:r>
                      <a:r>
                        <a:rPr lang="en-IN" sz="2600" dirty="0" err="1"/>
                        <a:t>DeepFace</a:t>
                      </a:r>
                      <a:r>
                        <a:rPr lang="en-IN" sz="2600" dirty="0"/>
                        <a:t> Integration + Poster &amp; Presentation design</a:t>
                      </a:r>
                    </a:p>
                  </a:txBody>
                  <a:tcPr marL="133395" marR="133395" marT="66697" marB="66697"/>
                </a:tc>
                <a:extLst>
                  <a:ext uri="{0D108BD9-81ED-4DB2-BD59-A6C34878D82A}">
                    <a16:rowId xmlns:a16="http://schemas.microsoft.com/office/drawing/2014/main" val="22386201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96F739F-71FC-ADC6-4AC4-595B160DDDFC}"/>
              </a:ext>
            </a:extLst>
          </p:cNvPr>
          <p:cNvSpPr txBox="1"/>
          <p:nvPr/>
        </p:nvSpPr>
        <p:spPr>
          <a:xfrm>
            <a:off x="1337872" y="1648755"/>
            <a:ext cx="90802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GitHub Repository:  GitHub - </a:t>
            </a:r>
            <a:r>
              <a:rPr lang="en-US" sz="2800" dirty="0" err="1"/>
              <a:t>VinayAlli</a:t>
            </a:r>
            <a:r>
              <a:rPr lang="en-US" sz="2800" dirty="0"/>
              <a:t>/</a:t>
            </a:r>
            <a:r>
              <a:rPr lang="en-US" sz="2800" dirty="0" err="1"/>
              <a:t>BDA_NeurIps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226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DACE1-267B-B9EA-FEC7-1801B9831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AD68118-553B-4711-C37C-29858C33C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52822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74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E4A7B-60D8-1157-A576-4832FE5E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        Motivation and Problem Statement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1C62F00-CA37-1174-09E8-328FA16A92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7179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5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C76C3-2CDD-BD3D-B5A2-B897D5CD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IN"/>
              <a:t>Solution Overview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11D1-585B-4D40-2F6D-931CFDFB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01" y="1593410"/>
            <a:ext cx="5737122" cy="4845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            Our project introduces a Multimodal Sentiment Intelligence Platform that integrates cutting-edge AI models to deliver robust, unified sentiment analysis across diverse data types.</a:t>
            </a:r>
          </a:p>
          <a:p>
            <a:r>
              <a:rPr lang="en-IN" sz="2000" dirty="0"/>
              <a:t>Unified Web-based Application built with </a:t>
            </a:r>
            <a:r>
              <a:rPr lang="en-IN" sz="2000" dirty="0" err="1"/>
              <a:t>Streamlit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/>
              <a:t>Support for </a:t>
            </a:r>
            <a:r>
              <a:rPr lang="en-IN" sz="2000" dirty="0" err="1"/>
              <a:t>analyzing</a:t>
            </a:r>
            <a:r>
              <a:rPr lang="en-IN" sz="2000" dirty="0"/>
              <a:t>:</a:t>
            </a:r>
          </a:p>
          <a:p>
            <a:r>
              <a:rPr lang="en-IN" sz="2000" dirty="0"/>
              <a:t>Text Explanation (RAG – GPT-2)</a:t>
            </a:r>
          </a:p>
          <a:p>
            <a:r>
              <a:rPr lang="en-IN" sz="2000" dirty="0"/>
              <a:t>Image Sentiment (YOLO + </a:t>
            </a:r>
            <a:r>
              <a:rPr lang="en-IN" sz="2000" dirty="0" err="1"/>
              <a:t>DeepFace</a:t>
            </a:r>
            <a:r>
              <a:rPr lang="en-IN" sz="2000" dirty="0"/>
              <a:t> + Fusion)</a:t>
            </a:r>
          </a:p>
          <a:p>
            <a:r>
              <a:rPr lang="en-IN" sz="2000" dirty="0"/>
              <a:t>Video Sentiment (YOLO + </a:t>
            </a:r>
            <a:r>
              <a:rPr lang="en-IN" sz="2000" dirty="0" err="1"/>
              <a:t>DeepFace</a:t>
            </a:r>
            <a:r>
              <a:rPr lang="en-IN" sz="2000" dirty="0"/>
              <a:t> + Fusion)</a:t>
            </a:r>
          </a:p>
          <a:p>
            <a:r>
              <a:rPr lang="en-IN" sz="2000" dirty="0"/>
              <a:t>VC-CSA Induced Sentiment (Video + Comment + Deep Fusion)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lock Arc 38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B7FD0-3045-8210-3F79-03372A40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Modules Architecture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28B1283-42D6-C391-061B-EDB4EF729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368" y="250825"/>
            <a:ext cx="6925314" cy="6266656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IN" sz="1600" b="1" dirty="0"/>
              <a:t>Text Encoder</a:t>
            </a:r>
          </a:p>
          <a:p>
            <a:pPr marL="0" indent="0">
              <a:buNone/>
            </a:pPr>
            <a:r>
              <a:rPr lang="en-IN" sz="1600" dirty="0"/>
              <a:t>       • </a:t>
            </a:r>
            <a:r>
              <a:rPr lang="en-IN" sz="1600" dirty="0" err="1"/>
              <a:t>DistilBERT</a:t>
            </a:r>
            <a:r>
              <a:rPr lang="en-IN" sz="1600" dirty="0"/>
              <a:t> model to extract text features</a:t>
            </a:r>
          </a:p>
          <a:p>
            <a:pPr marL="0" indent="0">
              <a:buNone/>
            </a:pPr>
            <a:r>
              <a:rPr lang="en-IN" sz="1600" b="1" dirty="0"/>
              <a:t>Image Sentiment Analyzer</a:t>
            </a:r>
          </a:p>
          <a:p>
            <a:pPr marL="0" indent="0">
              <a:buNone/>
            </a:pPr>
            <a:r>
              <a:rPr lang="en-IN" sz="1600" dirty="0"/>
              <a:t>       • YOLOv8 → Object detection</a:t>
            </a:r>
          </a:p>
          <a:p>
            <a:pPr marL="0" indent="0">
              <a:buNone/>
            </a:pPr>
            <a:r>
              <a:rPr lang="en-IN" sz="1600" dirty="0"/>
              <a:t>       • </a:t>
            </a:r>
            <a:r>
              <a:rPr lang="en-IN" sz="1600" dirty="0" err="1"/>
              <a:t>DeepFace</a:t>
            </a:r>
            <a:r>
              <a:rPr lang="en-IN" sz="1600" dirty="0"/>
              <a:t> → Facial emotion detection</a:t>
            </a:r>
          </a:p>
          <a:p>
            <a:pPr marL="0" indent="0">
              <a:buNone/>
            </a:pPr>
            <a:r>
              <a:rPr lang="en-IN" sz="1600" b="1" dirty="0"/>
              <a:t>Video Sentiment Analyzer</a:t>
            </a:r>
          </a:p>
          <a:p>
            <a:pPr marL="0" indent="0">
              <a:buNone/>
            </a:pPr>
            <a:r>
              <a:rPr lang="en-IN" sz="1600" dirty="0"/>
              <a:t>       • YOLOv8 + </a:t>
            </a:r>
            <a:r>
              <a:rPr lang="en-IN" sz="1600" dirty="0" err="1"/>
              <a:t>DeepFace</a:t>
            </a:r>
            <a:r>
              <a:rPr lang="en-IN" sz="1600" dirty="0"/>
              <a:t> → Frame-level object and facial emotion extraction</a:t>
            </a:r>
          </a:p>
          <a:p>
            <a:pPr marL="0" indent="0">
              <a:buNone/>
            </a:pPr>
            <a:r>
              <a:rPr lang="en-IN" sz="1600" dirty="0"/>
              <a:t>       • Aggregation → Dominant objects and emotion prediction</a:t>
            </a:r>
          </a:p>
          <a:p>
            <a:pPr marL="0" indent="0">
              <a:buNone/>
            </a:pPr>
            <a:r>
              <a:rPr lang="en-IN" sz="1600" b="1" dirty="0"/>
              <a:t>Simple RNN Sentiment Analyzer</a:t>
            </a:r>
          </a:p>
          <a:p>
            <a:pPr marL="0" indent="0">
              <a:buNone/>
            </a:pPr>
            <a:r>
              <a:rPr lang="en-IN" sz="1600" dirty="0"/>
              <a:t>       • Pre-trained </a:t>
            </a:r>
            <a:r>
              <a:rPr lang="en-IN" sz="1600" dirty="0" err="1"/>
              <a:t>SimpleRNN</a:t>
            </a:r>
            <a:r>
              <a:rPr lang="en-IN" sz="1600" dirty="0"/>
              <a:t> model trained on the IMDB dataset to classify text sentiment</a:t>
            </a:r>
          </a:p>
          <a:p>
            <a:pPr marL="0" indent="0">
              <a:buNone/>
            </a:pPr>
            <a:r>
              <a:rPr lang="en-IN" sz="1600" b="1" dirty="0"/>
              <a:t>VC-CSA-Based Induced Sentiment Module</a:t>
            </a:r>
          </a:p>
          <a:p>
            <a:pPr marL="0" indent="0">
              <a:buNone/>
            </a:pPr>
            <a:r>
              <a:rPr lang="en-IN" sz="1600" dirty="0"/>
              <a:t>       • Video Encoder → CNN-based temporal feature extractor</a:t>
            </a:r>
          </a:p>
          <a:p>
            <a:pPr marL="0" indent="0">
              <a:buNone/>
            </a:pPr>
            <a:r>
              <a:rPr lang="en-IN" sz="1600" dirty="0"/>
              <a:t>       • Text Encoder → </a:t>
            </a:r>
            <a:r>
              <a:rPr lang="en-IN" sz="1600" dirty="0" err="1"/>
              <a:t>DistilBERT</a:t>
            </a:r>
            <a:r>
              <a:rPr lang="en-IN" sz="1600" dirty="0"/>
              <a:t> embeddings</a:t>
            </a:r>
          </a:p>
          <a:p>
            <a:pPr marL="0" indent="0">
              <a:buNone/>
            </a:pPr>
            <a:r>
              <a:rPr lang="en-IN" sz="1600" dirty="0"/>
              <a:t>       • Fusion Classifier → Predict opinion and emotion from combined features</a:t>
            </a:r>
          </a:p>
          <a:p>
            <a:pPr marL="0" indent="0">
              <a:buNone/>
            </a:pPr>
            <a:r>
              <a:rPr lang="en-US" sz="1600" b="1" dirty="0"/>
              <a:t>Fusion Strategy </a:t>
            </a:r>
          </a:p>
          <a:p>
            <a:pPr marL="0" indent="0">
              <a:buNone/>
            </a:pPr>
            <a:r>
              <a:rPr lang="en-US" sz="1600" dirty="0"/>
              <a:t>      • Rule-based mapping for image/text sentiment fusion </a:t>
            </a:r>
          </a:p>
          <a:p>
            <a:pPr marL="0" indent="0">
              <a:buNone/>
            </a:pPr>
            <a:r>
              <a:rPr lang="en-US" sz="1600" dirty="0"/>
              <a:t>      • VC-CSA-based deep fusion for video/comment-induced sentiment prediction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9501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E2071-852C-657A-9DD4-B53250A87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47320"/>
            <a:ext cx="8676640" cy="6563360"/>
          </a:xfrm>
        </p:spPr>
      </p:pic>
    </p:spTree>
    <p:extLst>
      <p:ext uri="{BB962C8B-B14F-4D97-AF65-F5344CB8AC3E}">
        <p14:creationId xmlns:p14="http://schemas.microsoft.com/office/powerpoint/2010/main" val="22533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AD3998-CF72-48F6-90B8-F03F9C98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2706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435CB-5504-A08A-C6E4-10DA1D64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300" y="632987"/>
            <a:ext cx="5294293" cy="2956085"/>
          </a:xfrm>
        </p:spPr>
        <p:txBody>
          <a:bodyPr anchor="ctr">
            <a:normAutofit/>
          </a:bodyPr>
          <a:lstStyle/>
          <a:p>
            <a:r>
              <a:rPr lang="en-IN" sz="4800" dirty="0"/>
              <a:t>VC-CSA Detailed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543F-C046-C60E-6B02-BAEA8BF3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005" y="721459"/>
            <a:ext cx="4956417" cy="2984320"/>
          </a:xfrm>
        </p:spPr>
        <p:txBody>
          <a:bodyPr anchor="ctr">
            <a:normAutofit/>
          </a:bodyPr>
          <a:lstStyle/>
          <a:p>
            <a:r>
              <a:rPr lang="en-IN" sz="1800" dirty="0"/>
              <a:t>Extracted video frames → Video Encoder → Temporal representations</a:t>
            </a:r>
          </a:p>
          <a:p>
            <a:r>
              <a:rPr lang="en-IN" sz="1800" dirty="0"/>
              <a:t>Comment Text → </a:t>
            </a:r>
            <a:r>
              <a:rPr lang="en-IN" sz="1800" dirty="0" err="1"/>
              <a:t>DistilBERT</a:t>
            </a:r>
            <a:r>
              <a:rPr lang="en-IN" sz="1800" dirty="0"/>
              <a:t> → Text embeddings</a:t>
            </a:r>
          </a:p>
          <a:p>
            <a:r>
              <a:rPr lang="en-IN" sz="1800" dirty="0"/>
              <a:t>Combined features → Fusion Classifier (opinion + emotion predictions)</a:t>
            </a:r>
          </a:p>
          <a:p>
            <a:r>
              <a:rPr lang="en-IN" sz="1800" dirty="0"/>
              <a:t>Output → Opinion Class (Positive, Negative, Neutral), Emotion Class (8 emotions)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C3019-5267-74A5-93CF-96863BB74B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22"/>
          <a:stretch/>
        </p:blipFill>
        <p:spPr>
          <a:xfrm>
            <a:off x="471569" y="3363686"/>
            <a:ext cx="10894411" cy="279670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2B7D5BF-766A-4865-A35F-7AF824483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70161"/>
            <a:ext cx="475488" cy="279022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3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7DA3B-3645-593E-9AD0-927FB1BE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 Implementation Details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84AE-AC55-940E-309A-5629C4915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/>
              <a:t>Python + Streamlit for frontend and backend integration</a:t>
            </a:r>
          </a:p>
          <a:p>
            <a:r>
              <a:rPr lang="en-IN" sz="2200"/>
              <a:t>Deep Learning models : PyTorch </a:t>
            </a:r>
          </a:p>
          <a:p>
            <a:pPr marL="0" indent="0">
              <a:buNone/>
            </a:pPr>
            <a:r>
              <a:rPr lang="en-IN" sz="2200"/>
              <a:t>                                             TensorFlow </a:t>
            </a:r>
          </a:p>
          <a:p>
            <a:pPr marL="0" indent="0">
              <a:buNone/>
            </a:pPr>
            <a:r>
              <a:rPr lang="en-IN" sz="2200"/>
              <a:t>                                             Keras</a:t>
            </a:r>
          </a:p>
          <a:p>
            <a:r>
              <a:rPr lang="en-IN" sz="2200"/>
              <a:t> Models used : DistilBERT (Text Encoding)</a:t>
            </a:r>
          </a:p>
          <a:p>
            <a:pPr marL="0" indent="0">
              <a:buNone/>
            </a:pPr>
            <a:r>
              <a:rPr lang="en-IN" sz="2200"/>
              <a:t>                                                 GPT-2 (RAG based Explanation)</a:t>
            </a:r>
          </a:p>
          <a:p>
            <a:pPr marL="0" indent="0">
              <a:buNone/>
            </a:pPr>
            <a:r>
              <a:rPr lang="en-IN" sz="2200"/>
              <a:t>                                                 YOLOv8n (Object Detection)</a:t>
            </a:r>
          </a:p>
          <a:p>
            <a:r>
              <a:rPr lang="en-IN" sz="2200"/>
              <a:t>DeepFace (Facial Emotion Detection)</a:t>
            </a:r>
          </a:p>
          <a:p>
            <a:r>
              <a:rPr lang="en-IN" sz="2200"/>
              <a:t>Custom trained SimpleRNN for Sentiment Analysis</a:t>
            </a:r>
          </a:p>
          <a:p>
            <a:r>
              <a:rPr lang="en-IN" sz="2200"/>
              <a:t>VC-CSA inspired model adapted and implemented in PyTorch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003584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8D62-54A8-91CB-CD13-E1229366F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en-IN"/>
              <a:t>Demo &amp;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3BA6E-86F1-7119-AAA1-1CE33285B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140" y="1014411"/>
            <a:ext cx="9443720" cy="4829175"/>
          </a:xfrm>
        </p:spPr>
        <p:txBody>
          <a:bodyPr>
            <a:normAutofit/>
          </a:bodyPr>
          <a:lstStyle/>
          <a:p>
            <a:r>
              <a:rPr lang="en-IN" sz="1800" dirty="0"/>
              <a:t>Interactive UI: User can upload text, images, and videos</a:t>
            </a:r>
          </a:p>
          <a:p>
            <a:r>
              <a:rPr lang="en-IN" sz="1800" dirty="0"/>
              <a:t>Outputs: Sentiment (Positive/Negative/Neutral)</a:t>
            </a:r>
          </a:p>
          <a:p>
            <a:pPr marL="0" indent="0">
              <a:buNone/>
            </a:pPr>
            <a:r>
              <a:rPr lang="en-IN" sz="1800" dirty="0"/>
              <a:t>Explanation (GPT-2):                                                                                             Text Sentiment Analysis: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A6F46-D409-BE98-7C11-F9B829334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2179556"/>
            <a:ext cx="5588000" cy="4526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7DFA47-9A42-4075-D31B-113A4A040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21" y="2179556"/>
            <a:ext cx="6141018" cy="452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8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29D128-4569-0F99-85CD-D89406D4A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" y="967360"/>
            <a:ext cx="5720080" cy="5585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479C63-5ABF-327B-BC14-3D268539FBD6}"/>
              </a:ext>
            </a:extLst>
          </p:cNvPr>
          <p:cNvSpPr txBox="1"/>
          <p:nvPr/>
        </p:nvSpPr>
        <p:spPr>
          <a:xfrm>
            <a:off x="985520" y="3792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Word Embedding Visualization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63BE86-3311-A4C5-E605-014676510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60" y="967360"/>
            <a:ext cx="6096000" cy="49965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574651-3C64-28A5-200B-49C67C6231A0}"/>
              </a:ext>
            </a:extLst>
          </p:cNvPr>
          <p:cNvSpPr txBox="1"/>
          <p:nvPr/>
        </p:nvSpPr>
        <p:spPr>
          <a:xfrm>
            <a:off x="6096000" y="3792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Video based Sentiment</a:t>
            </a:r>
          </a:p>
        </p:txBody>
      </p:sp>
    </p:spTree>
    <p:extLst>
      <p:ext uri="{BB962C8B-B14F-4D97-AF65-F5344CB8AC3E}">
        <p14:creationId xmlns:p14="http://schemas.microsoft.com/office/powerpoint/2010/main" val="95030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116</TotalTime>
  <Words>605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Multimodal Sentiment Intelligence Platform for Dynamic Market Insights</vt:lpstr>
      <vt:lpstr>        Motivation and Problem Statement</vt:lpstr>
      <vt:lpstr>Solution Overview</vt:lpstr>
      <vt:lpstr>Modules Architecture</vt:lpstr>
      <vt:lpstr>PowerPoint Presentation</vt:lpstr>
      <vt:lpstr>VC-CSA Detailed Pipeline</vt:lpstr>
      <vt:lpstr> Implementation Details</vt:lpstr>
      <vt:lpstr>Demo &amp; Results</vt:lpstr>
      <vt:lpstr>PowerPoint Presentation</vt:lpstr>
      <vt:lpstr>PowerPoint Presentation</vt:lpstr>
      <vt:lpstr> Challenges Faced</vt:lpstr>
      <vt:lpstr> Future Work and Enhancements</vt:lpstr>
      <vt:lpstr> GitHub and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shivanjali reddy</dc:creator>
  <cp:lastModifiedBy>shivanjali reddy</cp:lastModifiedBy>
  <cp:revision>4</cp:revision>
  <dcterms:created xsi:type="dcterms:W3CDTF">2025-05-08T00:20:26Z</dcterms:created>
  <dcterms:modified xsi:type="dcterms:W3CDTF">2025-05-08T03:03:24Z</dcterms:modified>
</cp:coreProperties>
</file>