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Bangers"/>
      <p:regular r:id="rId36"/>
    </p:embeddedFon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font" Target="fonts/Bangers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8da4da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8da4da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930ae5ac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6930ae5ac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a4e8c487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16a4e8c487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a4e8c487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16a4e8c487_4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a4e8c487_4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16a4e8c487_4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a4e8c487_4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16a4e8c487_4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a4e8c487_4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16a4e8c487_4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9310e6e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69310e6e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9310e6ef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169310e6ef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9310e6ef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169310e6ef_1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69310e6ef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169310e6ef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da4da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8da4da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9310e6ef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g169310e6ef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69310e6ef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g169310e6ef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9310e6ef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g169310e6ef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9310e6ef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g169310e6ef_1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9310e6ef_1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169310e6ef_1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9310e6ef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g169310e6ef_1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Manfred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a8ee8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6a8ee8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6a4e8c487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g16a4e8c487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Keith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6a4e8c487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g16a4e8c487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Keith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6a4e8c487_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g16a4e8c487_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Arial"/>
                <a:ea typeface="Arial"/>
                <a:cs typeface="Arial"/>
                <a:sym typeface="Arial"/>
              </a:rPr>
              <a:t>Keith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8da4da3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8da4da3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6a4e8c487_2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6a4e8c487_2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a4e8c487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6a4e8c487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8da4da3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8da4da3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8da4da3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8da4da3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a8ee8cb8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6a8ee8cb8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8da4da3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8da4da3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a8ee8cb8_2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6a8ee8cb8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>
  <p:cSld name="Title and two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 column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 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 title and 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 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O Blank background" showMasterSp="0">
  <p:cSld name="SKO Blank background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543899" y="1323950"/>
            <a:ext cx="8056201" cy="28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6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349" y="4750224"/>
            <a:ext cx="986696" cy="3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760700"/>
            <a:ext cx="950224" cy="306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logs.gartner.com/gary-olliffe/2015/01/30/microservices-guts-on-the-outside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logs.gartner.com/gary-olliffe/2015/01/30/microservices-guts-on-the-outside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logs.gartner.com/gary-olliffe/2015/01/30/microservices-guts-on-the-outside/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logs.gartner.com/gary-olliffe/2015/01/30/microservices-guts-on-the-outside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it.ly/APIsforMSA" TargetMode="External"/><Relationship Id="rId4" Type="http://schemas.openxmlformats.org/officeDocument/2006/relationships/hyperlink" Target="mailto:support@3scale.net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ctrTitle"/>
          </p:nvPr>
        </p:nvSpPr>
        <p:spPr>
          <a:xfrm>
            <a:off x="311708" y="1160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Management with Microservices </a:t>
            </a:r>
            <a:endParaRPr/>
          </a:p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311700" y="368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14, 2016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6356800" y="4430200"/>
            <a:ext cx="2562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           </a:t>
            </a:r>
            <a:r>
              <a:rPr lang="en">
                <a:solidFill>
                  <a:srgbClr val="666666"/>
                </a:solidFill>
              </a:rPr>
              <a:t>@VinayBhalerao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     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49" y="130074"/>
            <a:ext cx="2914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450" y="4477550"/>
            <a:ext cx="295225" cy="2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7"/>
          <p:cNvGrpSpPr/>
          <p:nvPr/>
        </p:nvGrpSpPr>
        <p:grpSpPr>
          <a:xfrm>
            <a:off x="2686329" y="1712708"/>
            <a:ext cx="3741525" cy="2380608"/>
            <a:chOff x="0" y="-1"/>
            <a:chExt cx="3741524" cy="2380607"/>
          </a:xfrm>
        </p:grpSpPr>
        <p:sp>
          <p:nvSpPr>
            <p:cNvPr id="244" name="Google Shape;244;p37"/>
            <p:cNvSpPr/>
            <p:nvPr/>
          </p:nvSpPr>
          <p:spPr>
            <a:xfrm>
              <a:off x="3068381" y="753350"/>
              <a:ext cx="673143" cy="493382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1512428" y="763850"/>
              <a:ext cx="584103" cy="581772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2203082" y="1400821"/>
              <a:ext cx="1056524" cy="979785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913380" y="1893599"/>
              <a:ext cx="418489" cy="339087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208374" y="1160118"/>
              <a:ext cx="515161" cy="733482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2332550" y="42504"/>
              <a:ext cx="626589" cy="733482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0" y="-1"/>
              <a:ext cx="746410" cy="747956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lang="en" sz="2520">
                <a:latin typeface="Proxima Nova"/>
                <a:ea typeface="Proxima Nova"/>
                <a:cs typeface="Proxima Nova"/>
                <a:sym typeface="Proxima Nova"/>
              </a:rPr>
              <a:t>The ‘Mantra’</a:t>
            </a:r>
            <a:endParaRPr/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3682600" y="3665611"/>
            <a:ext cx="260100" cy="197701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3081157" y="1785208"/>
            <a:ext cx="260100" cy="19770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2951921" y="1982152"/>
            <a:ext cx="389401" cy="197701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5318561" y="1812926"/>
            <a:ext cx="260100" cy="19770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5060091" y="2009870"/>
            <a:ext cx="418501" cy="19770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5060091" y="2206816"/>
            <a:ext cx="191401" cy="2220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/>
          <p:nvPr/>
        </p:nvSpPr>
        <p:spPr>
          <a:xfrm rot="-5400000">
            <a:off x="2754698" y="3141185"/>
            <a:ext cx="615001" cy="158101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3140241" y="3305700"/>
            <a:ext cx="191401" cy="2220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4291855" y="2565187"/>
            <a:ext cx="260100" cy="197702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6085683" y="2504138"/>
            <a:ext cx="260100" cy="197701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5827212" y="2701082"/>
            <a:ext cx="260100" cy="197701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 rot="-5400000">
            <a:off x="4713387" y="3605708"/>
            <a:ext cx="615001" cy="158101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5587355" y="3191536"/>
            <a:ext cx="260100" cy="197701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4941837" y="3191536"/>
            <a:ext cx="673201" cy="197701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5328884" y="3388481"/>
            <a:ext cx="260100" cy="197701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2755439" y="2179096"/>
            <a:ext cx="584100" cy="222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4291855" y="2762131"/>
            <a:ext cx="418501" cy="19770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37"/>
          <p:cNvCxnSpPr/>
          <p:nvPr/>
        </p:nvCxnSpPr>
        <p:spPr>
          <a:xfrm>
            <a:off x="3521988" y="2102097"/>
            <a:ext cx="1392301" cy="42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37"/>
          <p:cNvCxnSpPr/>
          <p:nvPr/>
        </p:nvCxnSpPr>
        <p:spPr>
          <a:xfrm flipH="1" rot="10800000">
            <a:off x="4900116" y="2695814"/>
            <a:ext cx="800401" cy="1071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37"/>
          <p:cNvCxnSpPr/>
          <p:nvPr/>
        </p:nvCxnSpPr>
        <p:spPr>
          <a:xfrm>
            <a:off x="2941935" y="2551544"/>
            <a:ext cx="77701" cy="1725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37"/>
          <p:cNvCxnSpPr/>
          <p:nvPr/>
        </p:nvCxnSpPr>
        <p:spPr>
          <a:xfrm flipH="1">
            <a:off x="3994966" y="3113602"/>
            <a:ext cx="231002" cy="4374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3500661" y="2272819"/>
            <a:ext cx="607801" cy="3363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37"/>
          <p:cNvCxnSpPr/>
          <p:nvPr/>
        </p:nvCxnSpPr>
        <p:spPr>
          <a:xfrm>
            <a:off x="4645609" y="3154825"/>
            <a:ext cx="183901" cy="158100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6" name="Google Shape;276;p37"/>
          <p:cNvGrpSpPr/>
          <p:nvPr/>
        </p:nvGrpSpPr>
        <p:grpSpPr>
          <a:xfrm>
            <a:off x="3016550" y="1786186"/>
            <a:ext cx="2497013" cy="1739734"/>
            <a:chOff x="0" y="0"/>
            <a:chExt cx="2497012" cy="1739733"/>
          </a:xfrm>
        </p:grpSpPr>
        <p:sp>
          <p:nvSpPr>
            <p:cNvPr id="277" name="Google Shape;277;p37"/>
            <p:cNvSpPr/>
            <p:nvPr/>
          </p:nvSpPr>
          <p:spPr>
            <a:xfrm>
              <a:off x="1118650" y="0"/>
              <a:ext cx="389487" cy="33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593287" y="658584"/>
              <a:ext cx="389487" cy="3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0" y="645892"/>
              <a:ext cx="389486" cy="3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758337" y="1297059"/>
              <a:ext cx="389487" cy="3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1372625" y="1404482"/>
              <a:ext cx="389487" cy="3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107525" y="906668"/>
              <a:ext cx="389487" cy="3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Bangers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API</a:t>
              </a:r>
              <a:endParaRPr/>
            </a:p>
          </p:txBody>
        </p:sp>
      </p:grpSp>
      <p:grpSp>
        <p:nvGrpSpPr>
          <p:cNvPr id="283" name="Google Shape;283;p37"/>
          <p:cNvGrpSpPr/>
          <p:nvPr/>
        </p:nvGrpSpPr>
        <p:grpSpPr>
          <a:xfrm>
            <a:off x="2427267" y="1087142"/>
            <a:ext cx="4319702" cy="355667"/>
            <a:chOff x="0" y="0"/>
            <a:chExt cx="4319700" cy="355665"/>
          </a:xfrm>
        </p:grpSpPr>
        <p:sp>
          <p:nvSpPr>
            <p:cNvPr id="284" name="Google Shape;284;p37"/>
            <p:cNvSpPr/>
            <p:nvPr/>
          </p:nvSpPr>
          <p:spPr>
            <a:xfrm>
              <a:off x="0" y="37732"/>
              <a:ext cx="4319700" cy="280201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13677" y="0"/>
              <a:ext cx="4292346" cy="355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 Management</a:t>
              </a:r>
              <a:endParaRPr/>
            </a:p>
          </p:txBody>
        </p:sp>
      </p:grpSp>
      <p:grpSp>
        <p:nvGrpSpPr>
          <p:cNvPr id="286" name="Google Shape;286;p37"/>
          <p:cNvGrpSpPr/>
          <p:nvPr/>
        </p:nvGrpSpPr>
        <p:grpSpPr>
          <a:xfrm>
            <a:off x="2703541" y="1589681"/>
            <a:ext cx="3766847" cy="2016124"/>
            <a:chOff x="-1" y="-1"/>
            <a:chExt cx="3766845" cy="2016123"/>
          </a:xfrm>
        </p:grpSpPr>
        <p:grpSp>
          <p:nvGrpSpPr>
            <p:cNvPr id="287" name="Google Shape;287;p37"/>
            <p:cNvGrpSpPr/>
            <p:nvPr/>
          </p:nvGrpSpPr>
          <p:grpSpPr>
            <a:xfrm>
              <a:off x="-1" y="-1"/>
              <a:ext cx="717077" cy="78055"/>
              <a:chOff x="0" y="0"/>
              <a:chExt cx="717076" cy="78053"/>
            </a:xfrm>
          </p:grpSpPr>
          <p:sp>
            <p:nvSpPr>
              <p:cNvPr id="288" name="Google Shape;288;p37"/>
              <p:cNvSpPr/>
              <p:nvPr/>
            </p:nvSpPr>
            <p:spPr>
              <a:xfrm rot="-5400000">
                <a:off x="52057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 rot="-5400000">
                <a:off x="234182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 rot="-5400000">
                <a:off x="416308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 rot="-5400000">
                <a:off x="586965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37"/>
            <p:cNvGrpSpPr/>
            <p:nvPr/>
          </p:nvGrpSpPr>
          <p:grpSpPr>
            <a:xfrm>
              <a:off x="2311433" y="66447"/>
              <a:ext cx="570507" cy="78055"/>
              <a:chOff x="0" y="-1"/>
              <a:chExt cx="570506" cy="78054"/>
            </a:xfrm>
          </p:grpSpPr>
          <p:sp>
            <p:nvSpPr>
              <p:cNvPr id="293" name="Google Shape;293;p37"/>
              <p:cNvSpPr/>
              <p:nvPr/>
            </p:nvSpPr>
            <p:spPr>
              <a:xfrm rot="-5400000">
                <a:off x="33439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 rot="-5400000">
                <a:off x="178338" y="-33440"/>
                <a:ext cx="78054" cy="144932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 rot="-5400000">
                <a:off x="323238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 rot="-5400000">
                <a:off x="459013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37"/>
            <p:cNvGrpSpPr/>
            <p:nvPr/>
          </p:nvGrpSpPr>
          <p:grpSpPr>
            <a:xfrm>
              <a:off x="194333" y="1189625"/>
              <a:ext cx="497294" cy="78054"/>
              <a:chOff x="0" y="0"/>
              <a:chExt cx="497293" cy="78053"/>
            </a:xfrm>
          </p:grpSpPr>
          <p:sp>
            <p:nvSpPr>
              <p:cNvPr id="298" name="Google Shape;298;p37"/>
              <p:cNvSpPr/>
              <p:nvPr/>
            </p:nvSpPr>
            <p:spPr>
              <a:xfrm rot="-5400000">
                <a:off x="24140" y="-24141"/>
                <a:ext cx="78053" cy="126334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 rot="-5400000">
                <a:off x="150444" y="-24141"/>
                <a:ext cx="78053" cy="126334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 rot="-5400000">
                <a:off x="276748" y="-24141"/>
                <a:ext cx="78053" cy="126334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 rot="-5400000">
                <a:off x="395099" y="-24141"/>
                <a:ext cx="78053" cy="126334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37"/>
            <p:cNvGrpSpPr/>
            <p:nvPr/>
          </p:nvGrpSpPr>
          <p:grpSpPr>
            <a:xfrm>
              <a:off x="906194" y="1938066"/>
              <a:ext cx="389373" cy="78055"/>
              <a:chOff x="0" y="-1"/>
              <a:chExt cx="389372" cy="78054"/>
            </a:xfrm>
          </p:grpSpPr>
          <p:sp>
            <p:nvSpPr>
              <p:cNvPr id="303" name="Google Shape;303;p37"/>
              <p:cNvSpPr/>
              <p:nvPr/>
            </p:nvSpPr>
            <p:spPr>
              <a:xfrm rot="-5400000">
                <a:off x="10431" y="-10432"/>
                <a:ext cx="78054" cy="98917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 rot="-5400000">
                <a:off x="109325" y="-10432"/>
                <a:ext cx="78054" cy="98917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 rot="-5400000">
                <a:off x="208219" y="-10432"/>
                <a:ext cx="78054" cy="98917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 rot="-5400000">
                <a:off x="300886" y="-10432"/>
                <a:ext cx="78054" cy="98917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37"/>
            <p:cNvGrpSpPr/>
            <p:nvPr/>
          </p:nvGrpSpPr>
          <p:grpSpPr>
            <a:xfrm>
              <a:off x="2255528" y="1461327"/>
              <a:ext cx="978953" cy="78055"/>
              <a:chOff x="0" y="-1"/>
              <a:chExt cx="978951" cy="78054"/>
            </a:xfrm>
          </p:grpSpPr>
          <p:sp>
            <p:nvSpPr>
              <p:cNvPr id="308" name="Google Shape;308;p37"/>
              <p:cNvSpPr/>
              <p:nvPr/>
            </p:nvSpPr>
            <p:spPr>
              <a:xfrm rot="-5400000">
                <a:off x="85320" y="-85321"/>
                <a:ext cx="78053" cy="248694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 rot="-5400000">
                <a:off x="333958" y="-85321"/>
                <a:ext cx="78053" cy="248694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 rot="-5400000">
                <a:off x="582596" y="-85321"/>
                <a:ext cx="78053" cy="248694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 rot="-5400000">
                <a:off x="815577" y="-85321"/>
                <a:ext cx="78054" cy="248694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37"/>
            <p:cNvGrpSpPr/>
            <p:nvPr/>
          </p:nvGrpSpPr>
          <p:grpSpPr>
            <a:xfrm>
              <a:off x="1512199" y="805467"/>
              <a:ext cx="570507" cy="78055"/>
              <a:chOff x="0" y="-1"/>
              <a:chExt cx="570506" cy="78054"/>
            </a:xfrm>
          </p:grpSpPr>
          <p:sp>
            <p:nvSpPr>
              <p:cNvPr id="313" name="Google Shape;313;p37"/>
              <p:cNvSpPr/>
              <p:nvPr/>
            </p:nvSpPr>
            <p:spPr>
              <a:xfrm rot="-5400000">
                <a:off x="33439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 rot="-5400000">
                <a:off x="178338" y="-33440"/>
                <a:ext cx="78054" cy="144932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 rot="-5400000">
                <a:off x="323238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 rot="-5400000">
                <a:off x="459013" y="-33440"/>
                <a:ext cx="78053" cy="144932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37"/>
            <p:cNvGrpSpPr/>
            <p:nvPr/>
          </p:nvGrpSpPr>
          <p:grpSpPr>
            <a:xfrm>
              <a:off x="3049766" y="812225"/>
              <a:ext cx="717078" cy="78054"/>
              <a:chOff x="0" y="0"/>
              <a:chExt cx="717076" cy="78053"/>
            </a:xfrm>
          </p:grpSpPr>
          <p:sp>
            <p:nvSpPr>
              <p:cNvPr id="318" name="Google Shape;318;p37"/>
              <p:cNvSpPr/>
              <p:nvPr/>
            </p:nvSpPr>
            <p:spPr>
              <a:xfrm rot="-5400000">
                <a:off x="52057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 rot="-5400000">
                <a:off x="234182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 rot="-5400000">
                <a:off x="416308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 rot="-5400000">
                <a:off x="586965" y="-52058"/>
                <a:ext cx="78053" cy="182168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2" name="Google Shape;322;p37"/>
          <p:cNvGrpSpPr/>
          <p:nvPr/>
        </p:nvGrpSpPr>
        <p:grpSpPr>
          <a:xfrm>
            <a:off x="2397037" y="4141902"/>
            <a:ext cx="4319520" cy="572638"/>
            <a:chOff x="0" y="0"/>
            <a:chExt cx="4319518" cy="572636"/>
          </a:xfrm>
        </p:grpSpPr>
        <p:grpSp>
          <p:nvGrpSpPr>
            <p:cNvPr id="323" name="Google Shape;323;p37"/>
            <p:cNvGrpSpPr/>
            <p:nvPr/>
          </p:nvGrpSpPr>
          <p:grpSpPr>
            <a:xfrm>
              <a:off x="0" y="0"/>
              <a:ext cx="4319518" cy="572636"/>
              <a:chOff x="0" y="0"/>
              <a:chExt cx="4319517" cy="572635"/>
            </a:xfrm>
          </p:grpSpPr>
          <p:sp>
            <p:nvSpPr>
              <p:cNvPr id="324" name="Google Shape;324;p37"/>
              <p:cNvSpPr/>
              <p:nvPr/>
            </p:nvSpPr>
            <p:spPr>
              <a:xfrm>
                <a:off x="0" y="121380"/>
                <a:ext cx="4319517" cy="451255"/>
              </a:xfrm>
              <a:prstGeom prst="roundRect">
                <a:avLst>
                  <a:gd fmla="val 16667" name="adj"/>
                </a:avLst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b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37"/>
              <p:cNvGrpSpPr/>
              <p:nvPr/>
            </p:nvGrpSpPr>
            <p:grpSpPr>
              <a:xfrm>
                <a:off x="197256" y="0"/>
                <a:ext cx="910833" cy="306112"/>
                <a:chOff x="0" y="0"/>
                <a:chExt cx="910832" cy="306111"/>
              </a:xfrm>
            </p:grpSpPr>
            <p:sp>
              <p:nvSpPr>
                <p:cNvPr id="326" name="Google Shape;326;p37"/>
                <p:cNvSpPr/>
                <p:nvPr/>
              </p:nvSpPr>
              <p:spPr>
                <a:xfrm>
                  <a:off x="0" y="51644"/>
                  <a:ext cx="910832" cy="20282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9900" y="0"/>
                  <a:ext cx="891031" cy="306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Develop</a:t>
                  </a:r>
                  <a:endParaRPr/>
                </a:p>
              </p:txBody>
            </p:sp>
          </p:grpSp>
          <p:grpSp>
            <p:nvGrpSpPr>
              <p:cNvPr id="328" name="Google Shape;328;p37"/>
              <p:cNvGrpSpPr/>
              <p:nvPr/>
            </p:nvGrpSpPr>
            <p:grpSpPr>
              <a:xfrm>
                <a:off x="1218746" y="0"/>
                <a:ext cx="910834" cy="306112"/>
                <a:chOff x="0" y="0"/>
                <a:chExt cx="910832" cy="306111"/>
              </a:xfrm>
            </p:grpSpPr>
            <p:sp>
              <p:nvSpPr>
                <p:cNvPr id="329" name="Google Shape;329;p37"/>
                <p:cNvSpPr/>
                <p:nvPr/>
              </p:nvSpPr>
              <p:spPr>
                <a:xfrm>
                  <a:off x="0" y="51644"/>
                  <a:ext cx="910832" cy="20282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9900" y="0"/>
                  <a:ext cx="891031" cy="306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Deploy</a:t>
                  </a:r>
                  <a:endParaRPr/>
                </a:p>
              </p:txBody>
            </p:sp>
          </p:grpSp>
          <p:grpSp>
            <p:nvGrpSpPr>
              <p:cNvPr id="331" name="Google Shape;331;p37"/>
              <p:cNvGrpSpPr/>
              <p:nvPr/>
            </p:nvGrpSpPr>
            <p:grpSpPr>
              <a:xfrm>
                <a:off x="2240260" y="0"/>
                <a:ext cx="910833" cy="306112"/>
                <a:chOff x="0" y="0"/>
                <a:chExt cx="910832" cy="306111"/>
              </a:xfrm>
            </p:grpSpPr>
            <p:sp>
              <p:nvSpPr>
                <p:cNvPr id="332" name="Google Shape;332;p37"/>
                <p:cNvSpPr/>
                <p:nvPr/>
              </p:nvSpPr>
              <p:spPr>
                <a:xfrm>
                  <a:off x="0" y="51644"/>
                  <a:ext cx="910832" cy="20282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9900" y="0"/>
                  <a:ext cx="891031" cy="306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Scale</a:t>
                  </a:r>
                  <a:endParaRPr/>
                </a:p>
              </p:txBody>
            </p:sp>
          </p:grpSp>
          <p:grpSp>
            <p:nvGrpSpPr>
              <p:cNvPr id="334" name="Google Shape;334;p37"/>
              <p:cNvGrpSpPr/>
              <p:nvPr/>
            </p:nvGrpSpPr>
            <p:grpSpPr>
              <a:xfrm>
                <a:off x="3259394" y="0"/>
                <a:ext cx="910833" cy="306112"/>
                <a:chOff x="0" y="0"/>
                <a:chExt cx="910832" cy="306111"/>
              </a:xfrm>
            </p:grpSpPr>
            <p:sp>
              <p:nvSpPr>
                <p:cNvPr id="335" name="Google Shape;335;p37"/>
                <p:cNvSpPr/>
                <p:nvPr/>
              </p:nvSpPr>
              <p:spPr>
                <a:xfrm>
                  <a:off x="0" y="51644"/>
                  <a:ext cx="910832" cy="20282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999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9900" y="0"/>
                  <a:ext cx="891031" cy="306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Manage</a:t>
                  </a:r>
                  <a:endParaRPr/>
                </a:p>
              </p:txBody>
            </p:sp>
          </p:grpSp>
        </p:grpSp>
        <p:sp>
          <p:nvSpPr>
            <p:cNvPr id="337" name="Google Shape;337;p37"/>
            <p:cNvSpPr/>
            <p:nvPr/>
          </p:nvSpPr>
          <p:spPr>
            <a:xfrm>
              <a:off x="659762" y="209865"/>
              <a:ext cx="3000001" cy="355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Container Application Platform (PaaS)</a:t>
              </a:r>
              <a:endParaRPr/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27125" y="4574000"/>
            <a:ext cx="2097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09-10 at 4.19.24 PM.png"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Inner and the Outer Architecture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 rot="-5400000">
            <a:off x="6359550" y="2167199"/>
            <a:ext cx="4828800" cy="49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Src: Gary Olliffe.</a:t>
            </a:r>
            <a:b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http://blogs.gartner.com/gary-olliffe/2015/01/30/microservices-guts-on-the-outside/</a:t>
            </a: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Screen Shot 2016-09-10 at 4.19.24 PM.png" id="347" name="Google Shape;3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4294967295" type="body"/>
          </p:nvPr>
        </p:nvSpPr>
        <p:spPr>
          <a:xfrm rot="-5400000">
            <a:off x="6359550" y="2167199"/>
            <a:ext cx="4828800" cy="49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Src: Gary Olliffe.</a:t>
            </a:r>
            <a:b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http://blogs.gartner.com/gary-olliffe/2015/01/30/microservices-guts-on-the-outside/</a:t>
            </a: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4">
            <a:alphaModFix/>
          </a:blip>
          <a:srcRect b="45147" l="0" r="0" t="45426"/>
          <a:stretch/>
        </p:blipFill>
        <p:spPr>
          <a:xfrm>
            <a:off x="1086725" y="2336450"/>
            <a:ext cx="6970549" cy="4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idx="4294967295" type="body"/>
          </p:nvPr>
        </p:nvSpPr>
        <p:spPr>
          <a:xfrm rot="-5400000">
            <a:off x="6359550" y="2167199"/>
            <a:ext cx="4828800" cy="49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Src: Gary Olliffe.</a:t>
            </a:r>
            <a:b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http://blogs.gartner.com/gary-olliffe/2015/01/30/microservices-guts-on-the-outside/</a:t>
            </a: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1" name="Google Shape;361;p40"/>
          <p:cNvPicPr preferRelativeResize="0"/>
          <p:nvPr/>
        </p:nvPicPr>
        <p:blipFill rotWithShape="1">
          <a:blip r:embed="rId4">
            <a:alphaModFix/>
          </a:blip>
          <a:srcRect b="8367" l="0" r="0" t="10941"/>
          <a:stretch/>
        </p:blipFill>
        <p:spPr>
          <a:xfrm>
            <a:off x="1086725" y="562824"/>
            <a:ext cx="6970549" cy="415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idx="4294967295" type="body"/>
          </p:nvPr>
        </p:nvSpPr>
        <p:spPr>
          <a:xfrm rot="-5400000">
            <a:off x="6359550" y="2167199"/>
            <a:ext cx="4828800" cy="494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Src: Gary Olliffe.</a:t>
            </a:r>
            <a:b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http://blogs.gartner.com/gary-olliffe/2015/01/30/microservices-guts-on-the-outside/</a:t>
            </a:r>
            <a:r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723" y="0"/>
            <a:ext cx="69705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Aspects of the Outer Architecture</a:t>
            </a:r>
            <a:endParaRPr/>
          </a:p>
        </p:txBody>
      </p:sp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42"/>
          <p:cNvSpPr/>
          <p:nvPr/>
        </p:nvSpPr>
        <p:spPr>
          <a:xfrm>
            <a:off x="402025" y="1142959"/>
            <a:ext cx="7981199" cy="217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0" i="1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Outer Architecture delivers the </a:t>
            </a:r>
            <a:r>
              <a:rPr b="1" i="1" lang="en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platform capabilities</a:t>
            </a:r>
            <a:r>
              <a:rPr b="0" i="1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you need to help all those simple little microservices (and their DevOps teams) work together to make good on the promises of </a:t>
            </a:r>
            <a:r>
              <a:rPr b="1" i="1" lang="en" sz="1700" u="none" cap="none" strike="noStrik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flexible and scalable development and deployment</a:t>
            </a:r>
            <a:r>
              <a:rPr b="0" i="1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0" i="1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1" i="1" lang="en" sz="1700" u="none" cap="none" strike="noStrik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coping with this complexity </a:t>
            </a:r>
            <a:r>
              <a:rPr b="0" i="1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that makes SDLC discipline and automation an essential element of delivering microservice architecture. 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-- Gary Olliffe</a:t>
            </a:r>
            <a:endParaRPr/>
          </a:p>
        </p:txBody>
      </p:sp>
      <p:pic>
        <p:nvPicPr>
          <p:cNvPr descr="Screen Shot 2016-09-10 at 4.19.24 PM.png"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idx="4294967295" type="ctrTitle"/>
          </p:nvPr>
        </p:nvSpPr>
        <p:spPr>
          <a:xfrm>
            <a:off x="311699" y="749225"/>
            <a:ext cx="8520602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Role of API Management in Microservice Architectures</a:t>
            </a:r>
            <a:endParaRPr/>
          </a:p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Use of API Gateways in MSAs</a:t>
            </a:r>
            <a:endParaRPr/>
          </a:p>
        </p:txBody>
      </p:sp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Screen Shot 2016-09-10 at 4.19.24 PM.png"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95" name="Google Shape;395;p45"/>
          <p:cNvPicPr preferRelativeResize="0"/>
          <p:nvPr/>
        </p:nvPicPr>
        <p:blipFill rotWithShape="1">
          <a:blip r:embed="rId3">
            <a:alphaModFix/>
          </a:blip>
          <a:srcRect b="6217" l="0" r="0" t="0"/>
          <a:stretch/>
        </p:blipFill>
        <p:spPr>
          <a:xfrm>
            <a:off x="1761725" y="117823"/>
            <a:ext cx="5620550" cy="49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5"/>
          <p:cNvSpPr/>
          <p:nvPr/>
        </p:nvSpPr>
        <p:spPr>
          <a:xfrm>
            <a:off x="1950974" y="1839824"/>
            <a:ext cx="5261701" cy="29916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6217" l="0" r="0" t="0"/>
          <a:stretch/>
        </p:blipFill>
        <p:spPr>
          <a:xfrm>
            <a:off x="1761725" y="117823"/>
            <a:ext cx="5620550" cy="49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talking about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545750"/>
            <a:ext cx="85206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Microservices: Introduction and Challenges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Role of API Management in Microservice Architecture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practices and use of API Gateway for Microservices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Management Key Benefits for MSAs 1/5</a:t>
            </a:r>
            <a:endParaRPr/>
          </a:p>
        </p:txBody>
      </p:sp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311700" y="1152474"/>
            <a:ext cx="8832300" cy="734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Fine-grained and flexible access control to microservices</a:t>
            </a:r>
            <a:endParaRPr/>
          </a:p>
        </p:txBody>
      </p:sp>
      <p:sp>
        <p:nvSpPr>
          <p:cNvPr id="409" name="Google Shape;409;p47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50" y="1907462"/>
            <a:ext cx="3295651" cy="24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/>
          <p:nvPr/>
        </p:nvSpPr>
        <p:spPr>
          <a:xfrm>
            <a:off x="4339449" y="2334724"/>
            <a:ext cx="4043701" cy="159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Standard API keys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Application ID and key pair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OAuth v1.0 and 2.0</a:t>
            </a:r>
            <a:endParaRPr/>
          </a:p>
        </p:txBody>
      </p:sp>
      <p:pic>
        <p:nvPicPr>
          <p:cNvPr descr="Screen Shot 2016-09-10 at 4.19.24 PM.png"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Management Key Benefits for MSAs 2/5</a:t>
            </a:r>
            <a:endParaRPr/>
          </a:p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311700" y="1152475"/>
            <a:ext cx="88323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Microservices usage analytics</a:t>
            </a:r>
            <a:endParaRPr/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 b="0" l="0" r="0" t="10482"/>
          <a:stretch/>
        </p:blipFill>
        <p:spPr>
          <a:xfrm>
            <a:off x="4197574" y="1914674"/>
            <a:ext cx="4728401" cy="303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>
            <a:off x="366524" y="2397099"/>
            <a:ext cx="4043702" cy="159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Traffic patterns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Top microservice consumers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Alerts, reporting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Management Key Benefits for MSAs 3/5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311700" y="1152474"/>
            <a:ext cx="8832300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Configuration of usage contracts such as rate limits </a:t>
            </a:r>
            <a:endParaRPr/>
          </a:p>
        </p:txBody>
      </p:sp>
      <p:sp>
        <p:nvSpPr>
          <p:cNvPr id="428" name="Google Shape;428;p49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29" name="Google Shape;4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87" y="1939475"/>
            <a:ext cx="3209926" cy="23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9"/>
          <p:cNvSpPr/>
          <p:nvPr/>
        </p:nvSpPr>
        <p:spPr>
          <a:xfrm>
            <a:off x="4339449" y="2385524"/>
            <a:ext cx="4043701" cy="149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Different microservice consumer segments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Flexible per-time-period limits</a:t>
            </a:r>
            <a:endParaRPr/>
          </a:p>
        </p:txBody>
      </p:sp>
      <p:pic>
        <p:nvPicPr>
          <p:cNvPr descr="Screen Shot 2016-09-10 at 4.19.24 PM.png" id="431" name="Google Shape;4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4564124" y="1828000"/>
            <a:ext cx="4398601" cy="2835301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Management Key Benefits for MSAs 4/5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311700" y="1152475"/>
            <a:ext cx="8832300" cy="81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Automatic and interactive interface documentation</a:t>
            </a:r>
            <a:endParaRPr/>
          </a:p>
        </p:txBody>
      </p: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50"/>
          <p:cNvSpPr/>
          <p:nvPr/>
        </p:nvSpPr>
        <p:spPr>
          <a:xfrm>
            <a:off x="366524" y="2397112"/>
            <a:ext cx="5427302" cy="159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Interactive API documentation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Swagger-based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Self-service developer portal</a:t>
            </a:r>
            <a:endParaRPr/>
          </a:p>
        </p:txBody>
      </p:sp>
      <p:pic>
        <p:nvPicPr>
          <p:cNvPr id="441" name="Google Shape;44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802" y="1913525"/>
            <a:ext cx="4185674" cy="2623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10 at 4.19.24 PM.png" id="442" name="Google Shape;4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Management Key Benefits for MSAs 5/5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311700" y="1152474"/>
            <a:ext cx="8832300" cy="734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Monetization of individual microservices</a:t>
            </a:r>
            <a:endParaRPr/>
          </a:p>
        </p:txBody>
      </p:sp>
      <p:sp>
        <p:nvSpPr>
          <p:cNvPr id="449" name="Google Shape;449;p51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51"/>
          <p:cNvSpPr/>
          <p:nvPr/>
        </p:nvSpPr>
        <p:spPr>
          <a:xfrm>
            <a:off x="4339449" y="2334724"/>
            <a:ext cx="4043701" cy="159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Build business model 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Flexible pricing rules</a:t>
            </a:r>
            <a:endParaRPr/>
          </a:p>
          <a:p>
            <a:pPr indent="-355600" lvl="0" marL="457200" marR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1753"/>
              <a:buFont typeface="Arial"/>
              <a:buChar char="➢"/>
            </a:pPr>
            <a:r>
              <a:rPr b="0" i="0" lang="en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Automatic invoicing</a:t>
            </a:r>
            <a:endParaRPr/>
          </a:p>
        </p:txBody>
      </p:sp>
      <p:pic>
        <p:nvPicPr>
          <p:cNvPr id="451" name="Google Shape;4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49" y="2050850"/>
            <a:ext cx="3419624" cy="228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10 at 4.19.24 PM.png" id="452" name="Google Shape;4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6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Internal vs External APIs</a:t>
            </a:r>
            <a:endParaRPr/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311699" y="1152474"/>
            <a:ext cx="8520602" cy="3560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Along all the 5 key benefits: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Access control and security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Usage analytics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Usage contracts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Monetization</a:t>
            </a:r>
            <a:endParaRPr/>
          </a:p>
        </p:txBody>
      </p:sp>
      <p:sp>
        <p:nvSpPr>
          <p:cNvPr id="459" name="Google Shape;459;p52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Screen Shot 2016-09-10 at 4.19.24 PM.png" id="460" name="Google Shape;4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311700" y="445025"/>
            <a:ext cx="86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b="1" lang="en">
                <a:solidFill>
                  <a:srgbClr val="E69138"/>
                </a:solidFill>
              </a:rPr>
              <a:t>3scale</a:t>
            </a:r>
            <a:r>
              <a:rPr lang="en"/>
              <a:t> handles Gateway with zero downtime</a:t>
            </a:r>
            <a:endParaRPr sz="800"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7" name="Google Shape;467;p53"/>
          <p:cNvSpPr txBox="1"/>
          <p:nvPr/>
        </p:nvSpPr>
        <p:spPr>
          <a:xfrm>
            <a:off x="433900" y="1355925"/>
            <a:ext cx="46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Microservice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GET /productdetails/{id}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479100" y="2250850"/>
            <a:ext cx="60243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66666"/>
                </a:solidFill>
              </a:rPr>
              <a:t>API Gateway</a:t>
            </a:r>
            <a:r>
              <a:rPr lang="en" sz="1800">
                <a:solidFill>
                  <a:srgbClr val="666666"/>
                </a:solidFill>
              </a:rPr>
              <a:t>: eg: Nginx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Static files - API management business logic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Dynamic files - Endpoints information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479100" y="3516375"/>
            <a:ext cx="381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Command/Script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nginx -s reload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descr="Screen Shot 2016-09-10 at 4.19.24 PM.png" id="470" name="Google Shape;4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idx="4294967295" type="ctrTitle"/>
          </p:nvPr>
        </p:nvSpPr>
        <p:spPr>
          <a:xfrm>
            <a:off x="311699" y="744575"/>
            <a:ext cx="8520602" cy="2017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76" name="Google Shape;476;p54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52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Take-aways</a:t>
            </a:r>
            <a:endParaRPr/>
          </a:p>
        </p:txBody>
      </p:sp>
      <p:sp>
        <p:nvSpPr>
          <p:cNvPr id="482" name="Google Shape;482;p55"/>
          <p:cNvSpPr txBox="1"/>
          <p:nvPr>
            <p:ph idx="1" type="body"/>
          </p:nvPr>
        </p:nvSpPr>
        <p:spPr>
          <a:xfrm>
            <a:off x="311699" y="1152474"/>
            <a:ext cx="8520602" cy="3714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Proxima Nova"/>
              <a:buNone/>
            </a:pP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outer architecture </a:t>
            </a: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environment where the microservices live.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Proxima Nova"/>
              <a:buNone/>
            </a:pP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Specifically address the outer architecture to achieve real </a:t>
            </a:r>
            <a:r>
              <a:rPr b="1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 agility</a:t>
            </a: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Proxima Nova"/>
              <a:buNone/>
            </a:pPr>
            <a:r>
              <a:rPr b="1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PaaS</a:t>
            </a: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API management</a:t>
            </a: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 are two crucial elements of the outer architecture.</a:t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Proxima Nova"/>
              <a:buNone/>
            </a:pP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API Management allows to define microservice </a:t>
            </a:r>
            <a:r>
              <a:rPr b="1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control, analytics, usage contracts, documentation, or monetization</a:t>
            </a:r>
            <a:r>
              <a:rPr b="0" i="0" lang="en" sz="1800" u="none" cap="none" strike="noStrike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Proxima Nova"/>
              <a:buNone/>
            </a:pPr>
            <a:r>
              <a:t/>
            </a:r>
            <a:endParaRPr/>
          </a:p>
        </p:txBody>
      </p:sp>
      <p:sp>
        <p:nvSpPr>
          <p:cNvPr id="483" name="Google Shape;483;p55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Screen Shot 2016-09-10 at 4.19.24 PM.png"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more about API management and microservices</a:t>
            </a:r>
            <a:endParaRPr/>
          </a:p>
        </p:txBody>
      </p:sp>
      <p:sp>
        <p:nvSpPr>
          <p:cNvPr id="490" name="Google Shape;490;p56"/>
          <p:cNvSpPr txBox="1"/>
          <p:nvPr>
            <p:ph idx="1" type="body"/>
          </p:nvPr>
        </p:nvSpPr>
        <p:spPr>
          <a:xfrm>
            <a:off x="311700" y="1177674"/>
            <a:ext cx="5493900" cy="3062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Download the whitepaper: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http://bit.ly/APIsforMSA</a:t>
            </a:r>
            <a:r>
              <a:rPr b="0" i="0" lang="en" sz="18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Contact us: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support@3scale.net</a:t>
            </a:r>
            <a:r>
              <a:rPr b="0" i="0" lang="en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1" name="Google Shape;491;p56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92" name="Google Shape;49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0708" y="1017724"/>
            <a:ext cx="2232507" cy="3777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10 at 4.19.24 PM.png" id="493" name="Google Shape;49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idx="4294967295"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The End --</a:t>
            </a:r>
            <a:endParaRPr/>
          </a:p>
        </p:txBody>
      </p:sp>
      <p:sp>
        <p:nvSpPr>
          <p:cNvPr id="499" name="Google Shape;499;p57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52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How Microservices?</a:t>
            </a:r>
            <a:endParaRPr/>
          </a:p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754975" y="4700818"/>
            <a:ext cx="26618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31"/>
          <p:cNvSpPr/>
          <p:nvPr/>
        </p:nvSpPr>
        <p:spPr>
          <a:xfrm rot="-5400000">
            <a:off x="523099" y="2966199"/>
            <a:ext cx="1296002" cy="310201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"/>
          <p:cNvSpPr/>
          <p:nvPr/>
        </p:nvSpPr>
        <p:spPr>
          <a:xfrm>
            <a:off x="2339702" y="2056650"/>
            <a:ext cx="511201" cy="416701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1017748" y="2056650"/>
            <a:ext cx="1322099" cy="416701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1324505" y="2471595"/>
            <a:ext cx="511201" cy="416701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2339702" y="2471595"/>
            <a:ext cx="511201" cy="41670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/>
          <p:nvPr/>
        </p:nvSpPr>
        <p:spPr>
          <a:xfrm>
            <a:off x="1324505" y="2886541"/>
            <a:ext cx="822001" cy="41670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2085904" y="2886541"/>
            <a:ext cx="765001" cy="416701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700041" y="3301486"/>
            <a:ext cx="1147201" cy="467701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1324505" y="3301486"/>
            <a:ext cx="375601" cy="467701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1832105" y="2471595"/>
            <a:ext cx="511201" cy="416701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1098075" y="3823049"/>
            <a:ext cx="1596901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Crusty Monolith</a:t>
            </a:r>
            <a:endParaRPr/>
          </a:p>
        </p:txBody>
      </p:sp>
      <p:grpSp>
        <p:nvGrpSpPr>
          <p:cNvPr id="146" name="Google Shape;146;p31"/>
          <p:cNvGrpSpPr/>
          <p:nvPr/>
        </p:nvGrpSpPr>
        <p:grpSpPr>
          <a:xfrm>
            <a:off x="3782386" y="1243800"/>
            <a:ext cx="4105840" cy="2924251"/>
            <a:chOff x="0" y="0"/>
            <a:chExt cx="4105839" cy="2924250"/>
          </a:xfrm>
        </p:grpSpPr>
        <p:sp>
          <p:nvSpPr>
            <p:cNvPr id="147" name="Google Shape;147;p31"/>
            <p:cNvSpPr/>
            <p:nvPr/>
          </p:nvSpPr>
          <p:spPr>
            <a:xfrm>
              <a:off x="2156013" y="1907649"/>
              <a:ext cx="306901" cy="229501"/>
            </a:xfrm>
            <a:prstGeom prst="rect">
              <a:avLst/>
            </a:prstGeom>
            <a:solidFill>
              <a:srgbClr val="4C113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023263" y="69511"/>
              <a:ext cx="306901" cy="229501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870863" y="298111"/>
              <a:ext cx="459301" cy="229501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3365763" y="0"/>
              <a:ext cx="306901" cy="2295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3060963" y="228599"/>
              <a:ext cx="493501" cy="229501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3060963" y="457199"/>
              <a:ext cx="225601" cy="2577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 rot="-5400000">
              <a:off x="1631238" y="1161687"/>
              <a:ext cx="714000" cy="186301"/>
            </a:xfrm>
            <a:prstGeom prst="rect">
              <a:avLst/>
            </a:prstGeom>
            <a:solidFill>
              <a:srgbClr val="A61C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2080338" y="1354111"/>
              <a:ext cx="225601" cy="2577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541000" y="698736"/>
              <a:ext cx="306901" cy="229501"/>
            </a:xfrm>
            <a:prstGeom prst="rect">
              <a:avLst/>
            </a:prstGeom>
            <a:solidFill>
              <a:srgbClr val="4C113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3798938" y="784411"/>
              <a:ext cx="306901" cy="229501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3494138" y="1013011"/>
              <a:ext cx="306901" cy="229501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 rot="-5400000">
              <a:off x="2535488" y="1982837"/>
              <a:ext cx="714000" cy="186301"/>
            </a:xfrm>
            <a:prstGeom prst="rect">
              <a:avLst/>
            </a:prstGeom>
            <a:solidFill>
              <a:srgbClr val="A61C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3594188" y="1489461"/>
              <a:ext cx="306901" cy="229501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2800388" y="1489461"/>
              <a:ext cx="793801" cy="229501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3289388" y="1718061"/>
              <a:ext cx="306901" cy="229501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1639163" y="526711"/>
              <a:ext cx="688801" cy="2577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2541000" y="927336"/>
              <a:ext cx="493501" cy="229501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20383"/>
              <a:ext cx="963600" cy="1512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31"/>
            <p:cNvSpPr/>
            <p:nvPr/>
          </p:nvSpPr>
          <p:spPr>
            <a:xfrm>
              <a:off x="1823437" y="2525499"/>
              <a:ext cx="2138102" cy="398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Proxima Nova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Awesome Microservices</a:t>
              </a:r>
              <a:endParaRPr/>
            </a:p>
          </p:txBody>
        </p:sp>
      </p:grpSp>
      <p:pic>
        <p:nvPicPr>
          <p:cNvPr descr="Screen Shot 2016-09-10 at 4.19.24 PM.png"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quality for Dev and Ops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2388975" y="1563850"/>
            <a:ext cx="5487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 → Deploy → Scale → Manage</a:t>
            </a:r>
            <a:endParaRPr sz="18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62" y="2329125"/>
            <a:ext cx="1738075" cy="16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Frontier for Dev and Ops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50" y="1962013"/>
            <a:ext cx="533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713" y="2909888"/>
            <a:ext cx="314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188" y="3604838"/>
            <a:ext cx="238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013" y="2954900"/>
            <a:ext cx="838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6925" y="2287188"/>
            <a:ext cx="381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8000" y="1744263"/>
            <a:ext cx="4762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1500" y="2550875"/>
            <a:ext cx="4762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2563525" y="1784300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  <p:sp>
        <p:nvSpPr>
          <p:cNvPr id="189" name="Google Shape;189;p33"/>
          <p:cNvSpPr txBox="1"/>
          <p:nvPr/>
        </p:nvSpPr>
        <p:spPr>
          <a:xfrm>
            <a:off x="2685600" y="3237875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  <p:sp>
        <p:nvSpPr>
          <p:cNvPr id="190" name="Google Shape;190;p33"/>
          <p:cNvSpPr txBox="1"/>
          <p:nvPr/>
        </p:nvSpPr>
        <p:spPr>
          <a:xfrm>
            <a:off x="3797338" y="1600188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  <p:sp>
        <p:nvSpPr>
          <p:cNvPr id="191" name="Google Shape;191;p33"/>
          <p:cNvSpPr txBox="1"/>
          <p:nvPr/>
        </p:nvSpPr>
        <p:spPr>
          <a:xfrm>
            <a:off x="4634200" y="3397013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  <p:sp>
        <p:nvSpPr>
          <p:cNvPr id="192" name="Google Shape;192;p33"/>
          <p:cNvSpPr txBox="1"/>
          <p:nvPr/>
        </p:nvSpPr>
        <p:spPr>
          <a:xfrm>
            <a:off x="5589750" y="2837850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  <p:sp>
        <p:nvSpPr>
          <p:cNvPr id="193" name="Google Shape;193;p33"/>
          <p:cNvSpPr txBox="1"/>
          <p:nvPr/>
        </p:nvSpPr>
        <p:spPr>
          <a:xfrm>
            <a:off x="5174025" y="1863875"/>
            <a:ext cx="777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Develop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Deploy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Scale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→ Manage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52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Oh Yeah … It’s Distributed Too</a:t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693770" y="4700818"/>
            <a:ext cx="327388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3365586" y="3594937"/>
            <a:ext cx="306901" cy="229501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2824386" y="1512712"/>
            <a:ext cx="306901" cy="22950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2671986" y="1741311"/>
            <a:ext cx="459301" cy="229501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5033836" y="1512725"/>
            <a:ext cx="306901" cy="229501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729036" y="1741324"/>
            <a:ext cx="493501" cy="22950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4729036" y="1969924"/>
            <a:ext cx="225600" cy="257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/>
          <p:nvPr/>
        </p:nvSpPr>
        <p:spPr>
          <a:xfrm rot="-5400000">
            <a:off x="2598661" y="2867774"/>
            <a:ext cx="714001" cy="186301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3047762" y="3060200"/>
            <a:ext cx="225600" cy="2577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875625" y="2411436"/>
            <a:ext cx="306901" cy="229501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5467012" y="2297136"/>
            <a:ext cx="306901" cy="229501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5162212" y="2525736"/>
            <a:ext cx="306901" cy="229501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 rot="-5400000">
            <a:off x="5020512" y="3553562"/>
            <a:ext cx="714001" cy="186301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6079211" y="3060187"/>
            <a:ext cx="306901" cy="229501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5285411" y="3060187"/>
            <a:ext cx="793801" cy="229501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5774411" y="3288786"/>
            <a:ext cx="306901" cy="229501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2440287" y="1969911"/>
            <a:ext cx="688801" cy="257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3875625" y="2640036"/>
            <a:ext cx="493501" cy="229501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2862525" y="4177074"/>
            <a:ext cx="3000001" cy="39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Awesome Microservices</a:t>
            </a:r>
            <a:endParaRPr/>
          </a:p>
        </p:txBody>
      </p:sp>
      <p:cxnSp>
        <p:nvCxnSpPr>
          <p:cNvPr id="218" name="Google Shape;218;p34"/>
          <p:cNvCxnSpPr/>
          <p:nvPr/>
        </p:nvCxnSpPr>
        <p:spPr>
          <a:xfrm>
            <a:off x="3317849" y="1875675"/>
            <a:ext cx="1283701" cy="84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34"/>
          <p:cNvCxnSpPr/>
          <p:nvPr/>
        </p:nvCxnSpPr>
        <p:spPr>
          <a:xfrm flipH="1" rot="10800000">
            <a:off x="4518274" y="2634175"/>
            <a:ext cx="508501" cy="918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34"/>
          <p:cNvCxnSpPr/>
          <p:nvPr/>
        </p:nvCxnSpPr>
        <p:spPr>
          <a:xfrm>
            <a:off x="2618200" y="2297150"/>
            <a:ext cx="141001" cy="4122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34"/>
          <p:cNvCxnSpPr/>
          <p:nvPr/>
        </p:nvCxnSpPr>
        <p:spPr>
          <a:xfrm flipH="1">
            <a:off x="3784649" y="3018287"/>
            <a:ext cx="272401" cy="5079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34"/>
          <p:cNvCxnSpPr/>
          <p:nvPr/>
        </p:nvCxnSpPr>
        <p:spPr>
          <a:xfrm>
            <a:off x="3267824" y="2159099"/>
            <a:ext cx="483601" cy="5085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4446149" y="2869550"/>
            <a:ext cx="738901" cy="564901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determine who get access to the microservice?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Degree to which they have access to the microservice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Discovering and exposing the versioned microservice</a:t>
            </a:r>
            <a:endParaRPr b="1"/>
          </a:p>
        </p:txBody>
      </p:sp>
      <p:sp>
        <p:nvSpPr>
          <p:cNvPr id="230" name="Google Shape;230;p35"/>
          <p:cNvSpPr txBox="1"/>
          <p:nvPr/>
        </p:nvSpPr>
        <p:spPr>
          <a:xfrm>
            <a:off x="311700" y="3002350"/>
            <a:ext cx="62898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Gateway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Managing the API Gateway with</a:t>
            </a:r>
            <a:r>
              <a:rPr lang="en" sz="1800">
                <a:solidFill>
                  <a:srgbClr val="999999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zero downtime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0" i="0" lang="en" sz="252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Hope?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725" y="1529549"/>
            <a:ext cx="2207801" cy="3033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10 at 4.19.24 PM.png"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" y="4519550"/>
            <a:ext cx="2156000" cy="6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