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sldIdLst>
    <p:sldId id="259" r:id="rId2"/>
    <p:sldId id="260" r:id="rId3"/>
    <p:sldId id="261" r:id="rId4"/>
    <p:sldId id="275" r:id="rId5"/>
    <p:sldId id="276" r:id="rId6"/>
    <p:sldId id="338" r:id="rId7"/>
    <p:sldId id="264" r:id="rId8"/>
    <p:sldId id="339" r:id="rId9"/>
    <p:sldId id="340" r:id="rId10"/>
    <p:sldId id="265" r:id="rId11"/>
    <p:sldId id="287" r:id="rId12"/>
    <p:sldId id="288" r:id="rId13"/>
    <p:sldId id="278" r:id="rId14"/>
    <p:sldId id="266" r:id="rId15"/>
    <p:sldId id="267" r:id="rId16"/>
    <p:sldId id="268" r:id="rId17"/>
    <p:sldId id="281" r:id="rId18"/>
    <p:sldId id="269" r:id="rId19"/>
    <p:sldId id="270" r:id="rId20"/>
    <p:sldId id="282" r:id="rId21"/>
    <p:sldId id="274" r:id="rId22"/>
    <p:sldId id="341" r:id="rId23"/>
    <p:sldId id="342"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6" r:id="rId43"/>
    <p:sldId id="325" r:id="rId44"/>
    <p:sldId id="273" r:id="rId45"/>
    <p:sldId id="290"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103" autoAdjust="0"/>
    <p:restoredTop sz="94660"/>
  </p:normalViewPr>
  <p:slideViewPr>
    <p:cSldViewPr snapToGrid="0">
      <p:cViewPr varScale="1">
        <p:scale>
          <a:sx n="68" d="100"/>
          <a:sy n="68"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2690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5372133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319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815152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1439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237165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11/22/2023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125370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11/22/2023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2477305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11/22/2023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95665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extLst>
      <p:ext uri="{BB962C8B-B14F-4D97-AF65-F5344CB8AC3E}">
        <p14:creationId xmlns:p14="http://schemas.microsoft.com/office/powerpoint/2010/main" val="4077342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11/22/2023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275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24FB319-408F-4B57-95FC-213113A36553}" type="datetimeFigureOut">
              <a:rPr lang="en-US" smtClean="0"/>
              <a:t>11/22/2023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0AE3085-DAF0-4F9D-B196-6B0FE55CC83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339962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hyperlink" Target="http://arxiv.org/abs/1802.%2004410"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1BA884-A53A-F300-14F0-AF015EE963ED}"/>
              </a:ext>
            </a:extLst>
          </p:cNvPr>
          <p:cNvSpPr txBox="1"/>
          <p:nvPr/>
        </p:nvSpPr>
        <p:spPr>
          <a:xfrm>
            <a:off x="970670" y="2211514"/>
            <a:ext cx="9917723" cy="1647182"/>
          </a:xfrm>
          <a:prstGeom prst="rect">
            <a:avLst/>
          </a:prstGeom>
          <a:noFill/>
        </p:spPr>
        <p:txBody>
          <a:bodyPr wrap="square">
            <a:spAutoFit/>
          </a:bodyPr>
          <a:lstStyle/>
          <a:p>
            <a:pPr algn="ctr">
              <a:lnSpc>
                <a:spcPct val="107000"/>
              </a:lnSpc>
              <a:spcAft>
                <a:spcPts val="800"/>
              </a:spcAft>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IPFS Based File Storage Access Control and Authentication Model for Secure Data Transfer using Blockchain Technique</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30683" y="24688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BF290436-7ADF-D4C1-5132-628590D05956}"/>
              </a:ext>
            </a:extLst>
          </p:cNvPr>
          <p:cNvSpPr txBox="1"/>
          <p:nvPr/>
        </p:nvSpPr>
        <p:spPr>
          <a:xfrm>
            <a:off x="848751" y="1404180"/>
            <a:ext cx="10494498" cy="2956387"/>
          </a:xfrm>
          <a:prstGeom prst="rect">
            <a:avLst/>
          </a:prstGeom>
          <a:noFill/>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An Ethereum smart contract stores and allows dynamic modification of the access control list. The modified IPFS software, hereinafter named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-IPFS, whose design and implementation is discussed in the following, can then connect to the smart contract and enforce the permissions given by the access control list.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AclIPFS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allows users to register new files, and grant and revoke permissions by forming and sending transactions to the smart contract. With every request for a file,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-IPFS nodes provide the public key and sign the message using a linked Ethereum account. This creates a relation between the nodes and the account, thus allowing the nodes to rely on the smart contract to request permissions and enforce them.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5563865"/>
              </p:ext>
            </p:extLst>
          </p:nvPr>
        </p:nvGraphicFramePr>
        <p:xfrm>
          <a:off x="814913" y="1035492"/>
          <a:ext cx="11044152" cy="5392928"/>
        </p:xfrm>
        <a:graphic>
          <a:graphicData uri="http://schemas.openxmlformats.org/drawingml/2006/table">
            <a:tbl>
              <a:tblPr firstRow="1" bandRow="1">
                <a:tableStyleId>{5C22544A-7EE6-4342-B048-85BDC9FD1C3A}</a:tableStyleId>
              </a:tblPr>
              <a:tblGrid>
                <a:gridCol w="876816">
                  <a:extLst>
                    <a:ext uri="{9D8B030D-6E8A-4147-A177-3AD203B41FA5}">
                      <a16:colId xmlns:a16="http://schemas.microsoft.com/office/drawing/2014/main" val="20000"/>
                    </a:ext>
                  </a:extLst>
                </a:gridCol>
                <a:gridCol w="1584400">
                  <a:extLst>
                    <a:ext uri="{9D8B030D-6E8A-4147-A177-3AD203B41FA5}">
                      <a16:colId xmlns:a16="http://schemas.microsoft.com/office/drawing/2014/main" val="20001"/>
                    </a:ext>
                  </a:extLst>
                </a:gridCol>
                <a:gridCol w="1852625">
                  <a:extLst>
                    <a:ext uri="{9D8B030D-6E8A-4147-A177-3AD203B41FA5}">
                      <a16:colId xmlns:a16="http://schemas.microsoft.com/office/drawing/2014/main" val="20002"/>
                    </a:ext>
                  </a:extLst>
                </a:gridCol>
                <a:gridCol w="1986874">
                  <a:extLst>
                    <a:ext uri="{9D8B030D-6E8A-4147-A177-3AD203B41FA5}">
                      <a16:colId xmlns:a16="http://schemas.microsoft.com/office/drawing/2014/main" val="20003"/>
                    </a:ext>
                  </a:extLst>
                </a:gridCol>
                <a:gridCol w="4743437">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International journal, 2015</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G. </a:t>
                      </a:r>
                      <a:r>
                        <a:rPr lang="en-US" sz="1800" kern="1200" dirty="0" err="1">
                          <a:solidFill>
                            <a:schemeClr val="dk1"/>
                          </a:solidFill>
                          <a:effectLst/>
                          <a:latin typeface="Times New Roman" panose="02020603050405020304" pitchFamily="18" charset="0"/>
                          <a:ea typeface="+mn-ea"/>
                          <a:cs typeface="Times New Roman" panose="02020603050405020304" pitchFamily="18" charset="0"/>
                        </a:rPr>
                        <a:t>Zyskind</a:t>
                      </a:r>
                      <a:r>
                        <a:rPr lang="en-US" sz="1800" kern="1200" dirty="0">
                          <a:solidFill>
                            <a:schemeClr val="dk1"/>
                          </a:solidFill>
                          <a:effectLst/>
                          <a:latin typeface="Times New Roman" panose="02020603050405020304" pitchFamily="18" charset="0"/>
                          <a:ea typeface="+mn-ea"/>
                          <a:cs typeface="Times New Roman" panose="02020603050405020304" pitchFamily="18" charset="0"/>
                        </a:rPr>
                        <a:t>, O. Nathan, and A. Pentland</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Decentralizing privacy: Using blockchain to protect personal data</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envisioned result is a decentralized privacy framework that empowers individuals, offering heightened control and security over their sensitive information, thereby addressing contemporary privacy challenges.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algn="just">
                        <a:lnSpc>
                          <a:spcPct val="150000"/>
                        </a:lnSpc>
                      </a:pPr>
                      <a:r>
                        <a:rPr lang="en-US" sz="1600" b="0" i="0" kern="1200" dirty="0" err="1">
                          <a:solidFill>
                            <a:schemeClr val="dk1"/>
                          </a:solidFill>
                          <a:effectLst/>
                          <a:latin typeface="Times New Roman" panose="02020603050405020304" pitchFamily="18" charset="0"/>
                          <a:ea typeface="+mn-ea"/>
                          <a:cs typeface="Times New Roman" panose="02020603050405020304" pitchFamily="18" charset="0"/>
                        </a:rPr>
                        <a:t>Confererence</a:t>
                      </a: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 2018</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G. Wood. </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kern="1200" dirty="0">
                          <a:solidFill>
                            <a:schemeClr val="dk1"/>
                          </a:solidFill>
                          <a:effectLst/>
                          <a:latin typeface="Times New Roman" panose="02020603050405020304" pitchFamily="18" charset="0"/>
                          <a:ea typeface="+mn-ea"/>
                          <a:cs typeface="Times New Roman" panose="02020603050405020304" pitchFamily="18" charset="0"/>
                        </a:rPr>
                        <a:t>A secure, decentralized generalized transaction ledger</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Its outcome lies in establishing a trustless and tamper-resistant platform, enabling a myriad of decentralized applications and smart contracts. Ethereum has become a cornerstone in blockchain technology, fostering innovation and redefining the landscape of decentralized finance and beyond</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6881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99347247"/>
              </p:ext>
            </p:extLst>
          </p:nvPr>
        </p:nvGraphicFramePr>
        <p:xfrm>
          <a:off x="658331" y="1007356"/>
          <a:ext cx="10875338" cy="5548884"/>
        </p:xfrm>
        <a:graphic>
          <a:graphicData uri="http://schemas.openxmlformats.org/drawingml/2006/table">
            <a:tbl>
              <a:tblPr firstRow="1" bandRow="1">
                <a:tableStyleId>{5C22544A-7EE6-4342-B048-85BDC9FD1C3A}</a:tableStyleId>
              </a:tblPr>
              <a:tblGrid>
                <a:gridCol w="863413">
                  <a:extLst>
                    <a:ext uri="{9D8B030D-6E8A-4147-A177-3AD203B41FA5}">
                      <a16:colId xmlns:a16="http://schemas.microsoft.com/office/drawing/2014/main" val="20000"/>
                    </a:ext>
                  </a:extLst>
                </a:gridCol>
                <a:gridCol w="1560182">
                  <a:extLst>
                    <a:ext uri="{9D8B030D-6E8A-4147-A177-3AD203B41FA5}">
                      <a16:colId xmlns:a16="http://schemas.microsoft.com/office/drawing/2014/main" val="20001"/>
                    </a:ext>
                  </a:extLst>
                </a:gridCol>
                <a:gridCol w="1824307">
                  <a:extLst>
                    <a:ext uri="{9D8B030D-6E8A-4147-A177-3AD203B41FA5}">
                      <a16:colId xmlns:a16="http://schemas.microsoft.com/office/drawing/2014/main" val="20002"/>
                    </a:ext>
                  </a:extLst>
                </a:gridCol>
                <a:gridCol w="1956504">
                  <a:extLst>
                    <a:ext uri="{9D8B030D-6E8A-4147-A177-3AD203B41FA5}">
                      <a16:colId xmlns:a16="http://schemas.microsoft.com/office/drawing/2014/main" val="20003"/>
                    </a:ext>
                  </a:extLst>
                </a:gridCol>
                <a:gridCol w="4670932">
                  <a:extLst>
                    <a:ext uri="{9D8B030D-6E8A-4147-A177-3AD203B41FA5}">
                      <a16:colId xmlns:a16="http://schemas.microsoft.com/office/drawing/2014/main" val="20004"/>
                    </a:ext>
                  </a:extLst>
                </a:gridCol>
              </a:tblGrid>
              <a:tr h="370840">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tx1"/>
                          </a:solidFill>
                          <a:effectLst/>
                          <a:latin typeface="Times New Roman" panose="02020603050405020304" pitchFamily="18" charset="0"/>
                          <a:ea typeface="+mn-ea"/>
                          <a:cs typeface="Times New Roman" panose="02020603050405020304" pitchFamily="18" charset="0"/>
                        </a:rPr>
                        <a:t>Research</a:t>
                      </a:r>
                      <a:r>
                        <a:rPr lang="en-US" sz="1600" b="0" kern="1200" baseline="0" dirty="0">
                          <a:solidFill>
                            <a:schemeClr val="tx1"/>
                          </a:solidFill>
                          <a:effectLst/>
                          <a:latin typeface="Times New Roman" panose="02020603050405020304" pitchFamily="18" charset="0"/>
                          <a:ea typeface="+mn-ea"/>
                          <a:cs typeface="Times New Roman" panose="02020603050405020304" pitchFamily="18" charset="0"/>
                        </a:rPr>
                        <a:t> paper</a:t>
                      </a:r>
                      <a:r>
                        <a:rPr lang="en-US" sz="1600" b="0" kern="1200" dirty="0">
                          <a:solidFill>
                            <a:schemeClr val="tx1"/>
                          </a:solidFill>
                          <a:effectLst/>
                          <a:latin typeface="Times New Roman" panose="02020603050405020304" pitchFamily="18" charset="0"/>
                          <a:ea typeface="+mn-ea"/>
                          <a:cs typeface="Times New Roman" panose="02020603050405020304" pitchFamily="18" charset="0"/>
                        </a:rPr>
                        <a:t>, 2016</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C. K. and T. M. V</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Distributed Access Control in Cloud Computing Systems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outcome includes valuable insights for designing robust distributed access control mechanisms, contributing to enhanced security and efficiency in cloud computing environments.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International Conference </a:t>
                      </a:r>
                    </a:p>
                    <a:p>
                      <a:pPr algn="just">
                        <a:lnSpc>
                          <a:spcPct val="150000"/>
                        </a:lnSpc>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2017</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it-IT" sz="1800" b="0" i="0" kern="1200" dirty="0">
                          <a:solidFill>
                            <a:schemeClr val="dk1"/>
                          </a:solidFill>
                          <a:effectLst/>
                          <a:latin typeface="Times New Roman" panose="02020603050405020304" pitchFamily="18" charset="0"/>
                          <a:ea typeface="+mn-ea"/>
                          <a:cs typeface="Times New Roman" panose="02020603050405020304" pitchFamily="18" charset="0"/>
                        </a:rPr>
                        <a:t>S. Alansari, F. Paci, and V. Sassone</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 distributed access control system for cloud federations</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nSpc>
                          <a:spcPct val="150000"/>
                        </a:lnSpc>
                      </a:pPr>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The outcome envisions enhanced security and streamlined access management within federated cloud environments, contributing to the advancement of robust and efficient access control systems for distributed computing infrastructures.</a:t>
                      </a:r>
                    </a:p>
                    <a:p>
                      <a:br>
                        <a:rPr lang="en-US" sz="1800" b="0" i="0" kern="1200" dirty="0">
                          <a:solidFill>
                            <a:schemeClr val="dk1"/>
                          </a:solidFill>
                          <a:effectLst/>
                          <a:latin typeface="+mn-lt"/>
                          <a:ea typeface="+mn-ea"/>
                          <a:cs typeface="+mn-cs"/>
                        </a:rPr>
                      </a:b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399627" y="-49933"/>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060128" y="41586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METHOD</a:t>
            </a:r>
          </a:p>
        </p:txBody>
      </p:sp>
      <p:sp>
        <p:nvSpPr>
          <p:cNvPr id="5" name="TextBox 4">
            <a:extLst>
              <a:ext uri="{FF2B5EF4-FFF2-40B4-BE49-F238E27FC236}">
                <a16:creationId xmlns:a16="http://schemas.microsoft.com/office/drawing/2014/main" id="{6AB3CAF1-B04B-EFCC-C44B-2E2111EA8BC1}"/>
              </a:ext>
            </a:extLst>
          </p:cNvPr>
          <p:cNvSpPr txBox="1"/>
          <p:nvPr/>
        </p:nvSpPr>
        <p:spPr>
          <a:xfrm>
            <a:off x="1277072" y="1537969"/>
            <a:ext cx="10089623" cy="3366563"/>
          </a:xfrm>
          <a:prstGeom prst="rect">
            <a:avLst/>
          </a:prstGeom>
          <a:noFill/>
        </p:spPr>
        <p:txBody>
          <a:bodyPr wrap="square">
            <a:spAutoFit/>
          </a:bodyPr>
          <a:lstStyle/>
          <a:p>
            <a:pPr algn="just">
              <a:lnSpc>
                <a:spcPct val="150000"/>
              </a:lnSpc>
              <a:spcAft>
                <a:spcPts val="1875"/>
              </a:spcAft>
            </a:pPr>
            <a:r>
              <a:rPr lang="en-US" sz="1800" dirty="0">
                <a:solidFill>
                  <a:srgbClr val="000000"/>
                </a:solidFill>
                <a:effectLst/>
                <a:latin typeface="Times New Roman" panose="02020603050405020304" pitchFamily="18" charset="0"/>
                <a:ea typeface="Calibri" panose="020F0502020204030204" pitchFamily="34" charset="0"/>
              </a:rPr>
              <a:t>The existing system involves blockchain applications interacting with smart contracts for achieving consensus on transactions, data, or code execution. However, the system faces challenges when dealing with large data files, as storing them directly on the blockchain leads to inefficiency and bloating. Smart contracts can be used to store file parts, but this incurs high costs in terms of gas expenses and increased operational expenses for mining nodes. To address this, the paper proposes leveraging the </a:t>
            </a:r>
            <a:r>
              <a:rPr lang="en-US" sz="1800" dirty="0" err="1">
                <a:solidFill>
                  <a:srgbClr val="000000"/>
                </a:solidFill>
                <a:effectLst/>
                <a:latin typeface="Times New Roman" panose="02020603050405020304" pitchFamily="18" charset="0"/>
                <a:ea typeface="Calibri" panose="020F0502020204030204" pitchFamily="34" charset="0"/>
              </a:rPr>
              <a:t>InterPlanetary</a:t>
            </a:r>
            <a:r>
              <a:rPr lang="en-US" sz="1800" dirty="0">
                <a:solidFill>
                  <a:srgbClr val="000000"/>
                </a:solidFill>
                <a:effectLst/>
                <a:latin typeface="Times New Roman" panose="02020603050405020304" pitchFamily="18" charset="0"/>
                <a:ea typeface="Calibri" panose="020F0502020204030204" pitchFamily="34" charset="0"/>
              </a:rPr>
              <a:t> File System (IPFS) for efficient file sharing while keeping the blockchain size manageable. Additionally, the paper introduces </a:t>
            </a:r>
            <a:r>
              <a:rPr lang="en-US" sz="1800" dirty="0" err="1">
                <a:solidFill>
                  <a:srgbClr val="000000"/>
                </a:solidFill>
                <a:effectLst/>
                <a:latin typeface="Times New Roman" panose="02020603050405020304" pitchFamily="18" charset="0"/>
                <a:ea typeface="Calibri" panose="020F0502020204030204" pitchFamily="34" charset="0"/>
              </a:rPr>
              <a:t>acl</a:t>
            </a:r>
            <a:r>
              <a:rPr lang="en-US" sz="1800" dirty="0">
                <a:solidFill>
                  <a:srgbClr val="000000"/>
                </a:solidFill>
                <a:effectLst/>
                <a:latin typeface="Times New Roman" panose="02020603050405020304" pitchFamily="18" charset="0"/>
                <a:ea typeface="Calibri" panose="020F0502020204030204" pitchFamily="34" charset="0"/>
              </a:rPr>
              <a:t>-IPFS, a modified IPFS software integrated with an Ethereum smart contract for access-controlled IPFS.</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748517" y="227561"/>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5" name="TextBox 4">
            <a:extLst>
              <a:ext uri="{FF2B5EF4-FFF2-40B4-BE49-F238E27FC236}">
                <a16:creationId xmlns:a16="http://schemas.microsoft.com/office/drawing/2014/main" id="{C9246841-113B-23C3-EAA1-7E1B22F51BAC}"/>
              </a:ext>
            </a:extLst>
          </p:cNvPr>
          <p:cNvSpPr txBox="1"/>
          <p:nvPr/>
        </p:nvSpPr>
        <p:spPr>
          <a:xfrm>
            <a:off x="526658" y="1014624"/>
            <a:ext cx="11138683" cy="5687904"/>
          </a:xfrm>
          <a:prstGeom prst="rect">
            <a:avLst/>
          </a:prstGeom>
          <a:noFill/>
        </p:spPr>
        <p:txBody>
          <a:bodyPr wrap="square">
            <a:spAutoFit/>
          </a:bodyPr>
          <a:lstStyle/>
          <a:p>
            <a:pPr algn="just">
              <a:lnSpc>
                <a:spcPct val="150000"/>
              </a:lnSpc>
              <a:spcAft>
                <a:spcPts val="1875"/>
              </a:spcAft>
            </a:pPr>
            <a:r>
              <a:rPr lang="en-US" sz="1800" b="1" dirty="0">
                <a:solidFill>
                  <a:srgbClr val="000000"/>
                </a:solidFill>
                <a:effectLst/>
                <a:latin typeface="Times New Roman" panose="02020603050405020304" pitchFamily="18" charset="0"/>
                <a:ea typeface="Times New Roman" panose="02020603050405020304" pitchFamily="18" charset="0"/>
              </a:rPr>
              <a:t>1. Scalability Concerns:</a:t>
            </a:r>
            <a:endParaRPr lang="en-IN" sz="1800" dirty="0">
              <a:effectLst/>
              <a:latin typeface="Times New Roman" panose="02020603050405020304" pitchFamily="18" charset="0"/>
              <a:ea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As the number of files and users increases, the scalability of the IPFS network may become a challenge. The decentralized nature of IPFS relies on nodes to store and retrieve files, and the system may experience bottlenecks as the demand for storage and access control grows.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Dependency on Ethereum Blockchain: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proposed model relies on the Ethereum blockchain for access control, introducing a dependency on the Ethereum network's performance and scalability. Fluctuations in Ethereum transaction costs and network congestion could impact the efficiency and cost-effectiveness of the file storage and access control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Latency in File Retrieval: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Access control enforcement through smart contracts on the Ethereum blockchain may introduce latency in retrieving files from IPFS. The need to interact with the blockchain for every access request can result in delays, especially during periods of high network activity or congestion.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47240" y="498438"/>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E00CA4E-8881-1735-CB3E-1C7F58B1A9E1}"/>
              </a:ext>
            </a:extLst>
          </p:cNvPr>
          <p:cNvSpPr txBox="1"/>
          <p:nvPr/>
        </p:nvSpPr>
        <p:spPr>
          <a:xfrm>
            <a:off x="886265" y="1318393"/>
            <a:ext cx="10057813" cy="3371885"/>
          </a:xfrm>
          <a:prstGeom prst="rect">
            <a:avLst/>
          </a:prstGeom>
          <a:noFill/>
        </p:spPr>
        <p:txBody>
          <a:bodyPr wrap="square">
            <a:spAutoFit/>
          </a:bodyPr>
          <a:lstStyle/>
          <a:p>
            <a:pPr algn="just">
              <a:lnSpc>
                <a:spcPct val="150000"/>
              </a:lnSpc>
              <a:spcAft>
                <a:spcPts val="80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research introduces a novel system,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-IPFS, designed to address the challenges of securely sharing large files on the Interplanetary File System (IPFS) while maintaining access control. Leveraging Ethereum blockchain technology,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-IPFS employs a smart contract to store and dynamically manage an access control list. Users can register, grant, and revoke permissions for files, ensuring secure and controlled access. Each file request involves the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-IPFS nodes providing a public key and signing the message with a linked Ethereum account, establishing a robust connection between nodes and the smart contract to enforce permissions. This innovative approach enhances file sharing security on IPFS within a decentralized and permissioned framework.</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28328" y="36922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0167C5C-C373-1E54-5B89-AC2200DF2ED0}"/>
              </a:ext>
            </a:extLst>
          </p:cNvPr>
          <p:cNvSpPr txBox="1"/>
          <p:nvPr/>
        </p:nvSpPr>
        <p:spPr>
          <a:xfrm>
            <a:off x="864093" y="1163417"/>
            <a:ext cx="10849605" cy="3992568"/>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1. Enhanced Security: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integration of a blockchain-based access control and authentication model adds an extra layer of security to IPFS file storage. Blockchain's inherent tamper-resistant nature and cryptographic principles contribute to robust protection against unauthorized access and data tampering.</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 Decentralization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Leveraging IPFS for file storage, coupled with blockchain technology, ensures a decentralized and distributed network. This mitigates the risk of a single point of failure, enhances reliability, and reduces the susceptibility to cyber attacks.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 Granular Access Control:</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proposed model allows for dynamic modification of access control lists through smart contracts. This granular control empowers users to manage permissions efficiently, granting or revoking access as needed, providing flexibility and adaptability in data sharing scenarios.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74564" y="568750"/>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966084"/>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095BC216-919B-D310-95CB-718103DA0988}"/>
              </a:ext>
            </a:extLst>
          </p:cNvPr>
          <p:cNvPicPr>
            <a:picLocks noChangeAspect="1"/>
          </p:cNvPicPr>
          <p:nvPr/>
        </p:nvPicPr>
        <p:blipFill>
          <a:blip r:embed="rId2"/>
          <a:stretch>
            <a:fillRect/>
          </a:stretch>
        </p:blipFill>
        <p:spPr>
          <a:xfrm>
            <a:off x="3105666" y="1362947"/>
            <a:ext cx="5251111" cy="4422503"/>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179255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243634"/>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50532" y="1870473"/>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352258" y="337088"/>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49099" y="539256"/>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                            INDEX</a:t>
            </a:r>
          </a:p>
        </p:txBody>
      </p:sp>
      <p:sp>
        <p:nvSpPr>
          <p:cNvPr id="3" name="Content Placeholder 2"/>
          <p:cNvSpPr txBox="1"/>
          <p:nvPr/>
        </p:nvSpPr>
        <p:spPr>
          <a:xfrm>
            <a:off x="1889766" y="134813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14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1800" dirty="0">
              <a:latin typeface="Times New Roman" panose="02020603050405020304" pitchFamily="18" charset="0"/>
              <a:cs typeface="Times New Roman" panose="02020603050405020304" pitchFamily="18" charset="0"/>
            </a:endParaRPr>
          </a:p>
        </p:txBody>
      </p:sp>
      <p:sp>
        <p:nvSpPr>
          <p:cNvPr id="4" name="Content Placeholder 2"/>
          <p:cNvSpPr txBox="1"/>
          <p:nvPr/>
        </p:nvSpPr>
        <p:spPr>
          <a:xfrm>
            <a:off x="5847433" y="1303879"/>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Project Flow</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UML’s</a:t>
            </a:r>
          </a:p>
          <a:p>
            <a:pPr lvl="2">
              <a:lnSpc>
                <a:spcPct val="17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- 4GB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4" name="Picture 3">
            <a:extLst>
              <a:ext uri="{FF2B5EF4-FFF2-40B4-BE49-F238E27FC236}">
                <a16:creationId xmlns:a16="http://schemas.microsoft.com/office/drawing/2014/main" id="{C93A8DE3-26AA-DEA1-112E-5B765882ED7F}"/>
              </a:ext>
            </a:extLst>
          </p:cNvPr>
          <p:cNvPicPr>
            <a:picLocks noChangeAspect="1"/>
          </p:cNvPicPr>
          <p:nvPr/>
        </p:nvPicPr>
        <p:blipFill>
          <a:blip r:embed="rId2"/>
          <a:stretch>
            <a:fillRect/>
          </a:stretch>
        </p:blipFill>
        <p:spPr>
          <a:xfrm>
            <a:off x="4449753" y="1581369"/>
            <a:ext cx="3292493" cy="4341129"/>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1C0D-41E7-C6F3-4F05-8A24063CA2DD}"/>
              </a:ext>
            </a:extLst>
          </p:cNvPr>
          <p:cNvSpPr txBox="1"/>
          <p:nvPr/>
        </p:nvSpPr>
        <p:spPr>
          <a:xfrm>
            <a:off x="1408529" y="154208"/>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MODULES</a:t>
            </a:r>
          </a:p>
        </p:txBody>
      </p:sp>
      <p:sp>
        <p:nvSpPr>
          <p:cNvPr id="4" name="TextBox 3">
            <a:extLst>
              <a:ext uri="{FF2B5EF4-FFF2-40B4-BE49-F238E27FC236}">
                <a16:creationId xmlns:a16="http://schemas.microsoft.com/office/drawing/2014/main" id="{F1F2D7C5-4AF0-9575-F4DD-DA8F5E8CBB11}"/>
              </a:ext>
            </a:extLst>
          </p:cNvPr>
          <p:cNvSpPr txBox="1"/>
          <p:nvPr/>
        </p:nvSpPr>
        <p:spPr>
          <a:xfrm>
            <a:off x="1026941" y="1061735"/>
            <a:ext cx="8204981" cy="3884846"/>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DATA OWNER: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Register: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owner will register with name, email, password, mobile number, address and profile.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After successful login the data owner can login with valid credentials, like email and password.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Upload file: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owner can share file to particular file requested 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Generate key:</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For security purpose the data owner will share key to user.</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Logout: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owner should be logout.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942540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1C0D-41E7-C6F3-4F05-8A24063CA2DD}"/>
              </a:ext>
            </a:extLst>
          </p:cNvPr>
          <p:cNvSpPr txBox="1"/>
          <p:nvPr/>
        </p:nvSpPr>
        <p:spPr>
          <a:xfrm>
            <a:off x="1408529" y="154208"/>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MODULES</a:t>
            </a:r>
          </a:p>
        </p:txBody>
      </p:sp>
      <p:sp>
        <p:nvSpPr>
          <p:cNvPr id="5" name="TextBox 4">
            <a:extLst>
              <a:ext uri="{FF2B5EF4-FFF2-40B4-BE49-F238E27FC236}">
                <a16:creationId xmlns:a16="http://schemas.microsoft.com/office/drawing/2014/main" id="{0E0947C5-1223-4388-82A8-2724E83E28FD}"/>
              </a:ext>
            </a:extLst>
          </p:cNvPr>
          <p:cNvSpPr txBox="1"/>
          <p:nvPr/>
        </p:nvSpPr>
        <p:spPr>
          <a:xfrm>
            <a:off x="1118952" y="812033"/>
            <a:ext cx="8334538" cy="5233933"/>
          </a:xfrm>
          <a:prstGeom prst="rect">
            <a:avLst/>
          </a:prstGeom>
          <a:noFill/>
        </p:spPr>
        <p:txBody>
          <a:bodyPr wrap="square">
            <a:spAutoFit/>
          </a:bodyPr>
          <a:lstStyle/>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USER MODULE: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Register: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data user will register with name, email, password, mobile number, address and profile.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Login: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After successful login the data user can login with valid credentials, like email and password.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Send request file:</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user needs to send a request to data owner for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Enter key to download:</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user needs to enter key sent by data owners to download file.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View storage overhead graph: </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data user can view the output by graphical representation.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Logout:</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Data user should be logout.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282555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3784600"/>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a:latin typeface="Times New Roman" panose="02020603050405020304" pitchFamily="18" charset="0"/>
                <a:cs typeface="Times New Roman" panose="02020603050405020304" pitchFamily="18" charset="0"/>
              </a:rPr>
              <a:t>Use Case Diagram:</a:t>
            </a:r>
          </a:p>
          <a:p>
            <a:pPr marL="342900" lvl="0" indent="-342900" algn="just">
              <a:lnSpc>
                <a:spcPct val="150000"/>
              </a:lnSpc>
              <a:buFont typeface="Wingdings" panose="05000000000000000000" pitchFamily="2" charset="2"/>
              <a:buChar char="§"/>
            </a:pPr>
            <a:r>
              <a:rPr lang="en-US" sz="2000">
                <a:latin typeface="Times New Roman" panose="02020603050405020304" pitchFamily="18" charset="0"/>
                <a:cs typeface="Times New Roman" panose="02020603050405020304" pitchFamily="18" charset="0"/>
              </a:rPr>
              <a:t>A use case diagram in the Unified Modeling Language (UML) is a type of behavioral diagram defined by and created from a Use-case analysis. Its purpose is to present a graphical overview of the functionality provided by a system in terms of actors, their goals (represented as use cases), and any dependencies between those use cases. The main purpose of a use case diagram is to show what system functions are performed for which actor. Roles of the actors in the system can be depicted.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8571" y="34009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 Box 1"/>
          <p:cNvSpPr txBox="1"/>
          <p:nvPr/>
        </p:nvSpPr>
        <p:spPr>
          <a:xfrm>
            <a:off x="4534535" y="5790565"/>
            <a:ext cx="3307080" cy="368300"/>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4" name="Picture 3">
            <a:extLst>
              <a:ext uri="{FF2B5EF4-FFF2-40B4-BE49-F238E27FC236}">
                <a16:creationId xmlns:a16="http://schemas.microsoft.com/office/drawing/2014/main" id="{33A71C3C-B32D-587A-DF69-1900B8530101}"/>
              </a:ext>
            </a:extLst>
          </p:cNvPr>
          <p:cNvPicPr>
            <a:picLocks noChangeAspect="1"/>
          </p:cNvPicPr>
          <p:nvPr/>
        </p:nvPicPr>
        <p:blipFill>
          <a:blip r:embed="rId2"/>
          <a:stretch>
            <a:fillRect/>
          </a:stretch>
        </p:blipFill>
        <p:spPr>
          <a:xfrm>
            <a:off x="4662634" y="1604254"/>
            <a:ext cx="3457575" cy="4267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1135" y="1911179"/>
            <a:ext cx="9045146" cy="2345322"/>
          </a:xfrm>
          <a:prstGeom prst="rect">
            <a:avLst/>
          </a:prstGeom>
          <a:noFill/>
        </p:spPr>
        <p:txBody>
          <a:bodyPr wrap="square" rtlCol="0">
            <a:spAutoFit/>
          </a:bodyPr>
          <a:lstStyle/>
          <a:p>
            <a:pPr marL="342900" lvl="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Class Diagram:</a:t>
            </a:r>
          </a:p>
          <a:p>
            <a:pPr algn="just">
              <a:lnSpc>
                <a:spcPct val="150000"/>
              </a:lnSpc>
            </a:pPr>
            <a:r>
              <a:rPr lang="en-US" sz="2000" dirty="0">
                <a:latin typeface="Times New Roman" panose="02020603050405020304" pitchFamily="18" charset="0"/>
                <a:cs typeface="Times New Roman" panose="02020603050405020304" pitchFamily="18" charset="0"/>
              </a:rPr>
              <a:t>In software engineering, a class diagram in the Unified Modelling Language (UML) is a type of static structure diagram that describes the structure of a system by showing the system's classes, their attributes, operations (or methods), and the relationships among the classes. It explains which class contains information.</a:t>
            </a:r>
          </a:p>
        </p:txBody>
      </p:sp>
    </p:spTree>
    <p:extLst>
      <p:ext uri="{BB962C8B-B14F-4D97-AF65-F5344CB8AC3E}">
        <p14:creationId xmlns:p14="http://schemas.microsoft.com/office/powerpoint/2010/main" val="187816460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058218" y="54609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094205" y="4654378"/>
            <a:ext cx="2973860"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Class diagram</a:t>
            </a:r>
          </a:p>
        </p:txBody>
      </p:sp>
      <p:pic>
        <p:nvPicPr>
          <p:cNvPr id="4" name="Picture 3">
            <a:extLst>
              <a:ext uri="{FF2B5EF4-FFF2-40B4-BE49-F238E27FC236}">
                <a16:creationId xmlns:a16="http://schemas.microsoft.com/office/drawing/2014/main" id="{A25132A3-B65E-DDBD-1732-6C85EB625814}"/>
              </a:ext>
            </a:extLst>
          </p:cNvPr>
          <p:cNvPicPr>
            <a:picLocks noChangeAspect="1"/>
          </p:cNvPicPr>
          <p:nvPr/>
        </p:nvPicPr>
        <p:blipFill>
          <a:blip r:embed="rId2"/>
          <a:stretch>
            <a:fillRect/>
          </a:stretch>
        </p:blipFill>
        <p:spPr>
          <a:xfrm>
            <a:off x="3758183" y="1732649"/>
            <a:ext cx="4181475" cy="2609850"/>
          </a:xfrm>
          <a:prstGeom prst="rect">
            <a:avLst/>
          </a:prstGeom>
        </p:spPr>
      </p:pic>
    </p:spTree>
    <p:extLst>
      <p:ext uri="{BB962C8B-B14F-4D97-AF65-F5344CB8AC3E}">
        <p14:creationId xmlns:p14="http://schemas.microsoft.com/office/powerpoint/2010/main" val="342415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722" y="86059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774882" y="1911179"/>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Sequence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sequence diagram in Unified Modelling Language (UML) is a kind of interaction diagram that shows how processes operate with one another and in what order. It is a construct of a Message Sequence Chart. Sequence diagrams are sometimes called event diagrams, event scenarios, and timing diagrams.</a:t>
            </a:r>
          </a:p>
          <a:p>
            <a:pPr marL="342900" lvl="0" indent="-342900" algn="just">
              <a:lnSpc>
                <a:spcPct val="150000"/>
              </a:lnSpc>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0366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99006" y="546146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Sequence diagram</a:t>
            </a:r>
          </a:p>
        </p:txBody>
      </p:sp>
      <p:pic>
        <p:nvPicPr>
          <p:cNvPr id="4" name="Picture 3">
            <a:extLst>
              <a:ext uri="{FF2B5EF4-FFF2-40B4-BE49-F238E27FC236}">
                <a16:creationId xmlns:a16="http://schemas.microsoft.com/office/drawing/2014/main" id="{4B485AC7-8A03-D0B7-86D7-299BE5BCEF7C}"/>
              </a:ext>
            </a:extLst>
          </p:cNvPr>
          <p:cNvPicPr>
            <a:picLocks noChangeAspect="1"/>
          </p:cNvPicPr>
          <p:nvPr/>
        </p:nvPicPr>
        <p:blipFill>
          <a:blip r:embed="rId2"/>
          <a:stretch>
            <a:fillRect/>
          </a:stretch>
        </p:blipFill>
        <p:spPr>
          <a:xfrm>
            <a:off x="3804920" y="1628775"/>
            <a:ext cx="4582160" cy="3600450"/>
          </a:xfrm>
          <a:prstGeom prst="rect">
            <a:avLst/>
          </a:prstGeom>
        </p:spPr>
      </p:pic>
    </p:spTree>
    <p:extLst>
      <p:ext uri="{BB962C8B-B14F-4D97-AF65-F5344CB8AC3E}">
        <p14:creationId xmlns:p14="http://schemas.microsoft.com/office/powerpoint/2010/main" val="22602381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13573" y="192884"/>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5" name="TextBox 4">
            <a:extLst>
              <a:ext uri="{FF2B5EF4-FFF2-40B4-BE49-F238E27FC236}">
                <a16:creationId xmlns:a16="http://schemas.microsoft.com/office/drawing/2014/main" id="{D467DC13-2648-4AFB-0A0A-2795625A9817}"/>
              </a:ext>
            </a:extLst>
          </p:cNvPr>
          <p:cNvSpPr txBox="1"/>
          <p:nvPr/>
        </p:nvSpPr>
        <p:spPr>
          <a:xfrm>
            <a:off x="192845" y="1200148"/>
            <a:ext cx="11792830" cy="5376472"/>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Large files cannot be efficiently stored on blockchains. On one hand side, the blockchain becomes bloated with data that has to be propagated within the blockchain network. On the other hand, since the blockchain is replicated on many nodes, a lot of storage space is required without serving an immediate purpose, especially if the node operator does not need to view every file that is stored on the blockchain. It furthermore leads to an increase in the price of operating blockchain nodes because more data needs to be processed, transferred and stored. IPFS is a file sharing system that can be leveraged to more efficiently store and share large files. It relies on cryptographic hashes that can easily be stored on a blockchain. Nonetheless, IPFS does not permit users to share files with selected parties. This is necessary, if sensitive or personal data needs to be shared. Therefore, this paper presents a modified version of the Interplanetary Filesystem (IPFS) that leverages Ethereum smart contracts to provide access-controlled file sharing. The smart contract is used to maintain the access control list, while the modified IPFS software enforces it. For this, it interacts with the smart contract whenever a file is uploaded, downloaded or transferred. Using an experimental setup, the impact of the access controlled IPFS is analyzed and discussed.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Keywords: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Blockchain efficiency,2. IPFS file sharing, 3. Cryptographic hashes,4. Access-controlled sharing, ,6. Data security.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3268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Collaboration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p>
        </p:txBody>
      </p:sp>
    </p:spTree>
    <p:extLst>
      <p:ext uri="{BB962C8B-B14F-4D97-AF65-F5344CB8AC3E}">
        <p14:creationId xmlns:p14="http://schemas.microsoft.com/office/powerpoint/2010/main" val="3096335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7201" y="5000144"/>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Collaboration diagram</a:t>
            </a:r>
          </a:p>
        </p:txBody>
      </p:sp>
      <p:pic>
        <p:nvPicPr>
          <p:cNvPr id="4" name="Picture 3">
            <a:extLst>
              <a:ext uri="{FF2B5EF4-FFF2-40B4-BE49-F238E27FC236}">
                <a16:creationId xmlns:a16="http://schemas.microsoft.com/office/drawing/2014/main" id="{2C3EE0A0-B2F2-8346-D2AF-7E208EA57499}"/>
              </a:ext>
            </a:extLst>
          </p:cNvPr>
          <p:cNvPicPr>
            <a:picLocks noChangeAspect="1"/>
          </p:cNvPicPr>
          <p:nvPr/>
        </p:nvPicPr>
        <p:blipFill>
          <a:blip r:embed="rId2"/>
          <a:stretch>
            <a:fillRect/>
          </a:stretch>
        </p:blipFill>
        <p:spPr>
          <a:xfrm>
            <a:off x="3776345" y="2338406"/>
            <a:ext cx="4639310" cy="1962150"/>
          </a:xfrm>
          <a:prstGeom prst="rect">
            <a:avLst/>
          </a:prstGeom>
        </p:spPr>
      </p:pic>
    </p:spTree>
    <p:extLst>
      <p:ext uri="{BB962C8B-B14F-4D97-AF65-F5344CB8AC3E}">
        <p14:creationId xmlns:p14="http://schemas.microsoft.com/office/powerpoint/2010/main" val="986984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34532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Deployment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p>
        </p:txBody>
      </p:sp>
    </p:spTree>
    <p:extLst>
      <p:ext uri="{BB962C8B-B14F-4D97-AF65-F5344CB8AC3E}">
        <p14:creationId xmlns:p14="http://schemas.microsoft.com/office/powerpoint/2010/main" val="5824385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102694" y="445748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Deployment diagram</a:t>
            </a:r>
          </a:p>
        </p:txBody>
      </p:sp>
      <p:pic>
        <p:nvPicPr>
          <p:cNvPr id="4" name="Picture 3">
            <a:extLst>
              <a:ext uri="{FF2B5EF4-FFF2-40B4-BE49-F238E27FC236}">
                <a16:creationId xmlns:a16="http://schemas.microsoft.com/office/drawing/2014/main" id="{3988D0A3-1397-ECC6-978A-052479E87561}"/>
              </a:ext>
            </a:extLst>
          </p:cNvPr>
          <p:cNvPicPr>
            <a:picLocks noChangeAspect="1"/>
          </p:cNvPicPr>
          <p:nvPr/>
        </p:nvPicPr>
        <p:blipFill>
          <a:blip r:embed="rId2"/>
          <a:stretch>
            <a:fillRect/>
          </a:stretch>
        </p:blipFill>
        <p:spPr>
          <a:xfrm>
            <a:off x="4102694" y="2461847"/>
            <a:ext cx="3986612" cy="1354674"/>
          </a:xfrm>
          <a:prstGeom prst="rect">
            <a:avLst/>
          </a:prstGeom>
        </p:spPr>
      </p:pic>
    </p:spTree>
    <p:extLst>
      <p:ext uri="{BB962C8B-B14F-4D97-AF65-F5344CB8AC3E}">
        <p14:creationId xmlns:p14="http://schemas.microsoft.com/office/powerpoint/2010/main" val="159983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80698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Activity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p>
        </p:txBody>
      </p:sp>
    </p:spTree>
    <p:extLst>
      <p:ext uri="{BB962C8B-B14F-4D97-AF65-F5344CB8AC3E}">
        <p14:creationId xmlns:p14="http://schemas.microsoft.com/office/powerpoint/2010/main" val="1720225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2" y="6168053"/>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Activity diagram</a:t>
            </a:r>
          </a:p>
        </p:txBody>
      </p:sp>
      <p:pic>
        <p:nvPicPr>
          <p:cNvPr id="4" name="Picture 3">
            <a:extLst>
              <a:ext uri="{FF2B5EF4-FFF2-40B4-BE49-F238E27FC236}">
                <a16:creationId xmlns:a16="http://schemas.microsoft.com/office/drawing/2014/main" id="{E4E88D50-E1E7-7266-8295-BB47383B3A84}"/>
              </a:ext>
            </a:extLst>
          </p:cNvPr>
          <p:cNvPicPr>
            <a:picLocks noChangeAspect="1"/>
          </p:cNvPicPr>
          <p:nvPr/>
        </p:nvPicPr>
        <p:blipFill>
          <a:blip r:embed="rId2"/>
          <a:stretch>
            <a:fillRect/>
          </a:stretch>
        </p:blipFill>
        <p:spPr>
          <a:xfrm>
            <a:off x="4710110" y="1672927"/>
            <a:ext cx="2771775" cy="4320340"/>
          </a:xfrm>
          <a:prstGeom prst="rect">
            <a:avLst/>
          </a:prstGeom>
        </p:spPr>
      </p:pic>
    </p:spTree>
    <p:extLst>
      <p:ext uri="{BB962C8B-B14F-4D97-AF65-F5344CB8AC3E}">
        <p14:creationId xmlns:p14="http://schemas.microsoft.com/office/powerpoint/2010/main" val="5388595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73483" y="80293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573483" y="2084174"/>
            <a:ext cx="9045146" cy="2400657"/>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Component Diagram</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A component diagram, also known as a UML component diagram, describes the organization and wiring of the physical </a:t>
            </a:r>
            <a:r>
              <a:rPr lang="en-US" sz="2000" b="1" dirty="0">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omponents in a system. Component diagrams are often drawn to help model implementation details and double-check that every aspect of the system's required functions is covered by planned development.</a:t>
            </a:r>
          </a:p>
        </p:txBody>
      </p:sp>
    </p:spTree>
    <p:extLst>
      <p:ext uri="{BB962C8B-B14F-4D97-AF65-F5344CB8AC3E}">
        <p14:creationId xmlns:p14="http://schemas.microsoft.com/office/powerpoint/2010/main" val="142774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4623192"/>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Component diagram</a:t>
            </a:r>
          </a:p>
        </p:txBody>
      </p:sp>
      <p:pic>
        <p:nvPicPr>
          <p:cNvPr id="4" name="Picture 3">
            <a:extLst>
              <a:ext uri="{FF2B5EF4-FFF2-40B4-BE49-F238E27FC236}">
                <a16:creationId xmlns:a16="http://schemas.microsoft.com/office/drawing/2014/main" id="{FC619A01-41C9-6BD8-9F84-9E4012034FD2}"/>
              </a:ext>
            </a:extLst>
          </p:cNvPr>
          <p:cNvPicPr>
            <a:picLocks noChangeAspect="1"/>
          </p:cNvPicPr>
          <p:nvPr/>
        </p:nvPicPr>
        <p:blipFill>
          <a:blip r:embed="rId2"/>
          <a:stretch>
            <a:fillRect/>
          </a:stretch>
        </p:blipFill>
        <p:spPr>
          <a:xfrm>
            <a:off x="3761853" y="2319454"/>
            <a:ext cx="4668294" cy="1605109"/>
          </a:xfrm>
          <a:prstGeom prst="rect">
            <a:avLst/>
          </a:prstGeom>
        </p:spPr>
      </p:pic>
    </p:spTree>
    <p:extLst>
      <p:ext uri="{BB962C8B-B14F-4D97-AF65-F5344CB8AC3E}">
        <p14:creationId xmlns:p14="http://schemas.microsoft.com/office/powerpoint/2010/main" val="2099159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963827" y="1470197"/>
            <a:ext cx="10536194" cy="4708981"/>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ER Diagram:</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p>
          <a:p>
            <a:pPr marL="342900" indent="-342900" algn="just">
              <a:lnSpc>
                <a:spcPct val="150000"/>
              </a:lnSpc>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p>
        </p:txBody>
      </p:sp>
    </p:spTree>
    <p:extLst>
      <p:ext uri="{BB962C8B-B14F-4D97-AF65-F5344CB8AC3E}">
        <p14:creationId xmlns:p14="http://schemas.microsoft.com/office/powerpoint/2010/main" val="12731684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ER diagram</a:t>
            </a:r>
          </a:p>
        </p:txBody>
      </p:sp>
      <p:pic>
        <p:nvPicPr>
          <p:cNvPr id="4" name="Picture 3">
            <a:extLst>
              <a:ext uri="{FF2B5EF4-FFF2-40B4-BE49-F238E27FC236}">
                <a16:creationId xmlns:a16="http://schemas.microsoft.com/office/drawing/2014/main" id="{2E0CD60B-895E-CA19-86C5-FA5F47D5269B}"/>
              </a:ext>
            </a:extLst>
          </p:cNvPr>
          <p:cNvPicPr>
            <a:picLocks noChangeAspect="1"/>
          </p:cNvPicPr>
          <p:nvPr/>
        </p:nvPicPr>
        <p:blipFill>
          <a:blip r:embed="rId2"/>
          <a:stretch>
            <a:fillRect/>
          </a:stretch>
        </p:blipFill>
        <p:spPr>
          <a:xfrm>
            <a:off x="2755691" y="1979099"/>
            <a:ext cx="6931087" cy="2899801"/>
          </a:xfrm>
          <a:prstGeom prst="rect">
            <a:avLst/>
          </a:prstGeom>
        </p:spPr>
      </p:pic>
    </p:spTree>
    <p:extLst>
      <p:ext uri="{BB962C8B-B14F-4D97-AF65-F5344CB8AC3E}">
        <p14:creationId xmlns:p14="http://schemas.microsoft.com/office/powerpoint/2010/main" val="171200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97666" y="383248"/>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a:extLst>
              <a:ext uri="{FF2B5EF4-FFF2-40B4-BE49-F238E27FC236}">
                <a16:creationId xmlns:a16="http://schemas.microsoft.com/office/drawing/2014/main" id="{9AD3AB82-47BF-3E57-B853-589889A75F3B}"/>
              </a:ext>
            </a:extLst>
          </p:cNvPr>
          <p:cNvSpPr txBox="1"/>
          <p:nvPr/>
        </p:nvSpPr>
        <p:spPr>
          <a:xfrm>
            <a:off x="1174652" y="1583187"/>
            <a:ext cx="9842695" cy="2951064"/>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This project aims to address the inefficiencies and limitations of utilizing blockchain for large file storage by leveraging the Ethereum blockchain to enhance the </a:t>
            </a:r>
            <a:r>
              <a:rPr lang="en-US" sz="1800" dirty="0" err="1">
                <a:effectLst/>
                <a:latin typeface="Times New Roman" panose="02020603050405020304" pitchFamily="18" charset="0"/>
                <a:ea typeface="Calibri" panose="020F0502020204030204" pitchFamily="34" charset="0"/>
              </a:rPr>
              <a:t>InterPlanetary</a:t>
            </a:r>
            <a:r>
              <a:rPr lang="en-US" sz="1800" dirty="0">
                <a:effectLst/>
                <a:latin typeface="Times New Roman" panose="02020603050405020304" pitchFamily="18" charset="0"/>
                <a:ea typeface="Calibri" panose="020F0502020204030204" pitchFamily="34" charset="0"/>
              </a:rPr>
              <a:t> File System (IPFS). The objective is to develop and implement an access-controlled IPFS solution, named </a:t>
            </a:r>
            <a:r>
              <a:rPr lang="en-US" sz="1800" dirty="0" err="1">
                <a:effectLst/>
                <a:latin typeface="Times New Roman" panose="02020603050405020304" pitchFamily="18" charset="0"/>
                <a:ea typeface="Calibri" panose="020F0502020204030204" pitchFamily="34" charset="0"/>
              </a:rPr>
              <a:t>acl</a:t>
            </a:r>
            <a:r>
              <a:rPr lang="en-US" sz="1800" dirty="0">
                <a:effectLst/>
                <a:latin typeface="Times New Roman" panose="02020603050405020304" pitchFamily="18" charset="0"/>
                <a:ea typeface="Calibri" panose="020F0502020204030204" pitchFamily="34" charset="0"/>
              </a:rPr>
              <a:t>-IPFS, using Ethereum smart contracts. By dynamically managing access control lists on the blockchain, </a:t>
            </a:r>
            <a:r>
              <a:rPr lang="en-US" sz="1800" dirty="0" err="1">
                <a:effectLst/>
                <a:latin typeface="Times New Roman" panose="02020603050405020304" pitchFamily="18" charset="0"/>
                <a:ea typeface="Calibri" panose="020F0502020204030204" pitchFamily="34" charset="0"/>
              </a:rPr>
              <a:t>acl</a:t>
            </a:r>
            <a:r>
              <a:rPr lang="en-US" sz="1800" dirty="0">
                <a:effectLst/>
                <a:latin typeface="Times New Roman" panose="02020603050405020304" pitchFamily="18" charset="0"/>
                <a:ea typeface="Calibri" panose="020F0502020204030204" pitchFamily="34" charset="0"/>
              </a:rPr>
              <a:t>-IPFS enables secure and permission-based file sharing. The project seeks to optimize file storage and retrieval, ensuring confidentiality for sensitive data, and establishing a robust linkage between IPFS nodes and Ethereum accounts for permission enforcement.</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4" name="TextBox 3"/>
          <p:cNvSpPr txBox="1"/>
          <p:nvPr/>
        </p:nvSpPr>
        <p:spPr>
          <a:xfrm>
            <a:off x="1276865" y="1692618"/>
            <a:ext cx="9737124" cy="378565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DFD Diagram:</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p>
        </p:txBody>
      </p:sp>
    </p:spTree>
    <p:extLst>
      <p:ext uri="{BB962C8B-B14F-4D97-AF65-F5344CB8AC3E}">
        <p14:creationId xmlns:p14="http://schemas.microsoft.com/office/powerpoint/2010/main" val="19636286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4826917"/>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 Context Level diagram</a:t>
            </a:r>
          </a:p>
        </p:txBody>
      </p:sp>
      <p:pic>
        <p:nvPicPr>
          <p:cNvPr id="5" name="Picture 4">
            <a:extLst>
              <a:ext uri="{FF2B5EF4-FFF2-40B4-BE49-F238E27FC236}">
                <a16:creationId xmlns:a16="http://schemas.microsoft.com/office/drawing/2014/main" id="{5612BBF2-02FA-B35B-FD56-0BB99928F7F3}"/>
              </a:ext>
            </a:extLst>
          </p:cNvPr>
          <p:cNvPicPr>
            <a:picLocks noChangeAspect="1"/>
          </p:cNvPicPr>
          <p:nvPr/>
        </p:nvPicPr>
        <p:blipFill>
          <a:blip r:embed="rId2"/>
          <a:stretch>
            <a:fillRect/>
          </a:stretch>
        </p:blipFill>
        <p:spPr>
          <a:xfrm>
            <a:off x="2596425" y="2870549"/>
            <a:ext cx="7427978" cy="930878"/>
          </a:xfrm>
          <a:prstGeom prst="rect">
            <a:avLst/>
          </a:prstGeom>
        </p:spPr>
      </p:pic>
    </p:spTree>
    <p:extLst>
      <p:ext uri="{BB962C8B-B14F-4D97-AF65-F5344CB8AC3E}">
        <p14:creationId xmlns:p14="http://schemas.microsoft.com/office/powerpoint/2010/main" val="1886962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50587" y="48989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341341" y="5288468"/>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FigureLevel-1 diagram</a:t>
            </a:r>
          </a:p>
        </p:txBody>
      </p:sp>
      <p:pic>
        <p:nvPicPr>
          <p:cNvPr id="4" name="Picture 3">
            <a:extLst>
              <a:ext uri="{FF2B5EF4-FFF2-40B4-BE49-F238E27FC236}">
                <a16:creationId xmlns:a16="http://schemas.microsoft.com/office/drawing/2014/main" id="{0A81ADD5-B05C-AB87-DE33-B6D0C54AFA94}"/>
              </a:ext>
            </a:extLst>
          </p:cNvPr>
          <p:cNvPicPr>
            <a:picLocks noChangeAspect="1"/>
          </p:cNvPicPr>
          <p:nvPr/>
        </p:nvPicPr>
        <p:blipFill>
          <a:blip r:embed="rId2"/>
          <a:stretch>
            <a:fillRect/>
          </a:stretch>
        </p:blipFill>
        <p:spPr>
          <a:xfrm>
            <a:off x="3504028" y="1658302"/>
            <a:ext cx="5943600" cy="3541395"/>
          </a:xfrm>
          <a:prstGeom prst="rect">
            <a:avLst/>
          </a:prstGeom>
        </p:spPr>
      </p:pic>
    </p:spTree>
    <p:extLst>
      <p:ext uri="{BB962C8B-B14F-4D97-AF65-F5344CB8AC3E}">
        <p14:creationId xmlns:p14="http://schemas.microsoft.com/office/powerpoint/2010/main" val="16667931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508384" y="308816"/>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UML DIAGRAMS</a:t>
            </a:r>
          </a:p>
        </p:txBody>
      </p:sp>
      <p:sp>
        <p:nvSpPr>
          <p:cNvPr id="2" name="TextBox 1"/>
          <p:cNvSpPr txBox="1"/>
          <p:nvPr/>
        </p:nvSpPr>
        <p:spPr>
          <a:xfrm>
            <a:off x="4260993" y="5640160"/>
            <a:ext cx="3670013"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Figure:Level-2 diagram</a:t>
            </a:r>
          </a:p>
        </p:txBody>
      </p:sp>
      <p:pic>
        <p:nvPicPr>
          <p:cNvPr id="4" name="Picture 3">
            <a:extLst>
              <a:ext uri="{FF2B5EF4-FFF2-40B4-BE49-F238E27FC236}">
                <a16:creationId xmlns:a16="http://schemas.microsoft.com/office/drawing/2014/main" id="{494ACA69-D467-E8C6-8A69-5E96D09FC4EA}"/>
              </a:ext>
            </a:extLst>
          </p:cNvPr>
          <p:cNvPicPr>
            <a:picLocks noChangeAspect="1"/>
          </p:cNvPicPr>
          <p:nvPr/>
        </p:nvPicPr>
        <p:blipFill>
          <a:blip r:embed="rId2"/>
          <a:stretch>
            <a:fillRect/>
          </a:stretch>
        </p:blipFill>
        <p:spPr>
          <a:xfrm>
            <a:off x="3307080" y="1787266"/>
            <a:ext cx="5943600" cy="3741420"/>
          </a:xfrm>
          <a:prstGeom prst="rect">
            <a:avLst/>
          </a:prstGeom>
        </p:spPr>
      </p:pic>
    </p:spTree>
    <p:extLst>
      <p:ext uri="{BB962C8B-B14F-4D97-AF65-F5344CB8AC3E}">
        <p14:creationId xmlns:p14="http://schemas.microsoft.com/office/powerpoint/2010/main" val="11792352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3E1BD4BC-A9E7-713E-E2F1-82DA337703B9}"/>
              </a:ext>
            </a:extLst>
          </p:cNvPr>
          <p:cNvSpPr txBox="1"/>
          <p:nvPr/>
        </p:nvSpPr>
        <p:spPr>
          <a:xfrm>
            <a:off x="590842" y="1578497"/>
            <a:ext cx="11394831" cy="4197752"/>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[1] G.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Zyskind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O. Nathan, and A. Pentland, “Decentralizing privacy: Using blockchain to protect personal data,” in 2015 IEEE Security and Privacy Workshops, May 2015, pp. 180–184.</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[2] G. Wood. (2018) Ethereum: A secure, decentralized generalized transaction ledger. [Online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[3] S. Nakamoto, “Bitcoin: A peer-to-peer electronic cash system,” 2008.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[4] X. Xu, I. Weber, M. Staples, L. Zhu, J. Bosch, L. Bass, C.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Pautasso</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P. Rimba, “A taxonomy of blockchain-based systems for architecture design,” in 2017 IEEE International Conference on Software Architecture (ICSA), April 2017, pp. 243–252.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[5] C. K. and T. M. V., Distributed Access Control in Cloud Computing Systems. Wiley-Blackwell, 2016,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35, pp. 417– 432. [Online].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REFERENCES</a:t>
            </a:r>
            <a:endParaRPr lang="en-US" sz="3600" b="1" dirty="0"/>
          </a:p>
        </p:txBody>
      </p:sp>
      <p:sp>
        <p:nvSpPr>
          <p:cNvPr id="5" name="TextBox 4">
            <a:extLst>
              <a:ext uri="{FF2B5EF4-FFF2-40B4-BE49-F238E27FC236}">
                <a16:creationId xmlns:a16="http://schemas.microsoft.com/office/drawing/2014/main" id="{E5FC0782-1999-14DD-C1E1-1BD043EFDCC5}"/>
              </a:ext>
            </a:extLst>
          </p:cNvPr>
          <p:cNvSpPr txBox="1"/>
          <p:nvPr/>
        </p:nvSpPr>
        <p:spPr>
          <a:xfrm>
            <a:off x="705593" y="1620699"/>
            <a:ext cx="11026862" cy="4001095"/>
          </a:xfrm>
          <a:prstGeom prst="rect">
            <a:avLst/>
          </a:prstGeom>
          <a:noFill/>
        </p:spPr>
        <p:txBody>
          <a:bodyPr wrap="square">
            <a:spAutoFit/>
          </a:bodyPr>
          <a:lstStyle/>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[6] 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Alansari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Paci</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V.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Sassone</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distributed access control system for cloud federations,” in 2017 IEEE 37th International Conference on Distributed Computing Systems (ICDCS), June 2017, pp. 2131–2136.</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 Y. Zhang, S. Kasahara, Y. Shen, X. Jiang, and J. Wan, “Smart contract-based access control for the internet of things,”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CoRR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vol. abs/1802.04410, 2018. [Online]. Available: </a:t>
            </a:r>
            <a:r>
              <a:rPr lang="en-US" sz="1800" u="sng" dirty="0">
                <a:solidFill>
                  <a:srgbClr val="0000FF"/>
                </a:solidFill>
                <a:effectLst/>
                <a:latin typeface="Times New Roman" panose="02020603050405020304" pitchFamily="18" charset="0"/>
                <a:ea typeface="Calibri" panose="020F0502020204030204" pitchFamily="34" charset="0"/>
                <a:cs typeface="Times New Roman" panose="02020603050405020304" pitchFamily="18" charset="0"/>
                <a:hlinkClick r:id="rId2"/>
              </a:rPr>
              <a:t>http://arxiv.org/abs/1802. 04410</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[8] E. B.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Sasson</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 Chiesa, C. Garman, M. Green, I.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Miers</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Tromer</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and M.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Virza</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Zerocash</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Decentralized anonymous payments from bitcoin,” in 20.</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Times New Roman" panose="02020603050405020304" pitchFamily="18" charset="0"/>
                <a:ea typeface="Calibri" panose="020F0502020204030204" pitchFamily="34" charset="0"/>
              </a:rPr>
              <a:t>[9] I. Baumgart and S. </a:t>
            </a:r>
            <a:r>
              <a:rPr lang="en-US" sz="1800" dirty="0" err="1">
                <a:effectLst/>
                <a:latin typeface="Times New Roman" panose="02020603050405020304" pitchFamily="18" charset="0"/>
                <a:ea typeface="Calibri" panose="020F0502020204030204" pitchFamily="34" charset="0"/>
              </a:rPr>
              <a:t>Mies</a:t>
            </a:r>
            <a:r>
              <a:rPr lang="en-US" sz="1800" dirty="0">
                <a:effectLst/>
                <a:latin typeface="Times New Roman" panose="02020603050405020304" pitchFamily="18" charset="0"/>
                <a:ea typeface="Calibri" panose="020F0502020204030204" pitchFamily="34" charset="0"/>
              </a:rPr>
              <a:t>, “S/</a:t>
            </a:r>
            <a:r>
              <a:rPr lang="en-US" sz="1800" dirty="0" err="1">
                <a:effectLst/>
                <a:latin typeface="Times New Roman" panose="02020603050405020304" pitchFamily="18" charset="0"/>
                <a:ea typeface="Calibri" panose="020F0502020204030204" pitchFamily="34" charset="0"/>
              </a:rPr>
              <a:t>kademlia</a:t>
            </a:r>
            <a:r>
              <a:rPr lang="en-US" sz="1800" dirty="0">
                <a:effectLst/>
                <a:latin typeface="Times New Roman" panose="02020603050405020304" pitchFamily="18" charset="0"/>
                <a:ea typeface="Calibri" panose="020F0502020204030204" pitchFamily="34" charset="0"/>
              </a:rPr>
              <a:t>: A practicable approach towards secure key-based routing,” in Proceedings of the 13th International Conference on Parallel and Distributed Systems - Volume 02, ser. ICPADS ’07. Washington, DC, USA: IEEE Computer Society, 2007, pp. 1–8. [Online]. Available: http://dx.doi.org/10.1109/ICPADS.2007. 4447808.</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8C0D0CE9-3D52-86CD-5CE5-47D8ED64C3BE}"/>
              </a:ext>
            </a:extLst>
          </p:cNvPr>
          <p:cNvSpPr txBox="1"/>
          <p:nvPr/>
        </p:nvSpPr>
        <p:spPr>
          <a:xfrm>
            <a:off x="847586" y="2058319"/>
            <a:ext cx="10114670" cy="336656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The integration of blockchain with file storage, particularly in large files, presents a critical challenge. Storing substantial data on blockchains results in network bloat and increased operational costs for mining nodes. Alternatively, using smart contracts for file storage incurs high transaction costs and strains network bandwidth. Additionally, public accessibility to files on platforms like IPFS poses privacy concerns, especially for sensitive data. To address these issues, this paper focuses on developing </a:t>
            </a:r>
            <a:r>
              <a:rPr lang="en-US" sz="1800" dirty="0" err="1">
                <a:effectLst/>
                <a:latin typeface="Times New Roman" panose="02020603050405020304" pitchFamily="18" charset="0"/>
                <a:ea typeface="Calibri" panose="020F0502020204030204" pitchFamily="34" charset="0"/>
              </a:rPr>
              <a:t>acl</a:t>
            </a:r>
            <a:r>
              <a:rPr lang="en-US" sz="1800" dirty="0">
                <a:effectLst/>
                <a:latin typeface="Times New Roman" panose="02020603050405020304" pitchFamily="18" charset="0"/>
                <a:ea typeface="Calibri" panose="020F0502020204030204" pitchFamily="34" charset="0"/>
              </a:rPr>
              <a:t>-IPFS, a modified </a:t>
            </a:r>
            <a:r>
              <a:rPr lang="en-US" sz="1800" dirty="0" err="1">
                <a:effectLst/>
                <a:latin typeface="Times New Roman" panose="02020603050405020304" pitchFamily="18" charset="0"/>
                <a:ea typeface="Calibri" panose="020F0502020204030204" pitchFamily="34" charset="0"/>
              </a:rPr>
              <a:t>InterPlanetary</a:t>
            </a:r>
            <a:r>
              <a:rPr lang="en-US" sz="1800" dirty="0">
                <a:effectLst/>
                <a:latin typeface="Times New Roman" panose="02020603050405020304" pitchFamily="18" charset="0"/>
                <a:ea typeface="Calibri" panose="020F0502020204030204" pitchFamily="34" charset="0"/>
              </a:rPr>
              <a:t> File System (IPFS) leveraging the Ethereum blockchain. The objective is to establish access control for IPFS files through an Ethereum smart contract, ensuring secure and permission-controlled file sharing.</a:t>
            </a:r>
            <a:endParaRPr lang="en-IN"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E3A97BB-90CA-5E01-0C9F-3F592BBA9EF0}"/>
              </a:ext>
            </a:extLst>
          </p:cNvPr>
          <p:cNvSpPr txBox="1"/>
          <p:nvPr/>
        </p:nvSpPr>
        <p:spPr>
          <a:xfrm>
            <a:off x="1633708" y="617472"/>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
        <p:nvSpPr>
          <p:cNvPr id="5" name="TextBox 4">
            <a:extLst>
              <a:ext uri="{FF2B5EF4-FFF2-40B4-BE49-F238E27FC236}">
                <a16:creationId xmlns:a16="http://schemas.microsoft.com/office/drawing/2014/main" id="{1E06A15B-78E7-E22A-962F-24B515AF532A}"/>
              </a:ext>
            </a:extLst>
          </p:cNvPr>
          <p:cNvSpPr txBox="1"/>
          <p:nvPr/>
        </p:nvSpPr>
        <p:spPr>
          <a:xfrm>
            <a:off x="688144" y="1577389"/>
            <a:ext cx="10815711" cy="3588418"/>
          </a:xfrm>
          <a:prstGeom prst="rect">
            <a:avLst/>
          </a:prstGeom>
          <a:noFill/>
        </p:spPr>
        <p:txBody>
          <a:bodyPr wrap="square">
            <a:spAutoFit/>
          </a:bodyPr>
          <a:lstStyle/>
          <a:p>
            <a:pPr algn="just">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SCOPE: </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This project aims to address the inefficiencies and challenges associated with storing large files on traditional blockchains, specifically focusing on the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InterPlanetary</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File System (IPFS). Leveraging the Ethereum blockchain, the project introduces an access-controlled IPFS system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-IPFS) through a smart contract. The scope includes the design and implementation of </a:t>
            </a:r>
            <a:r>
              <a:rPr lang="en-US"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acl</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-IPFS, enabling users to register, access, and manage large files securely. The system allows dynamic modification of access control lists, granting and revoking permissions via Ethereum transactions. By establishing a secure and permissioned layer over IPFS, the project enhances the viability of blockchain applications dealing with sensitive or personal data in large files.</a:t>
            </a:r>
          </a:p>
          <a:p>
            <a:pPr algn="just">
              <a:lnSpc>
                <a:spcPct val="150000"/>
              </a:lnSpc>
              <a:spcBef>
                <a:spcPts val="1200"/>
              </a:spcBef>
              <a:spcAft>
                <a:spcPts val="800"/>
              </a:spcAft>
            </a:pP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57538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19640" y="589337"/>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
        <p:nvSpPr>
          <p:cNvPr id="4" name="TextBox 3">
            <a:extLst>
              <a:ext uri="{FF2B5EF4-FFF2-40B4-BE49-F238E27FC236}">
                <a16:creationId xmlns:a16="http://schemas.microsoft.com/office/drawing/2014/main" id="{EB84FF70-CF94-7711-6ACC-EA7798F2D92A}"/>
              </a:ext>
            </a:extLst>
          </p:cNvPr>
          <p:cNvSpPr txBox="1"/>
          <p:nvPr/>
        </p:nvSpPr>
        <p:spPr>
          <a:xfrm>
            <a:off x="727417" y="1822945"/>
            <a:ext cx="10737166" cy="2956387"/>
          </a:xfrm>
          <a:prstGeom prst="rect">
            <a:avLst/>
          </a:prstGeom>
          <a:noFill/>
        </p:spPr>
        <p:txBody>
          <a:bodyPr wrap="square">
            <a:spAutoFit/>
          </a:bodyPr>
          <a:lstStyle/>
          <a:p>
            <a:pPr algn="just">
              <a:lnSpc>
                <a:spcPct val="150000"/>
              </a:lnSpc>
              <a:spcBef>
                <a:spcPts val="1200"/>
              </a:spcBef>
              <a:spcAft>
                <a:spcPts val="800"/>
              </a:spcAft>
            </a:pPr>
            <a:r>
              <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The motivation behind exploring blockchain technology in agriculture product supply chains lies in the need for greater transparency, efficiency, and security within this vital industry. Traditional supply chain processes often involve numerous stakeholders, complex logistics, and potential risks related to food safety and authenticity. Blockchain technology has the potential to revolutionize how agricultural products are tracked, verified, and authenticated throughout their journey from farm to table. By harnessing the decentralized and tamper-resistant nature of blockchain, we can address critical issues and ensure the integrity and safety of agricultural products for both producers and consumers.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50459" y="-15359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AB63EFBF-25FD-6F7F-6B5B-9AEEE66ECBFD}"/>
              </a:ext>
            </a:extLst>
          </p:cNvPr>
          <p:cNvSpPr txBox="1"/>
          <p:nvPr/>
        </p:nvSpPr>
        <p:spPr>
          <a:xfrm>
            <a:off x="211015" y="994407"/>
            <a:ext cx="11769969" cy="5863593"/>
          </a:xfrm>
          <a:prstGeom prst="rect">
            <a:avLst/>
          </a:prstGeom>
          <a:noFill/>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rPr>
              <a:t>Blockchain applications interact either directly with blockchains or with smart contracts in order to achieve consensus on transactions, data or code execution. A network of heterogeneous nodes stores the blockchain, processes transactions and, if necessary, executes smart contracts. This leads to the following issue when working with large data files. Because the files are usually not required for the blockchain nodes to function, the blockchain becomes bloated, resulting in data being replicated on a large amount of nodes. On one hand, storing large files on the blockchain is inefficient. Limitations on the block size require files to be split and reassembled off-blockchain. Additional data relevant to reassembling files would also have to be stored, requiring either even more space or a distinct system that provides the reassembly information. If smart contracts are leveraged to directly store file parts, the data can more easily be accessed and the reassembly information could be stored as well. However, sending and storing large files, even partially, using smart contracts is expensive (for example regarding gas costs) and needs to be executed at every mining or verifying node. On the other hand, operating the mining nodes becomes more expensive. More data needs to be propagated through the network, processed and stored by the node. Mining nodes would thus require connections with higher bandwidths and more storage space to store the blockchain, even partially, thus leading to increased costs. It concludes that blockchains are not the right platform to share and store large files. Fortunately, file sharing platforms can be leveraged to support applications while keeping the blockchain small in size. </a:t>
            </a:r>
            <a:endParaRPr lang="en-IN" dirty="0"/>
          </a:p>
        </p:txBody>
      </p:sp>
    </p:spTree>
    <p:extLst>
      <p:ext uri="{BB962C8B-B14F-4D97-AF65-F5344CB8AC3E}">
        <p14:creationId xmlns:p14="http://schemas.microsoft.com/office/powerpoint/2010/main" val="216279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68093" y="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
        <p:nvSpPr>
          <p:cNvPr id="5" name="TextBox 4">
            <a:extLst>
              <a:ext uri="{FF2B5EF4-FFF2-40B4-BE49-F238E27FC236}">
                <a16:creationId xmlns:a16="http://schemas.microsoft.com/office/drawing/2014/main" id="{8DFC2FA6-E888-1435-271D-0CC87C03C4DA}"/>
              </a:ext>
            </a:extLst>
          </p:cNvPr>
          <p:cNvSpPr txBox="1"/>
          <p:nvPr/>
        </p:nvSpPr>
        <p:spPr>
          <a:xfrm>
            <a:off x="717452" y="1268502"/>
            <a:ext cx="10261796" cy="3888693"/>
          </a:xfrm>
          <a:prstGeom prst="rect">
            <a:avLst/>
          </a:prstGeom>
          <a:noFill/>
        </p:spPr>
        <p:txBody>
          <a:bodyPr wrap="square">
            <a:spAutoFit/>
          </a:bodyPr>
          <a:lstStyle/>
          <a:p>
            <a:pPr algn="just">
              <a:lnSpc>
                <a:spcPct val="150000"/>
              </a:lnSpc>
              <a:spcBef>
                <a:spcPts val="120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Users can efficiently share large files and still benefit from the blockchain. Cryptographic hashes that serve to securely identify a file’s content, can be send to the latter, thus proving that the file was available to someone at a certain time. One particularly interesting file sharing platform for this purpose, combining file sharing and the mentioned hashes, is the </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InterPlanetary</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File System (IPFS) [1]. IPFS identifies, verifies and transfers files relying on the cryptographic hashes of their contents.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sz="1800" dirty="0">
                <a:effectLst/>
                <a:latin typeface="Times New Roman" panose="02020603050405020304" pitchFamily="18" charset="0"/>
                <a:ea typeface="Calibri" panose="020F0502020204030204" pitchFamily="34" charset="0"/>
              </a:rPr>
              <a:t>Similar to public blockchains, files stored on </a:t>
            </a:r>
            <a:r>
              <a:rPr lang="en-US" sz="1800" dirty="0" err="1">
                <a:effectLst/>
                <a:latin typeface="Times New Roman" panose="02020603050405020304" pitchFamily="18" charset="0"/>
                <a:ea typeface="Calibri" panose="020F0502020204030204" pitchFamily="34" charset="0"/>
              </a:rPr>
              <a:t>ipfs</a:t>
            </a:r>
            <a:r>
              <a:rPr lang="en-US" sz="1800" dirty="0">
                <a:effectLst/>
                <a:latin typeface="Times New Roman" panose="02020603050405020304" pitchFamily="18" charset="0"/>
                <a:ea typeface="Calibri" panose="020F0502020204030204" pitchFamily="34" charset="0"/>
              </a:rPr>
              <a:t> can be requested and viewed by anyone who can connect to or deploy an </a:t>
            </a:r>
            <a:r>
              <a:rPr lang="en-US" sz="1800" dirty="0" err="1">
                <a:effectLst/>
                <a:latin typeface="Times New Roman" panose="02020603050405020304" pitchFamily="18" charset="0"/>
                <a:ea typeface="Calibri" panose="020F0502020204030204" pitchFamily="34" charset="0"/>
              </a:rPr>
              <a:t>ipfs</a:t>
            </a:r>
            <a:r>
              <a:rPr lang="en-US" sz="1800" dirty="0">
                <a:effectLst/>
                <a:latin typeface="Times New Roman" panose="02020603050405020304" pitchFamily="18" charset="0"/>
                <a:ea typeface="Calibri" panose="020F0502020204030204" pitchFamily="34" charset="0"/>
              </a:rPr>
              <a:t> node. This is an issue for blockchain applications working with large files that contain sensitive or personal data. Therefore, this paper leverages the Ethereum blockchain [2] to provide an access controlled IPFS. </a:t>
            </a:r>
            <a:endParaRPr lang="en-IN" dirty="0"/>
          </a:p>
        </p:txBody>
      </p:sp>
    </p:spTree>
    <p:extLst>
      <p:ext uri="{BB962C8B-B14F-4D97-AF65-F5344CB8AC3E}">
        <p14:creationId xmlns:p14="http://schemas.microsoft.com/office/powerpoint/2010/main" val="33694283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953</TotalTime>
  <Words>3716</Words>
  <Application>Microsoft Office PowerPoint</Application>
  <PresentationFormat>Widescreen</PresentationFormat>
  <Paragraphs>188</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Bathala Vishnu</cp:lastModifiedBy>
  <cp:revision>67</cp:revision>
  <dcterms:created xsi:type="dcterms:W3CDTF">2022-11-19T11:35:00Z</dcterms:created>
  <dcterms:modified xsi:type="dcterms:W3CDTF">2023-11-22T11:48:47Z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1033-11.2.0.11417</vt:lpwstr>
  </property>
</Properties>
</file>