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sldIdLst>
    <p:sldId id="256" r:id="rId2"/>
    <p:sldId id="259" r:id="rId3"/>
    <p:sldId id="258" r:id="rId4"/>
    <p:sldId id="257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B24-F10E-4FC0-B071-004DD38FB1BB}" type="datetimeFigureOut">
              <a:rPr lang="en-US" smtClean="0"/>
              <a:t>07-Nov-16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EA25-B8AB-4750-AB65-7F88014D898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242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B24-F10E-4FC0-B071-004DD38FB1BB}" type="datetimeFigureOut">
              <a:rPr lang="en-US" smtClean="0"/>
              <a:t>07-Nov-16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EA25-B8AB-4750-AB65-7F88014D8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0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B24-F10E-4FC0-B071-004DD38FB1BB}" type="datetimeFigureOut">
              <a:rPr lang="en-US" smtClean="0"/>
              <a:t>07-Nov-16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EA25-B8AB-4750-AB65-7F88014D8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07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B24-F10E-4FC0-B071-004DD38FB1BB}" type="datetimeFigureOut">
              <a:rPr lang="en-US" smtClean="0"/>
              <a:t>07-Nov-16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EA25-B8AB-4750-AB65-7F88014D8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1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B24-F10E-4FC0-B071-004DD38FB1BB}" type="datetimeFigureOut">
              <a:rPr lang="en-US" smtClean="0"/>
              <a:t>07-Nov-16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EA25-B8AB-4750-AB65-7F88014D898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50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B24-F10E-4FC0-B071-004DD38FB1BB}" type="datetimeFigureOut">
              <a:rPr lang="en-US" smtClean="0"/>
              <a:t>07-Nov-16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EA25-B8AB-4750-AB65-7F88014D8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43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B24-F10E-4FC0-B071-004DD38FB1BB}" type="datetimeFigureOut">
              <a:rPr lang="en-US" smtClean="0"/>
              <a:t>07-Nov-16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EA25-B8AB-4750-AB65-7F88014D8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83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B24-F10E-4FC0-B071-004DD38FB1BB}" type="datetimeFigureOut">
              <a:rPr lang="en-US" smtClean="0"/>
              <a:t>07-Nov-16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EA25-B8AB-4750-AB65-7F88014D8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3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B24-F10E-4FC0-B071-004DD38FB1BB}" type="datetimeFigureOut">
              <a:rPr lang="en-US" smtClean="0"/>
              <a:t>07-Nov-16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EA25-B8AB-4750-AB65-7F88014D8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5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43FFB24-F10E-4FC0-B071-004DD38FB1BB}" type="datetimeFigureOut">
              <a:rPr lang="en-US" smtClean="0"/>
              <a:t>07-Nov-16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58EA25-B8AB-4750-AB65-7F88014D8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7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B24-F10E-4FC0-B071-004DD38FB1BB}" type="datetimeFigureOut">
              <a:rPr lang="en-US" smtClean="0"/>
              <a:t>07-Nov-16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EA25-B8AB-4750-AB65-7F88014D8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31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43FFB24-F10E-4FC0-B071-004DD38FB1BB}" type="datetimeFigureOut">
              <a:rPr lang="en-US" smtClean="0"/>
              <a:t>07-Nov-16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358EA25-B8AB-4750-AB65-7F88014D898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647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Handwritten digit recognition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ECE407: Neural </a:t>
            </a:r>
            <a:r>
              <a:rPr lang="en-US" dirty="0" smtClean="0"/>
              <a:t>Networks and Fuzzy Control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5192" y="531844"/>
            <a:ext cx="3060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Faculty: </a:t>
            </a:r>
            <a:r>
              <a:rPr lang="en-US" dirty="0" smtClean="0"/>
              <a:t>Prof</a:t>
            </a:r>
            <a:r>
              <a:rPr lang="en-US" dirty="0" smtClean="0"/>
              <a:t>. Sankar Ganesh S</a:t>
            </a:r>
          </a:p>
          <a:p>
            <a:r>
              <a:rPr lang="en-US" b="1" dirty="0" smtClean="0"/>
              <a:t>Slots: </a:t>
            </a:r>
            <a:r>
              <a:rPr lang="en-US" dirty="0" smtClean="0"/>
              <a:t>E1, E2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46473" y="393344"/>
            <a:ext cx="3487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Aman Sardana (13BEC0107)</a:t>
            </a:r>
            <a:endParaRPr lang="en-US" dirty="0" smtClean="0"/>
          </a:p>
          <a:p>
            <a:r>
              <a:rPr lang="en-US" dirty="0" smtClean="0"/>
              <a:t>Rakshith Manandi (13BEC0390)</a:t>
            </a:r>
            <a:endParaRPr lang="en-US" dirty="0" smtClean="0"/>
          </a:p>
          <a:p>
            <a:r>
              <a:rPr lang="en-US" dirty="0" smtClean="0"/>
              <a:t>Vinay Gupta (13BEC0749)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82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considered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used the publicly available MNIST (</a:t>
            </a:r>
            <a:r>
              <a:rPr lang="en-IN" dirty="0">
                <a:solidFill>
                  <a:schemeClr val="accent1"/>
                </a:solidFill>
              </a:rPr>
              <a:t>Mixed National Institute of Standards and </a:t>
            </a:r>
            <a:r>
              <a:rPr lang="en-IN" dirty="0" smtClean="0">
                <a:solidFill>
                  <a:schemeClr val="accent1"/>
                </a:solidFill>
              </a:rPr>
              <a:t>Technology</a:t>
            </a:r>
            <a:r>
              <a:rPr lang="en-IN" dirty="0" smtClean="0"/>
              <a:t>)</a:t>
            </a:r>
            <a:r>
              <a:rPr lang="en-US" dirty="0" smtClean="0"/>
              <a:t> database of handwritten digits.</a:t>
            </a:r>
          </a:p>
          <a:p>
            <a:r>
              <a:rPr lang="en-US" dirty="0" smtClean="0"/>
              <a:t>80% of records were taken for training, and rest for testing.</a:t>
            </a:r>
          </a:p>
          <a:p>
            <a:r>
              <a:rPr lang="en-US" dirty="0" smtClean="0"/>
              <a:t>The MNIST database contains images of size 28 x 28 pixels each. They are 8-bit grayscale images with intensities ranging from 0-255.</a:t>
            </a:r>
          </a:p>
          <a:p>
            <a:endParaRPr lang="en-US" dirty="0"/>
          </a:p>
          <a:p>
            <a:r>
              <a:rPr lang="en-US" dirty="0" smtClean="0"/>
              <a:t>The network structure and algorithm is explained next.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79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function and weight update rule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50"/>
          <a:stretch/>
        </p:blipFill>
        <p:spPr>
          <a:xfrm>
            <a:off x="2217576" y="2327729"/>
            <a:ext cx="5900172" cy="1104090"/>
          </a:xfrm>
        </p:spPr>
      </p:pic>
      <p:pic>
        <p:nvPicPr>
          <p:cNvPr id="6" name="Content Placeholder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125"/>
          <a:stretch/>
        </p:blipFill>
        <p:spPr>
          <a:xfrm>
            <a:off x="838200" y="2327729"/>
            <a:ext cx="1491342" cy="11040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441" y="4190158"/>
            <a:ext cx="3613497" cy="7464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36129" y="3723627"/>
            <a:ext cx="708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weight updates are calculated from the partial derivatives as follows: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36129" y="4936608"/>
            <a:ext cx="105711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 </a:t>
            </a:r>
            <a:r>
              <a:rPr lang="en-US" i="1" dirty="0" smtClean="0"/>
              <a:t>alpha</a:t>
            </a:r>
            <a:r>
              <a:rPr lang="en-US" dirty="0" smtClean="0"/>
              <a:t> is the learning rate, </a:t>
            </a:r>
            <a:r>
              <a:rPr lang="en-US" i="1" dirty="0" smtClean="0"/>
              <a:t>t</a:t>
            </a:r>
            <a:r>
              <a:rPr lang="en-US" dirty="0" smtClean="0"/>
              <a:t> is the target, </a:t>
            </a:r>
            <a:r>
              <a:rPr lang="en-US" i="1" dirty="0" smtClean="0"/>
              <a:t>y</a:t>
            </a:r>
            <a:r>
              <a:rPr lang="en-US" dirty="0" smtClean="0"/>
              <a:t> is the output. </a:t>
            </a:r>
            <a:r>
              <a:rPr lang="en-US" i="1" dirty="0" smtClean="0"/>
              <a:t>g</a:t>
            </a:r>
            <a:r>
              <a:rPr lang="en-US" dirty="0" smtClean="0"/>
              <a:t> is the sigmoid activation function. The weights are optimized using the </a:t>
            </a:r>
            <a:r>
              <a:rPr lang="en-US" i="1" dirty="0" smtClean="0"/>
              <a:t>conjugate gradient function</a:t>
            </a:r>
            <a:r>
              <a:rPr lang="en-US" dirty="0" smtClean="0"/>
              <a:t>, </a:t>
            </a:r>
            <a:r>
              <a:rPr lang="en-US" dirty="0" smtClean="0"/>
              <a:t>using </a:t>
            </a:r>
            <a:r>
              <a:rPr lang="en-US" i="1" dirty="0" smtClean="0"/>
              <a:t>back propagation algorithm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also used regularization with a parameter lambda to control overfitting.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08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Design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799696" cy="402336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Number of output nodes = 10</a:t>
            </a:r>
          </a:p>
          <a:p>
            <a:r>
              <a:rPr lang="en-US" dirty="0" smtClean="0"/>
              <a:t>Number of input nodes = 28*28 = 784</a:t>
            </a:r>
          </a:p>
          <a:p>
            <a:r>
              <a:rPr lang="en-US" dirty="0" smtClean="0"/>
              <a:t>Number of hidden layers = 1</a:t>
            </a:r>
          </a:p>
          <a:p>
            <a:r>
              <a:rPr lang="en-US" dirty="0" smtClean="0"/>
              <a:t>Number of hidden nodes = 100</a:t>
            </a:r>
          </a:p>
          <a:p>
            <a:endParaRPr lang="en-US" dirty="0"/>
          </a:p>
          <a:p>
            <a:r>
              <a:rPr lang="en-US" dirty="0" smtClean="0"/>
              <a:t>In addition, each layer except output layer has a bias unit with input value fixed at 1.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68631" y="1995055"/>
            <a:ext cx="581891" cy="3350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784 nodes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7733946" y="2811779"/>
            <a:ext cx="581891" cy="1716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100 nodes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9399261" y="3198320"/>
            <a:ext cx="581891" cy="943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10 nodes</a:t>
            </a:r>
            <a:endParaRPr lang="en-US" sz="12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669184" y="3670068"/>
            <a:ext cx="1022465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358134" y="3670068"/>
            <a:ext cx="1022465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26186" y="3393069"/>
            <a:ext cx="793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100 x 785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8461557" y="3393068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101 x 10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28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from Review 1 (19/10/2016)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implementation achieved </a:t>
            </a:r>
            <a:endParaRPr lang="en-US" dirty="0" smtClean="0"/>
          </a:p>
          <a:p>
            <a:pPr lvl="1"/>
            <a:r>
              <a:rPr lang="en-US" dirty="0" smtClean="0"/>
              <a:t>~82% for training accuracy</a:t>
            </a:r>
          </a:p>
          <a:p>
            <a:pPr lvl="1"/>
            <a:r>
              <a:rPr lang="en-US" dirty="0" smtClean="0"/>
              <a:t>~79% for testing accuracy</a:t>
            </a:r>
          </a:p>
          <a:p>
            <a:pPr lvl="1"/>
            <a:endParaRPr lang="en-US" dirty="0"/>
          </a:p>
          <a:p>
            <a:r>
              <a:rPr lang="en-US" dirty="0" smtClean="0"/>
              <a:t>We </a:t>
            </a:r>
            <a:r>
              <a:rPr lang="en-US" dirty="0" smtClean="0"/>
              <a:t>also planned to investigate </a:t>
            </a:r>
            <a:r>
              <a:rPr lang="en-US" dirty="0" smtClean="0"/>
              <a:t>network performance with real pictures of digits, with pre-processing as required.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04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real-life experimentation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current implementation based on MNIST database achieves</a:t>
            </a:r>
          </a:p>
          <a:p>
            <a:pPr lvl="1"/>
            <a:r>
              <a:rPr lang="en-US" dirty="0" smtClean="0"/>
              <a:t>~95% for training accuracy</a:t>
            </a:r>
          </a:p>
          <a:p>
            <a:pPr lvl="1"/>
            <a:r>
              <a:rPr lang="en-US" dirty="0" smtClean="0"/>
              <a:t>~93% for testing accuracy</a:t>
            </a:r>
          </a:p>
          <a:p>
            <a:pPr marL="201168" lvl="1" indent="0">
              <a:buNone/>
            </a:pPr>
            <a:r>
              <a:rPr lang="en-US" dirty="0" smtClean="0"/>
              <a:t>Which is appreciably good for a simple back-propagation network used.</a:t>
            </a:r>
            <a:endParaRPr lang="en-US" dirty="0"/>
          </a:p>
          <a:p>
            <a:pPr algn="just"/>
            <a:r>
              <a:rPr lang="en-US" dirty="0" smtClean="0"/>
              <a:t>We also investigate network performance with real pictures of digits, with pre-processing as required. Basically, the color images taken from a regular camera are converted to gray-scale and smoothened, and finally thresholded appropriately to feed into the network.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3" t="4956" r="5619" b="1648"/>
          <a:stretch/>
        </p:blipFill>
        <p:spPr>
          <a:xfrm>
            <a:off x="6262776" y="1897570"/>
            <a:ext cx="4892903" cy="4033471"/>
          </a:xfrm>
        </p:spPr>
      </p:pic>
    </p:spTree>
    <p:extLst>
      <p:ext uri="{BB962C8B-B14F-4D97-AF65-F5344CB8AC3E}">
        <p14:creationId xmlns:p14="http://schemas.microsoft.com/office/powerpoint/2010/main" val="269958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1007</TotalTime>
  <Words>352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Handwritten digit recognition</vt:lpstr>
      <vt:lpstr>Application considered</vt:lpstr>
      <vt:lpstr>Cost function and weight update rule</vt:lpstr>
      <vt:lpstr>Network Design</vt:lpstr>
      <vt:lpstr>Results from Review 1 (19/10/2016)</vt:lpstr>
      <vt:lpstr>Results and real-life experimentation</vt:lpstr>
    </vt:vector>
  </TitlesOfParts>
  <Company>Muto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 Sardana</dc:creator>
  <cp:lastModifiedBy>Aman Sardana</cp:lastModifiedBy>
  <cp:revision>40</cp:revision>
  <dcterms:created xsi:type="dcterms:W3CDTF">2016-10-19T05:32:38Z</dcterms:created>
  <dcterms:modified xsi:type="dcterms:W3CDTF">2016-11-08T04:26:52Z</dcterms:modified>
</cp:coreProperties>
</file>