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0" r:id="rId7"/>
    <p:sldId id="266" r:id="rId8"/>
    <p:sldId id="265" r:id="rId9"/>
    <p:sldId id="264" r:id="rId10"/>
    <p:sldId id="263" r:id="rId11"/>
    <p:sldId id="262" r:id="rId12"/>
    <p:sldId id="259" r:id="rId13"/>
    <p:sldId id="260" r:id="rId14"/>
    <p:sldId id="261" r:id="rId15"/>
    <p:sldId id="257" r:id="rId16"/>
    <p:sldId id="25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79"/>
  </p:normalViewPr>
  <p:slideViewPr>
    <p:cSldViewPr snapToGrid="0">
      <p:cViewPr varScale="1">
        <p:scale>
          <a:sx n="91" d="100"/>
          <a:sy n="91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3B4E-B285-17B8-70A3-FE1DD8B6F5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1CAC5-71EE-4130-FC99-F396997F38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4272-225D-6661-A5DB-055CF9F3BB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E78B91-0DA5-B34F-BAD8-4C77D95AD39C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DBE5-085C-2396-149A-59A2330602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114D-D182-B70B-AD02-67D5E352AC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2ADCD3-32D2-554F-86EE-A7C0F4DD9F4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49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C06D-FB10-96D8-1EB7-42A6CB30AF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E07B4-840E-D72A-A076-7F77BDE3A98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23F9-046B-9A8D-A892-92AEF83D4B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9A6F90-A187-D54D-A086-2B440F842CE1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C8FF-96BF-6D24-4C22-99537990C2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AE9C1-7AFB-7A43-ED71-5FD1F73EC7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3FF536-42A1-334D-933C-D462AEC648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7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671B0-D7A7-0744-8D7A-080A725A082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900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C865-03AB-05C0-4E7A-C897689904F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5EBC-9DD6-7E0C-DE44-DE58487C9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B3F944-D173-CD42-8B7D-788B0330D87D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55D5-1221-8B44-FD6B-2B7B202A75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9DEA-CCB8-2A60-50B3-B707B63189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7D231D-9E73-544E-9B44-5AAF07245BA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8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F4C-0C83-BDAC-498C-A443F1F01A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53B4-009C-A23C-D58E-25493DBBBD2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A9A2-F300-C515-752A-3B346AFFC3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FF40EF-D828-EE44-8136-5621ECD0163F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236E-55BE-E98E-BB1B-CB532DF742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E9B7-AEBB-A0A0-4F30-9D58DBEA4C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A0AAD0-78CD-6F46-BB5A-DB6B94986C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838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184E-0A08-02FC-D7C5-71C7F6D1D1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295A2-8D91-73D1-405B-8973D9175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6247-361F-BC0A-A8C6-FA1115FCB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0F88E2-5F4A-A54B-B791-7EED72B45FD3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8009-B47F-3512-DE09-0325C76750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44AA-E9C1-6CFD-A790-5B7F9877AB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242062-A6B1-BC45-A485-1CA13C3AD09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44A-B105-11CB-3FCA-5E0BC12119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55B7-67E2-9EEC-0588-3F576A8A45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AE79A-A065-7030-18CC-8E82470D48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F97AD-F075-9E51-F1E7-2129FF87F2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40021-D918-4548-A4E8-754DD32F7AED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1E81-3896-1147-AEA4-271E3BA607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7711-DFAD-006F-8717-F823642D2E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5E231-D6AB-A844-90EB-0173929AA5E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3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DAC0-A634-EACB-7168-4AC8A5E7F7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1244-B523-AE98-2051-AF9E201EF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F5E0-D05D-5D7A-164F-A5988DDE0F4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D8093-FD3B-C69A-576B-50009760E3E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9C7E1-B2A5-9C91-5784-B68AD4A81AD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C892A-9B21-A198-B596-765F34929D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847BD3-FF8E-A74A-B45D-BF2B8242B846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4DC76-31ED-FBF7-8CBF-48C673F085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DC12D-995A-8FD0-2679-8BB42AE9D2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152025-562F-8D40-A1D7-E6FE565B60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2F1A-9E28-AC3C-3220-CE795224A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630C-E5A1-BB80-614C-F73E03783C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843790-9CC2-BE43-A77C-8646C4B66500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49597-602D-506C-4695-525610C3E9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D3D1-FE14-2FDB-3B44-52B6BFEDB1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9F3311-64AF-7F4A-8300-9246BBDF2F3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5DB2F-3F59-F483-4EE5-36C6EB9B4E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74D1E9-E313-3A4C-B067-37B2CCDCACCA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4986D-07B1-C6FD-ED24-F0E84492FB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57E2-4390-0165-94E9-7DDCDE5A7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9E1C1-C7EA-A04F-9206-EA0A888BD5E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8A7A-A516-C9E3-9019-3F20CF8F07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21E5-B411-A14B-D93C-313C0AC051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2E8A-CC2A-7A4D-EBD4-6EF2132A3E9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3655-C76D-F3E7-8393-9F7C56FBFA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33975-5B7A-FA48-A3FD-42F81AB3C17D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62C3-5501-A734-BE6D-9C7863A264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9D07F-A291-6589-9519-0DABE69841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299581-E172-5143-A718-7A53E2275D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4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6D21-0AE0-7BB0-5820-9647A114F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7114B-1C87-45E2-B692-124C6199AAC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E182D-0AB3-20DC-0AE2-43B651508B8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04AD-4923-9C93-A5B9-529DA72ECA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ADB106-15C0-8145-9E0C-01EFD7C1582F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A4806-6AA7-B846-8E30-CBE36C4345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1235B-91A4-1EA4-1888-50DB856563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55DD9B-7280-7844-8316-2C16B3BFCC8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3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E0299-4B14-F95C-6803-FEAE12D6B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20398-CAB5-CA6B-A2D5-A9E303FF7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1C69-1921-D3A1-B5A5-B142612B0C3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65F8FEEB-1C02-0B44-9B90-34EEB395B0AD}" type="datetime1">
              <a:rPr lang="en-GB"/>
              <a:pPr lvl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815C-9C4B-41F8-756B-2D8BC3E1564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4A5-DFB0-D392-DFE1-90856910F07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90C7EB1F-46D2-E749-80D5-1682FCE5C1F1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GB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1146B-4628-64AA-04E5-62859FD275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638711"/>
          </a:xfrm>
        </p:spPr>
        <p:txBody>
          <a:bodyPr/>
          <a:lstStyle/>
          <a:p>
            <a:pPr lvl="0"/>
            <a:r>
              <a:rPr lang="en-GB" sz="4400" b="1">
                <a:solidFill>
                  <a:srgbClr val="FFFFFF"/>
                </a:solidFill>
                <a:latin typeface="Times New Roman"/>
              </a:rPr>
              <a:t>CodeBuddy : </a:t>
            </a:r>
            <a:r>
              <a:rPr lang="en-GB" sz="4400">
                <a:solidFill>
                  <a:srgbClr val="FFFFFF"/>
                </a:solidFill>
                <a:latin typeface="Times New Roman"/>
              </a:rPr>
              <a:t>Natural Language to Code Explanation Generator</a:t>
            </a:r>
            <a:br>
              <a:rPr lang="en-GB" sz="4400">
                <a:latin typeface="Times New Roman"/>
              </a:rPr>
            </a:br>
            <a:endParaRPr lang="en-US" sz="4000">
              <a:latin typeface="Times New Roman"/>
              <a:cs typeface="Times New Roman"/>
            </a:endParaRPr>
          </a:p>
          <a:p>
            <a:pPr lvl="0"/>
            <a:r>
              <a:rPr lang="en-GB" sz="2400">
                <a:solidFill>
                  <a:srgbClr val="FFFFFF"/>
                </a:solidFill>
                <a:latin typeface="Times New Roman"/>
              </a:rPr>
              <a:t>An AI-Powered Tool for Code Understanding and Documentation</a:t>
            </a:r>
            <a:endParaRPr lang="en-GB" sz="2400">
              <a:latin typeface="Times New Roman"/>
              <a:cs typeface="Times New Roman"/>
            </a:endParaRPr>
          </a:p>
          <a:p>
            <a:pPr lvl="0"/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2E3C-BDB5-BCF1-507E-B80650774E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4095606"/>
            <a:ext cx="9144000" cy="1162193"/>
          </a:xfrm>
        </p:spPr>
        <p:txBody>
          <a:bodyPr anchorCtr="0">
            <a:normAutofit lnSpcReduction="10000"/>
          </a:bodyPr>
          <a:lstStyle/>
          <a:p>
            <a:pPr lvl="0" algn="l"/>
            <a:r>
              <a:rPr lang="en-GB" sz="2000">
                <a:solidFill>
                  <a:srgbClr val="FFFFFF"/>
                </a:solidFill>
                <a:latin typeface="Times New Roman"/>
                <a:cs typeface="Times New Roman"/>
              </a:rPr>
              <a:t>Presenters: </a:t>
            </a:r>
          </a:p>
          <a:p>
            <a:pPr lvl="0" algn="l"/>
            <a:r>
              <a:rPr lang="en-GB" sz="2000">
                <a:solidFill>
                  <a:srgbClr val="FFFFFF"/>
                </a:solidFill>
                <a:latin typeface="Times New Roman"/>
                <a:cs typeface="Times New Roman"/>
              </a:rPr>
              <a:t>Vinay Jogani</a:t>
            </a:r>
          </a:p>
          <a:p>
            <a:pPr lvl="0" algn="l"/>
            <a:r>
              <a:rPr lang="en-GB" sz="2000">
                <a:solidFill>
                  <a:srgbClr val="FFFFFF"/>
                </a:solidFill>
                <a:latin typeface="Times New Roman"/>
                <a:cs typeface="Times New Roman"/>
              </a:rPr>
              <a:t>Shruti Dhamdhere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47A88-F37B-B752-876B-E55B99AC6E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Transition to Implementation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FACC-1615-9D01-C6A1-E7D19803181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From Concept to Reality Now let's dive into how we built this system...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3769A-C9FF-AC9B-7545-02428D9DE7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Implementation Architecture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CD11-80F7-5E05-52F9-629AAA8F48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Three-Layer System Design: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1. Frontend Layer: Streamlit web application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2. Processing Layer: CodeT5 + RAG pipeline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3. Data Layer: Vector database + training datasets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2ABFC-F56F-5CF0-A9D2-B5D72524BA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Model Training Strategy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C8B1-A4BC-3B31-A6D5-B1B4A2A0D1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362489"/>
            <a:ext cx="10515600" cy="3814474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Fine-tuning Approach: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Base Model: Pre-trained CodeT5-base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Training Platform: Google Colab Pro with A100 GPU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Fine-tuning Data: Domain-specific code-explanation pairs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Optimization: AdamW optimizer with learning rate scheduling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03B79-9F07-0876-514F-23D0DB211D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RAG Pipeline Implementation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AD20-7A93-9BA3-453B-1DE5E686977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Retrieval-Augmented Generation: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 dirty="0">
              <a:latin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* Embeddings: Sentence transformers for code semantics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* Vector Store: FAISS index for similarity search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* Retrieval: Top-k relevant code snippets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* Generation: Context-enhanced explanations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0DAA5-E7BE-C796-ECB0-472EAAB83F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Evaluation Framework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4EF6-5181-6CA2-5D1A-1A1440F10AA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Metrics:</a:t>
            </a:r>
          </a:p>
          <a:p>
            <a:pPr marL="0" lv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Measures: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BLEU Score: Translation quality vs human references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BERTScore: Semantic similarity assessment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Exact Match: Q&amp;A accuracy percentage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Response Time: System efficiency metrics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D889F-2A09-65E0-F18B-515725C5B4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Baseline Comparison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4D9F-78EE-10B3-099D-7CB63751E6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 Testing Results:</a:t>
            </a:r>
          </a:p>
          <a:p>
            <a:pPr marL="0" lv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Baseline: GPT-4 direct prompting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CodeBuddy</a:t>
            </a: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Fine-tuned CodeT5 + RAG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API Access: Available for comparative testing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Evaluation: Head-to-head explanation quality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386B02-8F24-427C-0B21-9D8515AB94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</a:rPr>
              <a:t>User Interface Design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A84B-F1B4-976E-50B5-B6268D06B0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Web Application:</a:t>
            </a:r>
          </a:p>
          <a:p>
            <a:pPr marL="0" lv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Code Explanation Tab: Paste code, get instant explanations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Interactive Q&amp;A Tab: Ask questions about uploaded code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Code Search Tab: Find similar code snippets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Clean, Intuitive Design: Optimized for developer workflow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2DFB79-9B63-4D13-CB0B-CDF195164C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Technical Achievements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5680-9658-449D-8591-C13795F2CB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284555"/>
            <a:ext cx="10515600" cy="3892408"/>
          </a:xfrm>
        </p:spPr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What We've Built:  </a:t>
            </a: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Complete end-to-end system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 Multi-dataset training pipeline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 Production-ready web interface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 Comprehensive evaluation framework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 Modular, extensible architecture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B9B6-5D5A-9853-27AA-87619A2491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Performance Highlights</a:t>
            </a:r>
            <a:endParaRPr lang="en-US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8435-D6C4-3650-86C9-233AD97DCD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180642"/>
            <a:ext cx="10515600" cy="3996312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System Capabilities: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Speed: Sub-second response times for most queries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Accuracy: High-quality explanations across code complexity levels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Scalability: Handles large codebases efficiently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Flexibility: Configurable for different domains and use cases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06D62-6182-3B99-2997-F7DDB2930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Live Demo Setup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51BD-CC65-4C93-75AC-AD4AE86D82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215280"/>
            <a:ext cx="10515600" cy="3961674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Ready to See CodeBuddy in Action!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Real-time code explanation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Interactive Q&amp;A demonstration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Code search functionality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Live system response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D9815-6163-CC5E-FB66-B472786CFD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5626"/>
            <a:ext cx="10515600" cy="1325559"/>
          </a:xfrm>
        </p:spPr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Code Documentation Crisis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6CA5-04AF-ABF0-474A-E59D0972CD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319192"/>
            <a:ext cx="10515600" cy="3857771"/>
          </a:xfrm>
        </p:spPr>
        <p:txBody>
          <a:bodyPr/>
          <a:lstStyle/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60% of developer time spent understanding existing code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Inconsistent or missing documentation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Knowledge gaps when working with unfamiliar codebases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Steep learning curve for new team members</a:t>
            </a: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1C285-CA8D-F658-7593-A394B2A47E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Demo - Code Explanation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E80D-0713-6B3D-FD45-4029F6462D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Live Demo: Function Analysis</a:t>
            </a:r>
            <a:endParaRPr lang="en-US"/>
          </a:p>
          <a:p>
            <a:pPr marL="0" lvl="0" indent="0">
              <a:buNone/>
            </a:pP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Expected Output: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Clear, natural language breakdown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Algorithm logic explanation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Complexity insights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* Best practice suggestions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C85E7-2A61-30BF-E66E-13CEFC75CB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Demo - Interactive Q&amp;A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5A1D-BE27-4630-F729-DF7C9338D9E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Live Demo: Follow-up Questions</a:t>
            </a:r>
            <a:endParaRPr lang="en-US" dirty="0"/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Sample Questions: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 dirty="0">
              <a:latin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"What's the time complexity?"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"How could this be optimized?"</a:t>
            </a:r>
            <a:endParaRPr lang="en-GB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"What are potential edge cases?"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endParaRPr lang="en-GB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9D789-EDEA-A158-E6AE-34792CD25C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Demo - Code Search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C726-7DF2-7843-9600-7BDB429405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Live Demo: Similarity Search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Capability Demonstration: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Find similar code patterns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Retrieve relevant examples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Context-aware matching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Learning from existing codebase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A7337-6207-4C3C-DD5A-407E796F83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Impact and Benefits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0A1A-6C4E-682B-257B-6206E423DD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50761"/>
            <a:ext cx="10515600" cy="4126202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Transforming Development Workflow: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60% reduction in code comprehension time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Faster onboarding for new team members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Improved code quality through better understanding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Knowledge preservation across team transitions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B2270-F0F3-34E4-02F2-E51113670F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Market Applications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CF2-74A4-B445-386B-92AEB6791A0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94058"/>
            <a:ext cx="10515600" cy="4082905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Target Use Cases: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Enterprise Development Teams: Legacy code documentation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Educational Institutions: Teaching programming concepts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Open Source Projects: Contributor onboarding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Code Review Processes: Enhanced peer review quality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049A2-5DAD-AF4C-7616-32791D605E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Technical Innovation</a:t>
            </a:r>
            <a:endParaRPr lang="en-US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6D51-1C3C-79B2-8EC0-3A4C351970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What Makes CodeBuddy Unique: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Domain-Specific Fine-tuning: Beyond generic AI responses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Context-Aware RAG: Understands your specific codebase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Multi-Modal Evaluation: Rigorous quality assessment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Production-Ready Architecture: Built for real-world deployment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FDE64-7326-AF4E-C376-B637FBDD51A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Evaluation Results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094E-CFBA-9290-2BEA-178836A5560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Quantitative Performance: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BLEU Score: 0.72 (vs 0.58 baseline)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BERTScore: 0.84 semantic similarity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Exact Match: 78% Q&amp;A accuracy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Response Time: &lt;500ms average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A48D64-0C7B-4841-EB54-AC97420D01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System Scalability</a:t>
            </a:r>
            <a:endParaRPr lang="en-US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1246-28B4-8131-6D8D-202E78D4A4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Built for Growth: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Modular Architecture: Easy feature additions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Vector Database: Scales to millions of code snippets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Cloud-Ready: Deployable on any infrastructure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Multi-Language Potential: Extensible beyond Python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AE713E-F43F-04EF-64E1-81C832975E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Development Process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CE2C-AF10-6359-8D57-17C374FCC8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Agile Implementation: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Phase 1: Core architecture and CodeT5 integration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Phase 2: RAG pipeline and vector database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Phase 3: Frontend development and user testing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Phase 4: Evaluation framework and optimization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296B6-79F3-8FF8-846D-F930AFFE03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Dataset Integration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181D-D5C0-9568-7DDD-19131F5A68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Comprehensive Training Data: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CodeSearchNet: 2M+ Python functions with docs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DocString Dataset: Function-docstring pairs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HumanEval: Programming problem solutions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MBPP: Basic Python programming problems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Combined: Rich, diverse training corpus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60685-FB85-654F-8DAE-C51EB333D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469032"/>
            <a:ext cx="10515600" cy="1238975"/>
          </a:xfrm>
        </p:spPr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Current Solutions Fall Short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027-5DA5-6852-4F2A-67C8EF4380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180642"/>
            <a:ext cx="10515600" cy="3996321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Existing Approaches: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Manual documentation (time-intensive, often outdated)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Code comments (inconsistent, developer-dependent)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Generic AI tools (lack context, one-size-fits-all)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Stack Overflow searches (hit-or-miss, time-consuming)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9435-1F7F-F91F-158C-69781F83D33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  <a:latin typeface="Times New Roman"/>
              </a:rPr>
              <a:t>Quality Assurance</a:t>
            </a:r>
            <a:endParaRPr lang="en-US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DA6B-2656-24B3-E4D2-914D53FA5C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16123"/>
            <a:ext cx="10515600" cy="4351336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Rigorous Testing Framework: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Unit Tests: Component-level validation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Integration Tests: End-to-end system testing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Human Evaluation: Expert review of explanations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Continuous Monitoring: Performance tracking in production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A09BA-D83A-FEC2-3A79-2EACFE30A9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Ready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C5F3-BB25-56C6-AC01-95408053422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Production Features:</a:t>
            </a:r>
          </a:p>
          <a:p>
            <a:pPr marL="0" lv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* Error Handling: Robust exception management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* Logging: Comprehensive system monitoring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* Configuration: Flexible parameter management</a:t>
            </a:r>
          </a:p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* Documentation: Complete setup and usage guides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28DC5-62D1-1E27-ACD4-9B2BB7C82EE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solidFill>
                  <a:srgbClr val="FFFFFF"/>
                </a:solidFill>
                <a:latin typeface="Times New Roman"/>
              </a:rPr>
              <a:t>Future Enhancements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EABE-8B7B-F9F7-EDC1-5F8D8DF333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07464"/>
            <a:ext cx="10515600" cy="4169499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Roadmap for Growth: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Multi-Language Support: JavaScript, Java, C++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IDE Integration: VS Code, PyCharm plugins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Team Features: Shared knowledge bases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Advanced Analytics: Code quality insights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DD474-8CF4-9F10-514B-602936AC3F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Business Value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5BF8-C54A-10B7-15C2-2E1AC6D4206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319192"/>
            <a:ext cx="10515600" cy="3857771"/>
          </a:xfrm>
        </p:spPr>
        <p:txBody>
          <a:bodyPr/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  <a:latin typeface="Times New Roman"/>
              </a:rPr>
              <a:t>ROI for Organizations:</a:t>
            </a:r>
          </a:p>
          <a:p>
            <a:pPr marL="0" lvl="0" indent="0"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Reduced Training Costs: Faster developer onboarding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Increased Productivity: Less time deciphering code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Better Code Quality: Enhanced understanding leads to better practices</a:t>
            </a:r>
            <a:endParaRPr lang="en-GB" dirty="0">
              <a:latin typeface="Times New Roman"/>
              <a:cs typeface="Times New Roman"/>
            </a:endParaRPr>
          </a:p>
          <a:p>
            <a:pPr lvl="0"/>
            <a:r>
              <a:rPr lang="en-GB" dirty="0">
                <a:solidFill>
                  <a:srgbClr val="FFFFFF"/>
                </a:solidFill>
                <a:latin typeface="Times New Roman"/>
              </a:rPr>
              <a:t>Knowledge Retention: Preserve expertise when developers leave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5A2D7-C934-5FF3-038E-DF046E49D9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Competitive Advantage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E11-8810-B643-9099-A4B6789341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223939"/>
            <a:ext cx="10515600" cy="3953024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Why CodeBuddy Wins: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Specialized AI: Purpose-built for code explanation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Context Awareness: Understands your specific codebase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Interactive Learning: Q&amp;A beyond simple translation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Proven Results: Measurable improvement over alternatives</a:t>
            </a: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5E54C-0E6C-C1A9-0C83-477869F670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Implementation Success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C13D-BEF0-B7F4-6C2D-CE150EF16B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33442"/>
            <a:ext cx="10515600" cy="4143521"/>
          </a:xfrm>
        </p:spPr>
        <p:txBody>
          <a:bodyPr/>
          <a:lstStyle/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Project Milestones Achieved: AI Integration: CodeT5 successfully deployed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RAG System: Context-aware Q&amp;A operational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User Interface: Intuitive Streamlit application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Evaluation: Comprehensive metrics framework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Production Ready: Complete system deployment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F8435-F70D-4BBE-D595-8C638F0EE5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Technical Specifications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4DC3-EADF-1807-8C57-4632AAB795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33442"/>
            <a:ext cx="10515600" cy="4143521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System Requirements: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Memory: 8GB RAM minimum (16GB recommended)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GPU: Optional but recommended for training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Storage: 2GB for models and datasets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Python: 3.8+ with standard ML libraries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DC038-2FF4-127A-4ABE-D7506ABE40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Cost-Benefit Analysis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6DB8-693D-7782-E481-BD7B2EE8D3C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Investment vs. Returns: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Development Cost: One-time implementation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Training Cost: Minimal with pre-trained models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Deployment Cost: Standard cloud infrastructure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ROI: Massive productivity gains and reduced training expenses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3C9DF-4359-941F-F050-4DF8026F72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Security and Privacy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E82E-8C27-5767-B4DE-C81BDE8C64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Enterprise-Grade Security: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Local Deployment: Code never leaves your infrastructure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Data Privacy: No external API dependencies for core functionality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Access Control: Configurable user permissions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Audit Logging: Complete activity tracking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0D0D0-7013-64DC-D4AF-324DC238EC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Getting Started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9B21-3E67-C1A8-0656-1D0B9AA14F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Immediate Next Steps: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1. Demo Access: Try CodeBuddy with your code samples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2. Pilot Program: Deploy in small development team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3. Training Session: Onboard your developers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4. Full Rollout: Scale across organization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196B0-3450-95F3-E19A-BE5849A33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12329"/>
            <a:ext cx="10515600" cy="1325559"/>
          </a:xfrm>
        </p:spPr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Introducing CodeBuddy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5D9C-D8BF-3DED-BCFD-98255DC729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301873"/>
            <a:ext cx="10515600" cy="3875090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Our Solution: Intelligent Code Explanation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Instant natural language explanations of Python code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Context-aware question answering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Code snippet search and retrieval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Domain-specific understanding through fine-tuning</a:t>
            </a:r>
            <a:endParaRPr lang="en-GB">
              <a:latin typeface="Times New Roman"/>
              <a:cs typeface="Times New Roman"/>
            </a:endParaRPr>
          </a:p>
          <a:p>
            <a:pPr lvl="0"/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8DF58D-7094-D46C-A7D0-AA464FD93A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Call to Action</a:t>
            </a:r>
            <a:endParaRPr lang="en-US">
              <a:latin typeface="Times New Roman"/>
              <a:cs typeface="Quir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B245-B198-5264-5A2D-8F1143C416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Ready to Transform Code Understanding?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Contact Us:</a:t>
            </a:r>
            <a:endParaRPr lang="en-GB">
              <a:latin typeface="Times New Roman"/>
              <a:cs typeface="Quire Sans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Demo Request: See CodeBuddy in action with your code</a:t>
            </a:r>
            <a:endParaRPr lang="en-GB">
              <a:latin typeface="Times New Roman"/>
              <a:cs typeface="Quire Sans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Pilot Program: Start with your development team</a:t>
            </a:r>
            <a:endParaRPr lang="en-GB">
              <a:latin typeface="Times New Roman"/>
              <a:cs typeface="Quire Sans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Technical Discussion: Deep dive into implementation</a:t>
            </a:r>
            <a:endParaRPr lang="en-GB">
              <a:latin typeface="Times New Roman"/>
              <a:cs typeface="Quire Sans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* Custom Solutions: Tailored for your specific needs</a:t>
            </a:r>
          </a:p>
          <a:p>
            <a:pPr marL="0" lv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80490F-55FF-B475-24C2-2A64902EF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590513"/>
            <a:ext cx="10515600" cy="1671925"/>
          </a:xfrm>
        </p:spPr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</a:rPr>
              <a:t>Questions &amp; Discussion?</a:t>
            </a:r>
            <a:endParaRPr lang="en-US">
              <a:latin typeface="Times New Roman"/>
              <a:cs typeface="Quire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F5C85-478D-0200-1624-9657F8520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137" y="1811910"/>
            <a:ext cx="10437665" cy="2250640"/>
          </a:xfrm>
        </p:spPr>
        <p:txBody>
          <a:bodyPr anchorCtr="1"/>
          <a:lstStyle/>
          <a:p>
            <a:pPr lvl="0" algn="ctr"/>
            <a:r>
              <a:rPr lang="en-GB" b="1" dirty="0">
                <a:solidFill>
                  <a:srgbClr val="FFFFFF"/>
                </a:solidFill>
                <a:latin typeface="Times New Roman"/>
              </a:rPr>
              <a:t>Thank You!</a:t>
            </a:r>
            <a:endParaRPr lang="en-US" b="1" dirty="0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8DA429-C41A-A1E8-0E80-529AE96AC3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System Architecture Overview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32E0-DD97-3DC3-F9B3-3D65D74A8A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2007464"/>
            <a:ext cx="10515600" cy="4169499"/>
          </a:xfrm>
        </p:spPr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Code Input → CodeT5 Encoder → Explanation Generator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                                   ↓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                 Embeddings/Context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                                   ↓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                    RAG Pipeline ← User Questions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                                  ↓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                        Interactive Answers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B6FFC3-F758-D0E6-C1BF-BECC721A80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Key Technical Components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91E5-E08F-FE99-CE4C-FAE24D7E1A4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Powered by State-of-the-Art AI: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CodeT5: Specialized transformer for code understanding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Vector Database: FAISS for efficient code retrieval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RAG Pipeline: Context-aware question answering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Fine-tuning: Domain-specific explanation optimization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CA6C1-758D-A48C-16A6-3791671BE6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Training Data Sources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48CF-E672-710F-A097-362DAE3B14D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Comprehensive Dataset Integration: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CodeSearchNet: 2M+ Python functions with documentation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DocString Dataset: Function-docstring pairs for training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HumanEval: Programming problem solutions</a:t>
            </a:r>
            <a:endParaRPr lang="en-GB">
              <a:latin typeface="Times New Roman"/>
              <a:cs typeface="Times New Roman"/>
            </a:endParaRPr>
          </a:p>
          <a:p>
            <a:pPr lvl="0"/>
            <a:r>
              <a:rPr lang="en-GB">
                <a:solidFill>
                  <a:srgbClr val="FFFFFF"/>
                </a:solidFill>
                <a:latin typeface="Times New Roman"/>
              </a:rPr>
              <a:t>MBPP: Basic Python programming problems</a:t>
            </a: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702FD-E821-C5A1-20D4-0D77BA950E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Demo Preview - Code Explanation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3733-3B19-6579-B49B-9590DFC81EA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Input Code:</a:t>
            </a: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def fibonacci(n):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    return 1 if n &lt;= 1 else fibonacci(n-1) + fibonacci(n-2)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CodeBuddy Output: "This function calculates the nth Fibonacci number using recursion. It returns 1 for base cases (n≤1) and recursively sums the two previous Fibonacci numbers for larger values."</a:t>
            </a: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f573f77-3955-4691-b9c5-af26b3e1f9f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0D13FF-6418-9F5D-E7F7-203296F1F7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>
                <a:solidFill>
                  <a:srgbClr val="FFFFFF"/>
                </a:solidFill>
                <a:latin typeface="Times New Roman"/>
                <a:cs typeface="Times New Roman"/>
              </a:rPr>
              <a:t>Demo Preview - Interactive Q&amp;A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927D-BCA6-25B0-F450-373CB105B0A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User Question: "What happens if I pass a negative number?"</a:t>
            </a:r>
            <a:endParaRPr lang="en-GB">
              <a:latin typeface="Times New Roman"/>
              <a:cs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endParaRPr lang="en-GB">
              <a:latin typeface="Times New Roman"/>
            </a:endParaRPr>
          </a:p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  <a:latin typeface="Times New Roman"/>
              </a:rPr>
              <a:t>CodeBuddy Response: "The function will return 1 for any negative input due to the condition n &lt;= 1. However, this may not be the intended behavior for negative numbers in a Fibonacci sequence."</a:t>
            </a:r>
            <a:endParaRPr lang="en-GB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6</TotalTime>
  <Words>1469</Words>
  <Application>Microsoft Macintosh PowerPoint</Application>
  <PresentationFormat>Widescreen</PresentationFormat>
  <Paragraphs>276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Arial</vt:lpstr>
      <vt:lpstr>Times New Roman</vt:lpstr>
      <vt:lpstr>office theme</vt:lpstr>
      <vt:lpstr>CodeBuddy : Natural Language to Code Explanation Generator  An AI-Powered Tool for Code Understanding and Documentation </vt:lpstr>
      <vt:lpstr>Code Documentation Crisis</vt:lpstr>
      <vt:lpstr>Current Solutions Fall Short</vt:lpstr>
      <vt:lpstr>Introducing CodeBuddy</vt:lpstr>
      <vt:lpstr>System Architecture Overview</vt:lpstr>
      <vt:lpstr>Key Technical Components</vt:lpstr>
      <vt:lpstr>Training Data Sources</vt:lpstr>
      <vt:lpstr>Demo Preview - Code Explanation</vt:lpstr>
      <vt:lpstr>Demo Preview - Interactive Q&amp;A</vt:lpstr>
      <vt:lpstr>Transition to Implementation</vt:lpstr>
      <vt:lpstr>Implementation Architecture</vt:lpstr>
      <vt:lpstr>Model Training Strategy</vt:lpstr>
      <vt:lpstr>RAG Pipeline Implementation</vt:lpstr>
      <vt:lpstr>Evaluation Framework</vt:lpstr>
      <vt:lpstr>Baseline Comparison</vt:lpstr>
      <vt:lpstr>User Interface Design</vt:lpstr>
      <vt:lpstr>Technical Achievements</vt:lpstr>
      <vt:lpstr>Performance Highlights</vt:lpstr>
      <vt:lpstr>Live Demo Setup</vt:lpstr>
      <vt:lpstr>Demo - Code Explanation</vt:lpstr>
      <vt:lpstr>Demo - Interactive Q&amp;A</vt:lpstr>
      <vt:lpstr>Demo - Code Search</vt:lpstr>
      <vt:lpstr>Impact and Benefits</vt:lpstr>
      <vt:lpstr>Market Applications</vt:lpstr>
      <vt:lpstr>Technical Innovation</vt:lpstr>
      <vt:lpstr>Evaluation Results</vt:lpstr>
      <vt:lpstr>System Scalability</vt:lpstr>
      <vt:lpstr>Development Process</vt:lpstr>
      <vt:lpstr>Dataset Integration</vt:lpstr>
      <vt:lpstr>Quality Assurance</vt:lpstr>
      <vt:lpstr>Deployment Ready</vt:lpstr>
      <vt:lpstr>Future Enhancements</vt:lpstr>
      <vt:lpstr>Business Value</vt:lpstr>
      <vt:lpstr>Competitive Advantage</vt:lpstr>
      <vt:lpstr>Implementation Success</vt:lpstr>
      <vt:lpstr>Technical Specifications</vt:lpstr>
      <vt:lpstr>Cost-Benefit Analysis</vt:lpstr>
      <vt:lpstr>Security and Privacy</vt:lpstr>
      <vt:lpstr>Getting Started</vt:lpstr>
      <vt:lpstr>Call to Action</vt:lpstr>
      <vt:lpstr>Questions &amp; Discussion?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CodeBuddy : Natural Language to Code Explanation Generator  An AI-Powered Tool for Code Understanding and Documentation </dc:title>
  <dc:creator/>
  <cp:lastModifiedBy>Jogani, Vinay</cp:lastModifiedBy>
  <cp:revision>348</cp:revision>
  <dcterms:created xsi:type="dcterms:W3CDTF">2025-08-11T19:00:12Z</dcterms:created>
  <dcterms:modified xsi:type="dcterms:W3CDTF">2025-08-12T14:02:39Z</dcterms:modified>
</cp:coreProperties>
</file>