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Subtitle 2"/>
          <p:cNvSpPr txBox="1"/>
          <p:nvPr>
            <p:ph type="subTitle" idx="1"/>
          </p:nvPr>
        </p:nvSpPr>
        <p:spPr>
          <a:xfrm>
            <a:off x="684143" y="657444"/>
            <a:ext cx="10823714" cy="6480314"/>
          </a:xfrm>
          <a:prstGeom prst="rect">
            <a:avLst/>
          </a:prstGeom>
        </p:spPr>
        <p:txBody>
          <a:bodyPr/>
          <a:lstStyle/>
          <a:p>
            <a:pPr>
              <a:lnSpc>
                <a:spcPct val="80000"/>
              </a:lnSpc>
              <a:spcBef>
                <a:spcPts val="0"/>
              </a:spcBef>
              <a:defRPr b="1" sz="3200">
                <a:latin typeface="Times New Roman"/>
                <a:ea typeface="Times New Roman"/>
                <a:cs typeface="Times New Roman"/>
                <a:sym typeface="Times New Roman"/>
              </a:defRPr>
            </a:pPr>
            <a:r>
              <a:t>An Industry Oriented Mini Project (CS705PC)</a:t>
            </a:r>
            <a:endParaRPr sz="12800"/>
          </a:p>
          <a:p>
            <a:pPr>
              <a:lnSpc>
                <a:spcPct val="80000"/>
              </a:lnSpc>
              <a:spcBef>
                <a:spcPts val="0"/>
              </a:spcBef>
              <a:defRPr b="1">
                <a:latin typeface="Times New Roman"/>
                <a:ea typeface="Times New Roman"/>
                <a:cs typeface="Times New Roman"/>
                <a:sym typeface="Times New Roman"/>
              </a:defRPr>
            </a:pPr>
            <a:r>
              <a:t>on</a:t>
            </a:r>
            <a:r>
              <a:rPr sz="3200"/>
              <a:t> </a:t>
            </a:r>
            <a:endParaRPr sz="12800"/>
          </a:p>
          <a:p>
            <a:pPr>
              <a:lnSpc>
                <a:spcPct val="120000"/>
              </a:lnSpc>
              <a:spcBef>
                <a:spcPts val="0"/>
              </a:spcBef>
              <a:defRPr b="1">
                <a:latin typeface="Times New Roman"/>
                <a:ea typeface="Times New Roman"/>
                <a:cs typeface="Times New Roman"/>
                <a:sym typeface="Times New Roman"/>
              </a:defRPr>
            </a:pPr>
            <a:r>
              <a:t>HandWritten Mathematical Equation Solver</a:t>
            </a:r>
            <a:endParaRPr sz="12800"/>
          </a:p>
          <a:p>
            <a:pPr>
              <a:lnSpc>
                <a:spcPct val="80000"/>
              </a:lnSpc>
              <a:spcBef>
                <a:spcPts val="0"/>
              </a:spcBef>
              <a:defRPr>
                <a:latin typeface="Times New Roman"/>
                <a:ea typeface="Times New Roman"/>
                <a:cs typeface="Times New Roman"/>
                <a:sym typeface="Times New Roman"/>
              </a:defRPr>
            </a:pPr>
            <a:r>
              <a:t>by</a:t>
            </a:r>
          </a:p>
          <a:p>
            <a:pPr>
              <a:lnSpc>
                <a:spcPct val="120000"/>
              </a:lnSpc>
              <a:spcBef>
                <a:spcPts val="0"/>
              </a:spcBef>
              <a:defRPr>
                <a:latin typeface="Times New Roman"/>
                <a:ea typeface="Times New Roman"/>
                <a:cs typeface="Times New Roman"/>
                <a:sym typeface="Times New Roman"/>
              </a:defRPr>
            </a:pPr>
            <a:r>
              <a:t>Kore Shivamani</a:t>
            </a:r>
            <a:endParaRPr sz="12800"/>
          </a:p>
          <a:p>
            <a:pPr>
              <a:lnSpc>
                <a:spcPct val="100000"/>
              </a:lnSpc>
              <a:spcBef>
                <a:spcPts val="0"/>
              </a:spcBef>
              <a:defRPr sz="3200">
                <a:latin typeface="Times New Roman"/>
                <a:ea typeface="Times New Roman"/>
                <a:cs typeface="Times New Roman"/>
                <a:sym typeface="Times New Roman"/>
              </a:defRPr>
            </a:pPr>
            <a:r>
              <a:t>Under the Guidance of</a:t>
            </a:r>
            <a:endParaRPr b="1" sz="12800"/>
          </a:p>
          <a:p>
            <a:pPr>
              <a:lnSpc>
                <a:spcPct val="80000"/>
              </a:lnSpc>
              <a:spcBef>
                <a:spcPts val="0"/>
              </a:spcBef>
              <a:defRPr>
                <a:latin typeface="Times New Roman"/>
                <a:ea typeface="Times New Roman"/>
                <a:cs typeface="Times New Roman"/>
                <a:sym typeface="Times New Roman"/>
              </a:defRPr>
            </a:pPr>
            <a:r>
              <a:t>Dr. B. Yadaiah</a:t>
            </a:r>
          </a:p>
          <a:p>
            <a:pPr>
              <a:lnSpc>
                <a:spcPct val="80000"/>
              </a:lnSpc>
              <a:spcBef>
                <a:spcPts val="0"/>
              </a:spcBef>
              <a:defRPr>
                <a:latin typeface="Times New Roman"/>
                <a:ea typeface="Times New Roman"/>
                <a:cs typeface="Times New Roman"/>
                <a:sym typeface="Times New Roman"/>
              </a:defRPr>
            </a:pPr>
            <a:r>
              <a:t>(Asst. Professor)</a:t>
            </a:r>
            <a:endParaRPr sz="9600"/>
          </a:p>
          <a:p>
            <a:pPr>
              <a:lnSpc>
                <a:spcPct val="80000"/>
              </a:lnSpc>
              <a:spcBef>
                <a:spcPts val="0"/>
              </a:spcBef>
              <a:defRPr sz="1600">
                <a:latin typeface="Arial"/>
                <a:ea typeface="Arial"/>
                <a:cs typeface="Arial"/>
                <a:sym typeface="Arial"/>
              </a:defRPr>
            </a:pPr>
          </a:p>
          <a:p>
            <a:pPr>
              <a:lnSpc>
                <a:spcPct val="80000"/>
              </a:lnSpc>
              <a:spcBef>
                <a:spcPts val="0"/>
              </a:spcBef>
              <a:defRPr sz="1600">
                <a:latin typeface="Arial"/>
                <a:ea typeface="Arial"/>
                <a:cs typeface="Arial"/>
                <a:sym typeface="Arial"/>
              </a:defRPr>
            </a:pPr>
          </a:p>
          <a:p>
            <a:pPr>
              <a:lnSpc>
                <a:spcPct val="80000"/>
              </a:lnSpc>
              <a:spcBef>
                <a:spcPts val="0"/>
              </a:spcBef>
              <a:defRPr sz="1600">
                <a:latin typeface="Arial"/>
                <a:ea typeface="Arial"/>
                <a:cs typeface="Arial"/>
                <a:sym typeface="Arial"/>
              </a:defRPr>
            </a:pPr>
          </a:p>
          <a:p>
            <a:pPr>
              <a:lnSpc>
                <a:spcPct val="96000"/>
              </a:lnSpc>
              <a:spcBef>
                <a:spcPts val="0"/>
              </a:spcBef>
              <a:defRPr>
                <a:latin typeface="Times New Roman"/>
                <a:ea typeface="Times New Roman"/>
                <a:cs typeface="Times New Roman"/>
                <a:sym typeface="Times New Roman"/>
              </a:defRPr>
            </a:pPr>
            <a:r>
              <a:t>Department  of Emerging Technologies </a:t>
            </a:r>
          </a:p>
          <a:p>
            <a:pPr>
              <a:lnSpc>
                <a:spcPct val="96000"/>
              </a:lnSpc>
              <a:spcBef>
                <a:spcPts val="0"/>
              </a:spcBef>
              <a:defRPr>
                <a:latin typeface="Times New Roman"/>
                <a:ea typeface="Times New Roman"/>
                <a:cs typeface="Times New Roman"/>
                <a:sym typeface="Times New Roman"/>
              </a:defRPr>
            </a:pPr>
            <a:r>
              <a:t>MAHATMA GANDHI INSTITUTE OF TECHNOLOGY</a:t>
            </a:r>
            <a:endParaRPr sz="1600">
              <a:latin typeface="Arial"/>
              <a:ea typeface="Arial"/>
              <a:cs typeface="Arial"/>
              <a:sym typeface="Arial"/>
            </a:endParaRPr>
          </a:p>
          <a:p>
            <a:pPr>
              <a:lnSpc>
                <a:spcPct val="80000"/>
              </a:lnSpc>
              <a:spcBef>
                <a:spcPts val="0"/>
              </a:spcBef>
              <a:defRPr sz="1800">
                <a:latin typeface="Arial"/>
                <a:ea typeface="Arial"/>
                <a:cs typeface="Arial"/>
                <a:sym typeface="Arial"/>
              </a:defRPr>
            </a:pPr>
            <a:r>
              <a:t>2024 – 2025</a:t>
            </a:r>
          </a:p>
        </p:txBody>
      </p:sp>
      <p:pic>
        <p:nvPicPr>
          <p:cNvPr id="95" name="image6.png" descr="image6.png"/>
          <p:cNvPicPr>
            <a:picLocks noChangeAspect="1"/>
          </p:cNvPicPr>
          <p:nvPr/>
        </p:nvPicPr>
        <p:blipFill>
          <a:blip r:embed="rId2">
            <a:extLst/>
          </a:blip>
          <a:stretch>
            <a:fillRect/>
          </a:stretch>
        </p:blipFill>
        <p:spPr>
          <a:xfrm>
            <a:off x="626670" y="692989"/>
            <a:ext cx="1277353" cy="1225502"/>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Title 1"/>
          <p:cNvSpPr txBox="1"/>
          <p:nvPr>
            <p:ph type="ctrTitle"/>
          </p:nvPr>
        </p:nvSpPr>
        <p:spPr>
          <a:xfrm>
            <a:off x="1524000" y="596348"/>
            <a:ext cx="9144000" cy="785950"/>
          </a:xfrm>
          <a:prstGeom prst="rect">
            <a:avLst/>
          </a:prstGeom>
        </p:spPr>
        <p:txBody>
          <a:bodyPr/>
          <a:lstStyle>
            <a:lvl1pPr>
              <a:defRPr sz="5400"/>
            </a:lvl1pPr>
          </a:lstStyle>
          <a:p>
            <a:pPr/>
            <a:r>
              <a:t>Abstract</a:t>
            </a:r>
          </a:p>
        </p:txBody>
      </p:sp>
      <p:sp>
        <p:nvSpPr>
          <p:cNvPr id="98" name="Subtitle 2"/>
          <p:cNvSpPr txBox="1"/>
          <p:nvPr>
            <p:ph type="subTitle" idx="1"/>
          </p:nvPr>
        </p:nvSpPr>
        <p:spPr>
          <a:xfrm>
            <a:off x="1524000" y="1480930"/>
            <a:ext cx="9144000" cy="4780724"/>
          </a:xfrm>
          <a:prstGeom prst="rect">
            <a:avLst/>
          </a:prstGeom>
        </p:spPr>
        <p:txBody>
          <a:bodyPr/>
          <a:lstStyle>
            <a:lvl1pPr algn="just" defTabSz="822959">
              <a:spcBef>
                <a:spcPts val="900"/>
              </a:spcBef>
              <a:defRPr sz="2159"/>
            </a:lvl1pPr>
          </a:lstStyle>
          <a:p>
            <a:pPr/>
            <a:r>
              <a:t>This project presents the development of a handwritten mathematical equation solver, aimed at automating the interpretation and solution of handwritten mathematical expressions. The system combines cutting-edge image processing techniques with advanced machine learning models, including CNN and RNN, to accurately recognize and digitize handwritten equations. Following recognition, the equations are processed using symbolic computation methods to solve them. The solver addresses several challenges inherent in handwritten recognition, such as diverse handwriting styles, variations in symbol representation, and the presence of noise. Through rigorous evaluation on diverse datasets, including both simple and complex equations, the system demonstrates high accuracy and robustness. Performance metrics are analyzed to ensure the solver's reliability in practical scenarios, with a focus on its application in educational settings and research. Future enhancements will target improving recognition of complex symbols and adapting the system to handle more personalized handwriting variations, further broadening its utility and effectiveness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Title 1"/>
          <p:cNvSpPr txBox="1"/>
          <p:nvPr>
            <p:ph type="ctrTitle"/>
          </p:nvPr>
        </p:nvSpPr>
        <p:spPr>
          <a:xfrm>
            <a:off x="1524000" y="596348"/>
            <a:ext cx="9144000" cy="785950"/>
          </a:xfrm>
          <a:prstGeom prst="rect">
            <a:avLst/>
          </a:prstGeom>
        </p:spPr>
        <p:txBody>
          <a:bodyPr/>
          <a:lstStyle>
            <a:lvl1pPr>
              <a:defRPr sz="5400"/>
            </a:lvl1pPr>
          </a:lstStyle>
          <a:p>
            <a:pPr/>
            <a:r>
              <a:t>Introduction</a:t>
            </a:r>
          </a:p>
        </p:txBody>
      </p:sp>
      <p:sp>
        <p:nvSpPr>
          <p:cNvPr id="101" name="Subtitle 2"/>
          <p:cNvSpPr txBox="1"/>
          <p:nvPr>
            <p:ph type="subTitle" idx="1"/>
          </p:nvPr>
        </p:nvSpPr>
        <p:spPr>
          <a:xfrm>
            <a:off x="1524000" y="1480930"/>
            <a:ext cx="9144000" cy="4780724"/>
          </a:xfrm>
          <a:prstGeom prst="rect">
            <a:avLst/>
          </a:prstGeom>
        </p:spPr>
        <p:txBody>
          <a:bodyPr/>
          <a:lstStyle/>
          <a:p>
            <a:pPr marL="170848" indent="-170848" algn="just" defTabSz="324611">
              <a:lnSpc>
                <a:spcPct val="100000"/>
              </a:lnSpc>
              <a:spcBef>
                <a:spcPts val="0"/>
              </a:spcBef>
              <a:buSzPct val="100000"/>
              <a:buChar char="•"/>
              <a:defRPr sz="1703"/>
            </a:pPr>
            <a:r>
              <a:t>The </a:t>
            </a:r>
            <a:r>
              <a:rPr b="1"/>
              <a:t>Handwritten Mathematical Equation Solver</a:t>
            </a:r>
            <a:r>
              <a:t> project aims to develop a system that automatically recognizes and solves mathematical equations written by hand. With the advancement of technology, the ability to efficiently convert handwritten content into digital form has gained immense importance in fields such as education, research, and engineering. Traditionally, solving handwritten equations required manual input into software tools, which can be time-consuming and prone to errors, especially when dealing with complex mathematical expressions. This project proposes a solution to bridge the gap between handwritten input and digital computation.</a:t>
            </a:r>
          </a:p>
          <a:p>
            <a:pPr marL="170848" indent="-170848" algn="just" defTabSz="324611">
              <a:lnSpc>
                <a:spcPct val="100000"/>
              </a:lnSpc>
              <a:spcBef>
                <a:spcPts val="800"/>
              </a:spcBef>
              <a:buSzPct val="100000"/>
              <a:buChar char="•"/>
              <a:defRPr sz="1703"/>
            </a:pPr>
            <a:r>
              <a:t>The system leverages advanced techniques in </a:t>
            </a:r>
            <a:r>
              <a:rPr b="1"/>
              <a:t>image processing</a:t>
            </a:r>
            <a:r>
              <a:t>, </a:t>
            </a:r>
            <a:r>
              <a:rPr b="1"/>
              <a:t>optical character recognition (OCR)</a:t>
            </a:r>
            <a:r>
              <a:t>, and </a:t>
            </a:r>
            <a:r>
              <a:rPr b="1"/>
              <a:t>machine learning</a:t>
            </a:r>
            <a:r>
              <a:t> to recognize handwritten mathematical symbols and equations. Once the system interprets the handwritten content, it translates the input into a digital format that can be further processed to solve the equation. This will provide users with both the interpretation and the solution, making it highly useful for students, educators, and professionals dealing with mathematics.</a:t>
            </a:r>
          </a:p>
          <a:p>
            <a:pPr marL="170848" indent="-170848" algn="just" defTabSz="324611">
              <a:lnSpc>
                <a:spcPct val="100000"/>
              </a:lnSpc>
              <a:spcBef>
                <a:spcPts val="800"/>
              </a:spcBef>
              <a:buSzPct val="100000"/>
              <a:buChar char="•"/>
              <a:defRPr sz="1703"/>
            </a:pPr>
            <a:r>
              <a:t>The goal of this project is to build a user-friendly interface that allows users to either draw or upload an image of a handwritten equation, have the system recognize it, and return the solved output efficiently. This will enhance productivity, reduce manual effort, and make the learning process more interactive and accessible.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Title 1"/>
          <p:cNvSpPr txBox="1"/>
          <p:nvPr>
            <p:ph type="ctrTitle"/>
          </p:nvPr>
        </p:nvSpPr>
        <p:spPr>
          <a:xfrm>
            <a:off x="1346274" y="98715"/>
            <a:ext cx="9144001" cy="785951"/>
          </a:xfrm>
          <a:prstGeom prst="rect">
            <a:avLst/>
          </a:prstGeom>
        </p:spPr>
        <p:txBody>
          <a:bodyPr/>
          <a:lstStyle>
            <a:lvl1pPr>
              <a:defRPr sz="3200"/>
            </a:lvl1pPr>
          </a:lstStyle>
          <a:p>
            <a:pPr/>
            <a:r>
              <a:t>Existing System Vs Proposed System</a:t>
            </a:r>
          </a:p>
        </p:txBody>
      </p:sp>
      <p:pic>
        <p:nvPicPr>
          <p:cNvPr id="104" name="Screenshot 2024-09-06 at 11.55.54 AM.png" descr="Screenshot 2024-09-06 at 11.55.54 AM.png"/>
          <p:cNvPicPr>
            <a:picLocks noChangeAspect="1"/>
          </p:cNvPicPr>
          <p:nvPr/>
        </p:nvPicPr>
        <p:blipFill>
          <a:blip r:embed="rId2">
            <a:extLst/>
          </a:blip>
          <a:stretch>
            <a:fillRect/>
          </a:stretch>
        </p:blipFill>
        <p:spPr>
          <a:xfrm>
            <a:off x="1464123" y="900922"/>
            <a:ext cx="9524419" cy="5791715"/>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Title 1"/>
          <p:cNvSpPr txBox="1"/>
          <p:nvPr>
            <p:ph type="ctrTitle"/>
          </p:nvPr>
        </p:nvSpPr>
        <p:spPr>
          <a:xfrm>
            <a:off x="1524000" y="596348"/>
            <a:ext cx="9144000" cy="785950"/>
          </a:xfrm>
          <a:prstGeom prst="rect">
            <a:avLst/>
          </a:prstGeom>
        </p:spPr>
        <p:txBody>
          <a:bodyPr/>
          <a:lstStyle>
            <a:lvl1pPr>
              <a:defRPr sz="5400"/>
            </a:lvl1pPr>
          </a:lstStyle>
          <a:p>
            <a:pPr/>
            <a:r>
              <a:t>Technical Specification</a:t>
            </a:r>
          </a:p>
        </p:txBody>
      </p:sp>
      <p:sp>
        <p:nvSpPr>
          <p:cNvPr id="107" name="Subtitle 2"/>
          <p:cNvSpPr txBox="1"/>
          <p:nvPr>
            <p:ph type="subTitle" idx="1"/>
          </p:nvPr>
        </p:nvSpPr>
        <p:spPr>
          <a:xfrm>
            <a:off x="1524000" y="1480930"/>
            <a:ext cx="9144000" cy="4780724"/>
          </a:xfrm>
          <a:prstGeom prst="rect">
            <a:avLst/>
          </a:prstGeom>
        </p:spPr>
        <p:txBody>
          <a:bodyPr/>
          <a:lstStyle/>
          <a:p>
            <a:pPr marL="342900" indent="-342900" algn="l">
              <a:buSzPct val="100000"/>
              <a:buFont typeface="Arial"/>
              <a:buChar char="•"/>
              <a:defRPr b="1" sz="3200"/>
            </a:pPr>
            <a:r>
              <a:t>Software Requirements</a:t>
            </a:r>
          </a:p>
          <a:p>
            <a:pPr lvl="2" indent="457200" algn="l"/>
            <a:r>
              <a:t>Operating System: Windows 7 or Windows 10 or MAC</a:t>
            </a:r>
          </a:p>
          <a:p>
            <a:pPr lvl="2" indent="457200" algn="l"/>
            <a:r>
              <a:t>Tool: Google Colab Virtual Python Runtime</a:t>
            </a:r>
            <a:endParaRPr b="1" sz="3200"/>
          </a:p>
          <a:p>
            <a:pPr marL="342900" indent="-342900" algn="l">
              <a:buSzPct val="100000"/>
              <a:buFont typeface="Arial"/>
              <a:buChar char="•"/>
              <a:defRPr b="1" sz="3200"/>
            </a:pPr>
            <a:r>
              <a:t>Hardware Requirements</a:t>
            </a:r>
          </a:p>
          <a:p>
            <a:pPr lvl="2" indent="457200" algn="l"/>
            <a:r>
              <a:t>Processor: Intel i3 or more(more than 2GHz)</a:t>
            </a:r>
          </a:p>
          <a:p>
            <a:pPr lvl="2" indent="457200" algn="l"/>
            <a:r>
              <a:t>RAM: 4GB or more </a:t>
            </a:r>
          </a:p>
          <a:p>
            <a:pPr lvl="2" indent="457200" algn="l"/>
            <a:r>
              <a:t>Hard Disk: 80 GB</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Title 1"/>
          <p:cNvSpPr txBox="1"/>
          <p:nvPr>
            <p:ph type="ctrTitle"/>
          </p:nvPr>
        </p:nvSpPr>
        <p:spPr>
          <a:xfrm>
            <a:off x="1524000" y="596348"/>
            <a:ext cx="9144000" cy="785950"/>
          </a:xfrm>
          <a:prstGeom prst="rect">
            <a:avLst/>
          </a:prstGeom>
        </p:spPr>
        <p:txBody>
          <a:bodyPr/>
          <a:lstStyle>
            <a:lvl1pPr>
              <a:defRPr sz="5400"/>
            </a:lvl1pPr>
          </a:lstStyle>
          <a:p>
            <a:pPr/>
            <a:r>
              <a:t>Conclusion</a:t>
            </a:r>
          </a:p>
        </p:txBody>
      </p:sp>
      <p:sp>
        <p:nvSpPr>
          <p:cNvPr id="110" name="Subtitle 2"/>
          <p:cNvSpPr txBox="1"/>
          <p:nvPr>
            <p:ph type="subTitle" idx="1"/>
          </p:nvPr>
        </p:nvSpPr>
        <p:spPr>
          <a:xfrm>
            <a:off x="1524000" y="1480930"/>
            <a:ext cx="9144000" cy="4780724"/>
          </a:xfrm>
          <a:prstGeom prst="rect">
            <a:avLst/>
          </a:prstGeom>
        </p:spPr>
        <p:txBody>
          <a:bodyPr/>
          <a:lstStyle>
            <a:lvl1pPr algn="just" defTabSz="886968">
              <a:spcBef>
                <a:spcPts val="900"/>
              </a:spcBef>
              <a:defRPr sz="2328"/>
            </a:lvl1pPr>
          </a:lstStyle>
          <a:p>
            <a:pPr/>
            <a:r>
              <a:t>This project demonstrates the remarkable capabilities of convolutional neural networks in the domain of handwritten mathematical expression recognition. Through a combination of image preprocessing techniques and a carefully designed CNN architecture, the system successfully extracts equations from user-provided images. The extracted equations are then transformed into machine-readable formats that allow for computational solutions. This ability to bridge the gap between handwritten and digital mathematics has a wide range of real-world applications. Within educational settings, it can empower students by automating the process of verifying calculations and providing step-by-step guidance for solving problems. Furthermore, it holds great potential for enhancing accessibility tools, allowing those with visual impairments or learning differences to easily engage with mathematical content in a digital environment.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Title 1"/>
          <p:cNvSpPr txBox="1"/>
          <p:nvPr>
            <p:ph type="ctrTitle"/>
          </p:nvPr>
        </p:nvSpPr>
        <p:spPr>
          <a:xfrm>
            <a:off x="1524000" y="596348"/>
            <a:ext cx="9144000" cy="785950"/>
          </a:xfrm>
          <a:prstGeom prst="rect">
            <a:avLst/>
          </a:prstGeom>
        </p:spPr>
        <p:txBody>
          <a:bodyPr/>
          <a:lstStyle>
            <a:lvl1pPr>
              <a:defRPr sz="5400"/>
            </a:lvl1pPr>
          </a:lstStyle>
          <a:p>
            <a:pPr/>
            <a:r>
              <a:t>Bibliography</a:t>
            </a:r>
          </a:p>
        </p:txBody>
      </p:sp>
      <p:sp>
        <p:nvSpPr>
          <p:cNvPr id="113" name="Subtitle 2"/>
          <p:cNvSpPr txBox="1"/>
          <p:nvPr>
            <p:ph type="subTitle" idx="1"/>
          </p:nvPr>
        </p:nvSpPr>
        <p:spPr>
          <a:xfrm>
            <a:off x="1524000" y="1480930"/>
            <a:ext cx="9144000" cy="4780724"/>
          </a:xfrm>
          <a:prstGeom prst="rect">
            <a:avLst/>
          </a:prstGeom>
        </p:spPr>
        <p:txBody>
          <a:bodyPr/>
          <a:lstStyle/>
          <a:p>
            <a:pPr algn="just" defTabSz="886968">
              <a:spcBef>
                <a:spcPts val="900"/>
              </a:spcBef>
              <a:defRPr sz="2328"/>
            </a:pPr>
            <a:r>
              <a:t>[1] Shinde, Rajwardhan, Onkar Dherange, Rahul Gavhane, Hemant Koul, and Nilam Patil."Handwritten Mathematical Equation Solver." International Journal of Engineering Applied Sciences and Technology (IJEAST) ,(2022)</a:t>
            </a:r>
          </a:p>
          <a:p>
            <a:pPr algn="just" defTabSz="886968">
              <a:spcBef>
                <a:spcPts val="900"/>
              </a:spcBef>
              <a:defRPr sz="2328"/>
            </a:pPr>
            <a:r>
              <a:t>[2] Hossain, Md Bipul, Feroza Naznin, Y. A. Joarder, Md Zahidul Islam, and Md Jashim Uddin. "Recognition and solution for handwritten equation using convolutional neural network." In 2018 Joint 7th International Conference on Informatics, Electronics &amp; Vision (ICIEV) and 2018 2nd International Conference on Imaging, Vision &amp; Pattern Recognition (icIVPR), pp. 250-255. IEEE, 2018.</a:t>
            </a:r>
          </a:p>
          <a:p>
            <a:pPr algn="just" defTabSz="886968">
              <a:spcBef>
                <a:spcPts val="900"/>
              </a:spcBef>
              <a:defRPr sz="2328"/>
            </a:pPr>
            <a:r>
              <a:t>[3] Liu, Wenfei, Jingcheng Wei, and Qingmin Meng. "Comparisions on KNN, SVM, BP and the CNN for Handwritten Digit Recognition." In 2020 IEEE International Conference on Advances in Electrical Engineering and Computer Applications (AEECA), pp. 587-590. IEEE, 2020.</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