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3" r:id="rId5"/>
    <p:sldId id="259" r:id="rId6"/>
    <p:sldId id="260" r:id="rId7"/>
    <p:sldId id="261" r:id="rId8"/>
    <p:sldId id="262" r:id="rId9"/>
    <p:sldId id="263" r:id="rId10"/>
    <p:sldId id="274" r:id="rId11"/>
    <p:sldId id="275" r:id="rId12"/>
    <p:sldId id="264" r:id="rId13"/>
    <p:sldId id="276" r:id="rId14"/>
    <p:sldId id="265" r:id="rId15"/>
    <p:sldId id="266" r:id="rId16"/>
    <p:sldId id="277" r:id="rId17"/>
    <p:sldId id="281" r:id="rId18"/>
    <p:sldId id="267" r:id="rId19"/>
    <p:sldId id="280" r:id="rId20"/>
    <p:sldId id="278" r:id="rId21"/>
    <p:sldId id="268" r:id="rId22"/>
    <p:sldId id="270" r:id="rId23"/>
    <p:sldId id="279" r:id="rId24"/>
    <p:sldId id="271" r:id="rId25"/>
    <p:sldId id="272"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4EC1B4-8761-485A-B85C-3FFDEA2628DB}" type="datetimeFigureOut">
              <a:rPr lang="en-US" smtClean="0"/>
              <a:pPr/>
              <a:t>02-May-19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EC1B4-8761-485A-B85C-3FFDEA2628DB}" type="datetimeFigureOut">
              <a:rPr lang="en-US" smtClean="0"/>
              <a:pPr/>
              <a:t>02-May-19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EC1B4-8761-485A-B85C-3FFDEA2628DB}" type="datetimeFigureOut">
              <a:rPr lang="en-US" smtClean="0"/>
              <a:pPr/>
              <a:t>02-May-19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EC1B4-8761-485A-B85C-3FFDEA2628DB}" type="datetimeFigureOut">
              <a:rPr lang="en-US" smtClean="0"/>
              <a:pPr/>
              <a:t>02-May-19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4EC1B4-8761-485A-B85C-3FFDEA2628DB}" type="datetimeFigureOut">
              <a:rPr lang="en-US" smtClean="0"/>
              <a:pPr/>
              <a:t>02-May-19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4EC1B4-8761-485A-B85C-3FFDEA2628DB}" type="datetimeFigureOut">
              <a:rPr lang="en-US" smtClean="0"/>
              <a:pPr/>
              <a:t>02-May-19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4EC1B4-8761-485A-B85C-3FFDEA2628DB}" type="datetimeFigureOut">
              <a:rPr lang="en-US" smtClean="0"/>
              <a:pPr/>
              <a:t>02-May-19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4EC1B4-8761-485A-B85C-3FFDEA2628DB}" type="datetimeFigureOut">
              <a:rPr lang="en-US" smtClean="0"/>
              <a:pPr/>
              <a:t>02-May-19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EC1B4-8761-485A-B85C-3FFDEA2628DB}" type="datetimeFigureOut">
              <a:rPr lang="en-US" smtClean="0"/>
              <a:pPr/>
              <a:t>02-May-19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4EC1B4-8761-485A-B85C-3FFDEA2628DB}" type="datetimeFigureOut">
              <a:rPr lang="en-US" smtClean="0"/>
              <a:pPr/>
              <a:t>02-May-19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60916-F238-4424-A1A1-F32FDA3769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4EC1B4-8761-485A-B85C-3FFDEA2628DB}" type="datetimeFigureOut">
              <a:rPr lang="en-US" smtClean="0"/>
              <a:pPr/>
              <a:t>02-May-19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6560916-F238-4424-A1A1-F32FDA3769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4EC1B4-8761-485A-B85C-3FFDEA2628DB}" type="datetimeFigureOut">
              <a:rPr lang="en-US" smtClean="0"/>
              <a:pPr/>
              <a:t>02-May-19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560916-F238-4424-A1A1-F32FDA3769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000" dirty="0" smtClean="0">
                <a:solidFill>
                  <a:srgbClr val="00B050"/>
                </a:solidFill>
                <a:latin typeface="Times New Roman" pitchFamily="18" charset="0"/>
                <a:cs typeface="Times New Roman" pitchFamily="18" charset="0"/>
              </a:rPr>
              <a:t>WOMEN SECURITY SYSTEM WITH GPS TRACKING AND MESSAING SYSTEM	</a:t>
            </a:r>
            <a:br>
              <a:rPr lang="en-US" sz="3000" dirty="0" smtClean="0">
                <a:solidFill>
                  <a:srgbClr val="00B050"/>
                </a:solidFill>
                <a:latin typeface="Times New Roman" pitchFamily="18" charset="0"/>
                <a:cs typeface="Times New Roman" pitchFamily="18" charset="0"/>
              </a:rPr>
            </a:br>
            <a:endParaRPr lang="en-US" sz="3000"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3228536"/>
            <a:ext cx="7854696" cy="2715064"/>
          </a:xfrm>
        </p:spPr>
        <p:txBody>
          <a:bodyPr>
            <a:normAutofit fontScale="85000" lnSpcReduction="10000"/>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D.SAHITHI        		  15TQ1A0417</a:t>
            </a:r>
          </a:p>
          <a:p>
            <a:r>
              <a:rPr lang="en-US" dirty="0" smtClean="0">
                <a:latin typeface="Times New Roman" pitchFamily="18" charset="0"/>
                <a:cs typeface="Times New Roman" pitchFamily="18" charset="0"/>
              </a:rPr>
              <a:t>		K.MAMATHA 			  15TQ1A0425</a:t>
            </a:r>
          </a:p>
          <a:p>
            <a:r>
              <a:rPr lang="en-US" dirty="0" smtClean="0">
                <a:latin typeface="Times New Roman" pitchFamily="18" charset="0"/>
                <a:cs typeface="Times New Roman" pitchFamily="18" charset="0"/>
              </a:rPr>
              <a:t>N.VINAY KUMAR                        16TQ5A0425</a:t>
            </a:r>
          </a:p>
          <a:p>
            <a:r>
              <a:rPr lang="en-US" dirty="0" smtClean="0">
                <a:latin typeface="Times New Roman" pitchFamily="18" charset="0"/>
                <a:cs typeface="Times New Roman" pitchFamily="18" charset="0"/>
              </a:rPr>
              <a:t>N.PRAVEENA			  15TQ1A0436</a:t>
            </a: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r>
              <a:rPr lang="en-US" dirty="0" smtClean="0"/>
              <a:t>Advantages over existing system</a:t>
            </a:r>
            <a:endParaRPr lang="en-US" dirty="0"/>
          </a:p>
        </p:txBody>
      </p:sp>
      <p:sp>
        <p:nvSpPr>
          <p:cNvPr id="3" name="Content Placeholder 2"/>
          <p:cNvSpPr>
            <a:spLocks noGrp="1"/>
          </p:cNvSpPr>
          <p:nvPr>
            <p:ph idx="1"/>
          </p:nvPr>
        </p:nvSpPr>
        <p:spPr>
          <a:xfrm>
            <a:off x="457200" y="2362200"/>
            <a:ext cx="8229600" cy="3962400"/>
          </a:xfrm>
        </p:spPr>
        <p:txBody>
          <a:bodyPr/>
          <a:lstStyle/>
          <a:p>
            <a:pPr>
              <a:buFont typeface="Wingdings" pitchFamily="2" charset="2"/>
              <a:buChar char="Ø"/>
            </a:pPr>
            <a:r>
              <a:rPr lang="en-US" dirty="0" smtClean="0"/>
              <a:t>Comfortable and Easy to use.</a:t>
            </a:r>
          </a:p>
          <a:p>
            <a:pPr>
              <a:buFont typeface="Wingdings" pitchFamily="2" charset="2"/>
              <a:buChar char="Ø"/>
            </a:pPr>
            <a:r>
              <a:rPr lang="en-US" dirty="0" smtClean="0"/>
              <a:t>Reduced cost.</a:t>
            </a:r>
          </a:p>
          <a:p>
            <a:pPr>
              <a:buFont typeface="Wingdings" pitchFamily="2" charset="2"/>
              <a:buChar char="Ø"/>
            </a:pPr>
            <a:r>
              <a:rPr lang="en-US" dirty="0" smtClean="0"/>
              <a:t>Reduced Size.</a:t>
            </a:r>
          </a:p>
          <a:p>
            <a:pPr>
              <a:buFont typeface="Wingdings" pitchFamily="2" charset="2"/>
              <a:buChar char="Ø"/>
            </a:pPr>
            <a:r>
              <a:rPr lang="en-US" dirty="0" smtClean="0"/>
              <a:t>Smart Phone Based.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Approach-Working</a:t>
            </a:r>
            <a:endParaRPr lang="en-US" dirty="0"/>
          </a:p>
        </p:txBody>
      </p:sp>
      <p:sp>
        <p:nvSpPr>
          <p:cNvPr id="3" name="Content Placeholder 2"/>
          <p:cNvSpPr>
            <a:spLocks noGrp="1"/>
          </p:cNvSpPr>
          <p:nvPr>
            <p:ph idx="1"/>
          </p:nvPr>
        </p:nvSpPr>
        <p:spPr/>
        <p:txBody>
          <a:bodyPr/>
          <a:lstStyle/>
          <a:p>
            <a:r>
              <a:rPr lang="en-US" dirty="0" smtClean="0"/>
              <a:t>where we use Button at the place of anklet and when a women is posed to harassment then the Button Pressed and that will be sent to the controller then, the controller enables the GPS location and tracks the area of women and send the notification to the respected persons whose contacts.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19200"/>
          </a:xfrm>
        </p:spPr>
        <p:txBody>
          <a:bodyPr/>
          <a:lstStyle/>
          <a:p>
            <a:r>
              <a:rPr lang="en-US" dirty="0" smtClean="0"/>
              <a:t>Block Diagram	</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1523999" y="2220913"/>
            <a:ext cx="6552249" cy="410368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r>
              <a:rPr lang="en-US" dirty="0" err="1" smtClean="0"/>
              <a:t>Requriments</a:t>
            </a:r>
            <a:endParaRPr lang="en-US" dirty="0"/>
          </a:p>
        </p:txBody>
      </p:sp>
      <p:sp>
        <p:nvSpPr>
          <p:cNvPr id="3" name="Content Placeholder 2"/>
          <p:cNvSpPr>
            <a:spLocks noGrp="1"/>
          </p:cNvSpPr>
          <p:nvPr>
            <p:ph idx="1"/>
          </p:nvPr>
        </p:nvSpPr>
        <p:spPr>
          <a:xfrm>
            <a:off x="609600" y="2819400"/>
            <a:ext cx="8077200" cy="3505200"/>
          </a:xfrm>
        </p:spPr>
        <p:txBody>
          <a:bodyPr/>
          <a:lstStyle/>
          <a:p>
            <a:r>
              <a:rPr lang="en-US" dirty="0" smtClean="0"/>
              <a:t>GPS(</a:t>
            </a:r>
            <a:r>
              <a:rPr lang="en-US" dirty="0" err="1" smtClean="0"/>
              <a:t>Gobal</a:t>
            </a:r>
            <a:r>
              <a:rPr lang="en-US" dirty="0" smtClean="0"/>
              <a:t> Position System)</a:t>
            </a:r>
          </a:p>
          <a:p>
            <a:r>
              <a:rPr lang="en-US" dirty="0" smtClean="0"/>
              <a:t>GPRS(SIM900)</a:t>
            </a:r>
          </a:p>
          <a:p>
            <a:r>
              <a:rPr lang="en-US" dirty="0" err="1" smtClean="0"/>
              <a:t>Arduino</a:t>
            </a:r>
            <a:r>
              <a:rPr lang="en-US" dirty="0" smtClean="0"/>
              <a:t> </a:t>
            </a:r>
            <a:r>
              <a:rPr lang="en-US" dirty="0" err="1" smtClean="0"/>
              <a:t>uno</a:t>
            </a:r>
            <a:r>
              <a:rPr lang="en-US" dirty="0" smtClean="0"/>
              <a:t> (Micro Controller)</a:t>
            </a:r>
          </a:p>
          <a:p>
            <a:r>
              <a:rPr lang="en-US" dirty="0" smtClean="0"/>
              <a:t>Button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848600" cy="1048512"/>
          </a:xfrm>
        </p:spPr>
        <p:txBody>
          <a:bodyPr/>
          <a:lstStyle/>
          <a:p>
            <a:r>
              <a:rPr lang="en-US" dirty="0" smtClean="0"/>
              <a:t>GPS Module</a:t>
            </a:r>
            <a:endParaRPr lang="en-US" dirty="0"/>
          </a:p>
        </p:txBody>
      </p:sp>
      <p:pic>
        <p:nvPicPr>
          <p:cNvPr id="4" name="Content Placeholder 3" descr="ublox-neo-6m-gps-module-flight-control-500x500.jpg"/>
          <p:cNvPicPr>
            <a:picLocks noGrp="1" noChangeAspect="1"/>
          </p:cNvPicPr>
          <p:nvPr>
            <p:ph sz="half" idx="1"/>
          </p:nvPr>
        </p:nvPicPr>
        <p:blipFill>
          <a:blip r:embed="rId2"/>
          <a:stretch>
            <a:fillRect/>
          </a:stretch>
        </p:blipFill>
        <p:spPr>
          <a:xfrm>
            <a:off x="457200" y="2118519"/>
            <a:ext cx="4038600" cy="4038600"/>
          </a:xfrm>
        </p:spPr>
      </p:pic>
      <p:sp>
        <p:nvSpPr>
          <p:cNvPr id="5" name="Content Placeholder 4"/>
          <p:cNvSpPr>
            <a:spLocks noGrp="1"/>
          </p:cNvSpPr>
          <p:nvPr>
            <p:ph sz="half" idx="2"/>
          </p:nvPr>
        </p:nvSpPr>
        <p:spPr/>
        <p:txBody>
          <a:bodyPr/>
          <a:lstStyle/>
          <a:p>
            <a:r>
              <a:rPr lang="en-US" dirty="0" smtClean="0"/>
              <a:t>GPS- Determines latitude and longitude of a receiver of Earth by calculating the time difference for signals from various satellites to reach the receiver.</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lstStyle/>
          <a:p>
            <a:r>
              <a:rPr lang="en-US" dirty="0" smtClean="0"/>
              <a:t>GSM Module</a:t>
            </a:r>
            <a:endParaRPr lang="en-US" dirty="0"/>
          </a:p>
        </p:txBody>
      </p:sp>
      <p:pic>
        <p:nvPicPr>
          <p:cNvPr id="7" name="Content Placeholder 6" descr="IM140318001_1.jpg"/>
          <p:cNvPicPr>
            <a:picLocks noGrp="1" noChangeAspect="1"/>
          </p:cNvPicPr>
          <p:nvPr>
            <p:ph sz="half" idx="1"/>
          </p:nvPr>
        </p:nvPicPr>
        <p:blipFill>
          <a:blip r:embed="rId2"/>
          <a:stretch>
            <a:fillRect/>
          </a:stretch>
        </p:blipFill>
        <p:spPr>
          <a:xfrm>
            <a:off x="952500" y="3076099"/>
            <a:ext cx="3048000" cy="2123440"/>
          </a:xfrm>
        </p:spPr>
      </p:pic>
      <p:sp>
        <p:nvSpPr>
          <p:cNvPr id="6" name="Content Placeholder 5"/>
          <p:cNvSpPr>
            <a:spLocks noGrp="1"/>
          </p:cNvSpPr>
          <p:nvPr>
            <p:ph sz="half" idx="2"/>
          </p:nvPr>
        </p:nvSpPr>
        <p:spPr/>
        <p:txBody>
          <a:bodyPr>
            <a:normAutofit fontScale="70000" lnSpcReduction="20000"/>
          </a:bodyPr>
          <a:lstStyle/>
          <a:p>
            <a:r>
              <a:rPr lang="en-US" dirty="0" smtClean="0"/>
              <a:t>Quad-Band 850/ 900/ 1800/ 1900 MHz</a:t>
            </a:r>
          </a:p>
          <a:p>
            <a:r>
              <a:rPr lang="en-US" dirty="0" smtClean="0"/>
              <a:t>Dual-Band 900/ 1900 MHz</a:t>
            </a:r>
          </a:p>
          <a:p>
            <a:r>
              <a:rPr lang="en-US" dirty="0" smtClean="0"/>
              <a:t>GPRS multi-slot class 10/8GPRS mobile station class B</a:t>
            </a:r>
          </a:p>
          <a:p>
            <a:r>
              <a:rPr lang="en-US" dirty="0" smtClean="0"/>
              <a:t>Compliant to GSM phase 2/2+Class 4 (2 W @850/ 900 MHz)</a:t>
            </a:r>
          </a:p>
          <a:p>
            <a:r>
              <a:rPr lang="en-US" dirty="0" smtClean="0"/>
              <a:t>Class 1 (1 W @ 1800/1900MHz)</a:t>
            </a:r>
          </a:p>
          <a:p>
            <a:r>
              <a:rPr lang="en-US" dirty="0" smtClean="0"/>
              <a:t>Control via AT commands (GSM 07.07 ,07.05 and SIMCOM enhanced AT Commands)</a:t>
            </a:r>
          </a:p>
          <a:p>
            <a:r>
              <a:rPr lang="en-US" dirty="0" smtClean="0"/>
              <a:t>Low power consumption: 1.5mA(sleep mode)</a:t>
            </a:r>
          </a:p>
          <a:p>
            <a:r>
              <a:rPr lang="en-US" dirty="0" smtClean="0"/>
              <a:t>Operation temperature: -40°C to +85 °C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Red pushbuttons can also have large heads (called mushroom heads) for easy operation and to facilitate the stopping of a machine. These pushbuttons are called emergency buttons and are mandated by the electrical code in many jurisdictions for increased safety.</a:t>
            </a:r>
            <a:endParaRPr lang="en-US" dirty="0"/>
          </a:p>
        </p:txBody>
      </p:sp>
      <p:pic>
        <p:nvPicPr>
          <p:cNvPr id="5" name="Content Placeholder 4" descr="push-button-500x500.jpg"/>
          <p:cNvPicPr>
            <a:picLocks noGrp="1" noChangeAspect="1"/>
          </p:cNvPicPr>
          <p:nvPr>
            <p:ph sz="half" idx="2"/>
          </p:nvPr>
        </p:nvPicPr>
        <p:blipFill>
          <a:blip r:embed="rId2"/>
          <a:stretch>
            <a:fillRect/>
          </a:stretch>
        </p:blipFill>
        <p:spPr>
          <a:xfrm>
            <a:off x="4648200" y="2118519"/>
            <a:ext cx="4038600" cy="40386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Arduino</a:t>
            </a:r>
            <a:r>
              <a:rPr lang="en-US" dirty="0" smtClean="0"/>
              <a:t> </a:t>
            </a:r>
            <a:r>
              <a:rPr lang="en-US" dirty="0" err="1" smtClean="0"/>
              <a:t>uno</a:t>
            </a:r>
            <a:endParaRPr lang="en-US" dirty="0"/>
          </a:p>
        </p:txBody>
      </p:sp>
      <p:sp>
        <p:nvSpPr>
          <p:cNvPr id="3" name="Content Placeholder 2"/>
          <p:cNvSpPr>
            <a:spLocks noGrp="1"/>
          </p:cNvSpPr>
          <p:nvPr>
            <p:ph sz="half" idx="1"/>
          </p:nvPr>
        </p:nvSpPr>
        <p:spPr/>
        <p:txBody>
          <a:bodyPr>
            <a:normAutofit/>
          </a:bodyPr>
          <a:lstStyle/>
          <a:p>
            <a:r>
              <a:rPr lang="en-US" sz="1800" dirty="0" smtClean="0"/>
              <a:t>The </a:t>
            </a:r>
            <a:r>
              <a:rPr lang="en-US" sz="1800" dirty="0" err="1" smtClean="0"/>
              <a:t>Arduino</a:t>
            </a:r>
            <a:r>
              <a:rPr lang="en-US" sz="1800" dirty="0" smtClean="0"/>
              <a:t> UNO is an open-source microcontroller board based on the Microchip ATmega328P microcontroller and developed by Arduino.cc. The board is equipped with sets of digital and analog input/output (I/O) pins that may be interfaced to various expansion boards (shields) and other circuits. The board has 14 Digital pins, 6 Analog pins, and programmable with the </a:t>
            </a:r>
            <a:r>
              <a:rPr lang="en-US" sz="1800" dirty="0" err="1" smtClean="0"/>
              <a:t>Arduino</a:t>
            </a:r>
            <a:r>
              <a:rPr lang="en-US" sz="1800" dirty="0" smtClean="0"/>
              <a:t> IDE (Integrated Development Environment) via a type B USB cable.</a:t>
            </a:r>
            <a:endParaRPr lang="en-US" sz="1800" dirty="0"/>
          </a:p>
        </p:txBody>
      </p:sp>
      <p:pic>
        <p:nvPicPr>
          <p:cNvPr id="5" name="Content Placeholder 4" descr="042014_1355_ArduinoGett1.png"/>
          <p:cNvPicPr>
            <a:picLocks noGrp="1"/>
          </p:cNvPicPr>
          <p:nvPr>
            <p:ph sz="half" idx="2"/>
          </p:nvPr>
        </p:nvPicPr>
        <p:blipFill>
          <a:blip r:embed="rId2" cstate="print"/>
          <a:stretch>
            <a:fillRect/>
          </a:stretch>
        </p:blipFill>
        <p:spPr>
          <a:xfrm>
            <a:off x="4648200" y="2057400"/>
            <a:ext cx="4038600" cy="34169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3048000" y="1905000"/>
            <a:ext cx="3048001" cy="4419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Auto motives and transport vehicles</a:t>
            </a:r>
          </a:p>
          <a:p>
            <a:r>
              <a:rPr lang="en-US" dirty="0" smtClean="0"/>
              <a:t> Security, Remote monitoring, Transportation and logistics</a:t>
            </a:r>
          </a:p>
          <a:p>
            <a:r>
              <a:rPr lang="en-US" dirty="0" smtClean="0"/>
              <a:t> This system is also can be interfaced with Vehicle airbag system.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a:bodyPr>
          <a:lstStyle/>
          <a:p>
            <a:r>
              <a:rPr lang="en-US" dirty="0" smtClean="0"/>
              <a:t>Introduction	</a:t>
            </a:r>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r>
              <a:rPr lang="en-US" dirty="0" smtClean="0"/>
              <a:t>In Ancient India women held a high place of respect in the Society.</a:t>
            </a:r>
          </a:p>
          <a:p>
            <a:pPr>
              <a:buNone/>
            </a:pPr>
            <a:endParaRPr lang="en-US" dirty="0" smtClean="0"/>
          </a:p>
          <a:p>
            <a:pPr>
              <a:buFont typeface="Wingdings" pitchFamily="2" charset="2"/>
              <a:buChar char="Ø"/>
            </a:pPr>
            <a:r>
              <a:rPr lang="en-US" dirty="0" smtClean="0"/>
              <a:t>Woman is a symbol of love, Purity, Sacrifice etc…</a:t>
            </a:r>
          </a:p>
          <a:p>
            <a:pPr>
              <a:buFont typeface="Wingdings" pitchFamily="2" charset="2"/>
              <a:buChar char="Ø"/>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4419600" cy="1143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Implementation</a:t>
            </a:r>
            <a:endParaRPr lang="en-US" dirty="0"/>
          </a:p>
        </p:txBody>
      </p:sp>
      <p:sp>
        <p:nvSpPr>
          <p:cNvPr id="3" name="Text Placeholder 2"/>
          <p:cNvSpPr>
            <a:spLocks noGrp="1"/>
          </p:cNvSpPr>
          <p:nvPr>
            <p:ph type="body" idx="1"/>
          </p:nvPr>
        </p:nvSpPr>
        <p:spPr>
          <a:xfrm>
            <a:off x="457200" y="1855248"/>
            <a:ext cx="4040188" cy="964152"/>
          </a:xfrm>
        </p:spPr>
        <p:txBody>
          <a:bodyPr/>
          <a:lstStyle/>
          <a:p>
            <a:r>
              <a:rPr lang="en-US" dirty="0" smtClean="0"/>
              <a:t>System Implementation</a:t>
            </a:r>
            <a:endParaRPr lang="en-US" dirty="0"/>
          </a:p>
        </p:txBody>
      </p:sp>
      <p:sp>
        <p:nvSpPr>
          <p:cNvPr id="5" name="Text Placeholder 4"/>
          <p:cNvSpPr>
            <a:spLocks noGrp="1"/>
          </p:cNvSpPr>
          <p:nvPr>
            <p:ph type="body" sz="half" idx="3"/>
          </p:nvPr>
        </p:nvSpPr>
        <p:spPr/>
        <p:txBody>
          <a:bodyPr/>
          <a:lstStyle/>
          <a:p>
            <a:r>
              <a:rPr lang="en-US" dirty="0" smtClean="0"/>
              <a:t>System Output</a:t>
            </a:r>
            <a:endParaRPr lang="en-US" dirty="0"/>
          </a:p>
        </p:txBody>
      </p:sp>
      <p:pic>
        <p:nvPicPr>
          <p:cNvPr id="7" name="Content Placeholder 6" descr="C:\Users\satish\Downloads\IMG_20190401_094233.jpg"/>
          <p:cNvPicPr>
            <a:picLocks noGrp="1"/>
          </p:cNvPicPr>
          <p:nvPr>
            <p:ph sz="quarter" idx="2"/>
          </p:nvPr>
        </p:nvPicPr>
        <p:blipFill>
          <a:blip r:embed="rId2" cstate="print"/>
          <a:stretch>
            <a:fillRect/>
          </a:stretch>
        </p:blipFill>
        <p:spPr bwMode="auto">
          <a:xfrm>
            <a:off x="457200" y="2923207"/>
            <a:ext cx="4040188" cy="3029299"/>
          </a:xfrm>
          <a:prstGeom prst="rect">
            <a:avLst/>
          </a:prstGeom>
          <a:noFill/>
          <a:ln w="9525">
            <a:noFill/>
            <a:miter lim="800000"/>
            <a:headEnd/>
            <a:tailEnd/>
          </a:ln>
        </p:spPr>
      </p:pic>
      <p:pic>
        <p:nvPicPr>
          <p:cNvPr id="8" name="Content Placeholder 7"/>
          <p:cNvPicPr>
            <a:picLocks noGrp="1"/>
          </p:cNvPicPr>
          <p:nvPr>
            <p:ph sz="quarter" idx="4"/>
          </p:nvPr>
        </p:nvPicPr>
        <p:blipFill>
          <a:blip r:embed="rId3"/>
          <a:stretch>
            <a:fillRect/>
          </a:stretch>
        </p:blipFill>
        <p:spPr bwMode="auto">
          <a:xfrm>
            <a:off x="5270500" y="3418681"/>
            <a:ext cx="2790825" cy="20383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Advantage of using this project , whenever the button is Pressed we will get the location of the Person from the GPS Module and also send the SMS to the family member through the GSM Module with the location. So, that we can know that the person is in threat and need help at the location.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lstStyle/>
          <a:p>
            <a:r>
              <a:rPr lang="en-US" dirty="0" smtClean="0"/>
              <a:t>Future Scope</a:t>
            </a:r>
            <a:endParaRPr lang="en-US" dirty="0"/>
          </a:p>
        </p:txBody>
      </p:sp>
      <p:sp>
        <p:nvSpPr>
          <p:cNvPr id="3" name="Content Placeholder 2"/>
          <p:cNvSpPr>
            <a:spLocks noGrp="1"/>
          </p:cNvSpPr>
          <p:nvPr>
            <p:ph idx="1"/>
          </p:nvPr>
        </p:nvSpPr>
        <p:spPr>
          <a:xfrm>
            <a:off x="457200" y="2011680"/>
            <a:ext cx="8229600" cy="4389120"/>
          </a:xfrm>
        </p:spPr>
        <p:txBody>
          <a:bodyPr/>
          <a:lstStyle/>
          <a:p>
            <a:endParaRPr lang="en-US" dirty="0" smtClean="0"/>
          </a:p>
          <a:p>
            <a:r>
              <a:rPr lang="en-US" dirty="0" smtClean="0"/>
              <a:t>By encrypting the </a:t>
            </a:r>
            <a:r>
              <a:rPr lang="en-US" b="1" dirty="0" smtClean="0"/>
              <a:t>GOOGLE MAPS </a:t>
            </a:r>
            <a:r>
              <a:rPr lang="en-US" dirty="0" smtClean="0"/>
              <a:t>in the GPS sensor it can detect the area instead of latitude and longitude information</a:t>
            </a:r>
          </a:p>
          <a:p>
            <a:r>
              <a:rPr lang="en-US" dirty="0" smtClean="0"/>
              <a:t>By using </a:t>
            </a:r>
            <a:r>
              <a:rPr lang="en-US" dirty="0" err="1" smtClean="0"/>
              <a:t>Nano</a:t>
            </a:r>
            <a:r>
              <a:rPr lang="en-US" dirty="0" smtClean="0"/>
              <a:t> sized materials, the kit size gets reduced</a:t>
            </a:r>
          </a:p>
          <a:p>
            <a:pPr lvl="0"/>
            <a:r>
              <a:rPr lang="en-US" dirty="0" smtClean="0"/>
              <a:t>Using wireless GPS modem and wireless Panic button the carrying of the kit can be avoided.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Links</a:t>
            </a:r>
            <a:endParaRPr lang="en-US" dirty="0"/>
          </a:p>
        </p:txBody>
      </p:sp>
      <p:sp>
        <p:nvSpPr>
          <p:cNvPr id="3" name="Content Placeholder 2"/>
          <p:cNvSpPr>
            <a:spLocks noGrp="1"/>
          </p:cNvSpPr>
          <p:nvPr>
            <p:ph idx="1"/>
          </p:nvPr>
        </p:nvSpPr>
        <p:spPr/>
        <p:txBody>
          <a:bodyPr/>
          <a:lstStyle/>
          <a:p>
            <a:r>
              <a:rPr lang="en-US" b="1" dirty="0" smtClean="0"/>
              <a:t>ATMEGA328 Micro controller “A Technical Reference Book ” by J.M Hughes.</a:t>
            </a:r>
          </a:p>
          <a:p>
            <a:r>
              <a:rPr lang="en-US" b="1" dirty="0" smtClean="0"/>
              <a:t>“Internet of things” technology Reference by Smart Bridge Educational Services</a:t>
            </a:r>
          </a:p>
          <a:p>
            <a:r>
              <a:rPr lang="en-US" dirty="0" smtClean="0"/>
              <a:t>pvt.ltd</a:t>
            </a:r>
          </a:p>
          <a:p>
            <a:r>
              <a:rPr lang="en-US" dirty="0" smtClean="0"/>
              <a:t> </a:t>
            </a:r>
            <a:r>
              <a:rPr lang="en-US" b="1" dirty="0" smtClean="0"/>
              <a:t>"Power Electronics” by M D Singh and K B </a:t>
            </a:r>
            <a:r>
              <a:rPr lang="en-US" b="1" dirty="0" err="1" smtClean="0"/>
              <a:t>Khanchandan</a:t>
            </a:r>
            <a:endParaRPr lang="en-US" b="1" dirty="0" smtClean="0"/>
          </a:p>
          <a:p>
            <a:r>
              <a:rPr lang="en-US" b="1" dirty="0" smtClean="0"/>
              <a:t>"Linear Integrated Circuits” by D Roy </a:t>
            </a:r>
            <a:r>
              <a:rPr lang="en-US" b="1" dirty="0" err="1" smtClean="0"/>
              <a:t>Choudhry</a:t>
            </a:r>
            <a:r>
              <a:rPr lang="en-US" b="1" dirty="0" smtClean="0"/>
              <a:t> &amp; </a:t>
            </a:r>
            <a:r>
              <a:rPr lang="en-US" b="1" dirty="0" err="1" smtClean="0"/>
              <a:t>Shail</a:t>
            </a:r>
            <a:r>
              <a:rPr lang="en-US" b="1" dirty="0" smtClean="0"/>
              <a:t> Jain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endParaRPr lang="en-US" dirty="0"/>
          </a:p>
        </p:txBody>
      </p:sp>
      <p:pic>
        <p:nvPicPr>
          <p:cNvPr id="4" name="Content Placeholder 3" descr="any-queries-png.png"/>
          <p:cNvPicPr>
            <a:picLocks noGrp="1" noChangeAspect="1"/>
          </p:cNvPicPr>
          <p:nvPr>
            <p:ph idx="1"/>
          </p:nvPr>
        </p:nvPicPr>
        <p:blipFill>
          <a:blip r:embed="rId2"/>
          <a:stretch>
            <a:fillRect/>
          </a:stretch>
        </p:blipFill>
        <p:spPr>
          <a:xfrm>
            <a:off x="3124200" y="1981200"/>
            <a:ext cx="3790950" cy="379095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descr="Bharat-mata.png"/>
          <p:cNvPicPr>
            <a:picLocks noGrp="1" noChangeAspect="1"/>
          </p:cNvPicPr>
          <p:nvPr>
            <p:ph idx="1"/>
          </p:nvPr>
        </p:nvPicPr>
        <p:blipFill>
          <a:blip r:embed="rId2"/>
          <a:stretch>
            <a:fillRect/>
          </a:stretch>
        </p:blipFill>
        <p:spPr>
          <a:xfrm>
            <a:off x="2636915" y="1935163"/>
            <a:ext cx="3870169" cy="4389437"/>
          </a:xfrm>
        </p:spPr>
      </p:pic>
      <p:sp>
        <p:nvSpPr>
          <p:cNvPr id="6" name="TextBox 5"/>
          <p:cNvSpPr txBox="1"/>
          <p:nvPr/>
        </p:nvSpPr>
        <p:spPr>
          <a:xfrm>
            <a:off x="2133600" y="6172200"/>
            <a:ext cx="4800600" cy="369332"/>
          </a:xfrm>
          <a:prstGeom prst="rect">
            <a:avLst/>
          </a:prstGeom>
          <a:noFill/>
        </p:spPr>
        <p:txBody>
          <a:bodyPr wrap="square" rtlCol="0">
            <a:spAutoFit/>
          </a:bodyPr>
          <a:lstStyle/>
          <a:p>
            <a:r>
              <a:rPr lang="en-US" dirty="0" smtClean="0"/>
              <a:t>Save Women, Respect Women, Love Women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a:bodyPr>
          <a:lstStyle/>
          <a:p>
            <a:r>
              <a:rPr lang="en-US" dirty="0" smtClean="0"/>
              <a:t/>
            </a:r>
            <a:br>
              <a:rPr lang="en-US" dirty="0" smtClean="0"/>
            </a:br>
            <a:r>
              <a:rPr lang="en-US" dirty="0" smtClean="0"/>
              <a:t>Crime Against women</a:t>
            </a:r>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r>
              <a:rPr lang="en-US" b="1" dirty="0" smtClean="0"/>
              <a:t>Domestic Violence</a:t>
            </a:r>
            <a:r>
              <a:rPr lang="en-US" dirty="0" smtClean="0"/>
              <a:t>-Hitting, kicking, biting, shoving, throwing objects.</a:t>
            </a:r>
          </a:p>
          <a:p>
            <a:pPr>
              <a:buFont typeface="Wingdings" pitchFamily="2" charset="2"/>
              <a:buChar char="Ø"/>
            </a:pPr>
            <a:r>
              <a:rPr lang="en-US" b="1" dirty="0" smtClean="0"/>
              <a:t>Criminal Violence</a:t>
            </a:r>
            <a:r>
              <a:rPr lang="en-US" dirty="0" smtClean="0"/>
              <a:t>- threats, sexual abuse, emotional abuse, kidnapping.</a:t>
            </a:r>
          </a:p>
          <a:p>
            <a:pPr>
              <a:buFont typeface="Wingdings" pitchFamily="2" charset="2"/>
              <a:buChar char="Ø"/>
            </a:pPr>
            <a:r>
              <a:rPr lang="en-US" b="1" dirty="0" smtClean="0"/>
              <a:t>Social Violence</a:t>
            </a:r>
            <a:r>
              <a:rPr lang="en-US" dirty="0" smtClean="0"/>
              <a:t>- Eve teasing.</a:t>
            </a:r>
          </a:p>
          <a:p>
            <a:pPr>
              <a:buNone/>
            </a:pPr>
            <a:endParaRPr lang="en-US" dirty="0" smtClean="0"/>
          </a:p>
          <a:p>
            <a:pPr>
              <a:buFont typeface="Wingdings"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Crime Against women contd..</a:t>
            </a:r>
            <a:endParaRPr lang="en-US" dirty="0"/>
          </a:p>
        </p:txBody>
      </p:sp>
      <p:sp>
        <p:nvSpPr>
          <p:cNvPr id="3" name="Text Placeholder 2"/>
          <p:cNvSpPr>
            <a:spLocks noGrp="1"/>
          </p:cNvSpPr>
          <p:nvPr>
            <p:ph type="body" idx="1"/>
          </p:nvPr>
        </p:nvSpPr>
        <p:spPr>
          <a:xfrm>
            <a:off x="457200" y="2286000"/>
            <a:ext cx="4040188" cy="685800"/>
          </a:xfrm>
        </p:spPr>
        <p:txBody>
          <a:bodyPr/>
          <a:lstStyle/>
          <a:p>
            <a:r>
              <a:rPr lang="en-US" dirty="0" smtClean="0">
                <a:solidFill>
                  <a:srgbClr val="C00000"/>
                </a:solidFill>
              </a:rPr>
              <a:t>Eve Teasing	</a:t>
            </a:r>
            <a:endParaRPr lang="en-US" dirty="0">
              <a:solidFill>
                <a:srgbClr val="C00000"/>
              </a:solidFill>
            </a:endParaRPr>
          </a:p>
        </p:txBody>
      </p:sp>
      <p:sp>
        <p:nvSpPr>
          <p:cNvPr id="4" name="Text Placeholder 3"/>
          <p:cNvSpPr>
            <a:spLocks noGrp="1"/>
          </p:cNvSpPr>
          <p:nvPr>
            <p:ph type="body" sz="half" idx="3"/>
          </p:nvPr>
        </p:nvSpPr>
        <p:spPr>
          <a:xfrm>
            <a:off x="4645025" y="2286000"/>
            <a:ext cx="4041775" cy="762000"/>
          </a:xfrm>
        </p:spPr>
        <p:txBody>
          <a:bodyPr>
            <a:normAutofit/>
          </a:bodyPr>
          <a:lstStyle/>
          <a:p>
            <a:r>
              <a:rPr lang="en-US" dirty="0" smtClean="0">
                <a:solidFill>
                  <a:srgbClr val="FF0000"/>
                </a:solidFill>
              </a:rPr>
              <a:t>Hitting an women</a:t>
            </a:r>
            <a:endParaRPr lang="en-US" dirty="0">
              <a:solidFill>
                <a:srgbClr val="FF0000"/>
              </a:solidFill>
            </a:endParaRPr>
          </a:p>
        </p:txBody>
      </p:sp>
      <p:pic>
        <p:nvPicPr>
          <p:cNvPr id="7" name="Content Placeholder 6" descr="eve-teasing-759.jpg"/>
          <p:cNvPicPr>
            <a:picLocks noGrp="1" noChangeAspect="1"/>
          </p:cNvPicPr>
          <p:nvPr>
            <p:ph sz="quarter" idx="2"/>
          </p:nvPr>
        </p:nvPicPr>
        <p:blipFill>
          <a:blip r:embed="rId2"/>
          <a:stretch>
            <a:fillRect/>
          </a:stretch>
        </p:blipFill>
        <p:spPr>
          <a:xfrm>
            <a:off x="457200" y="3314695"/>
            <a:ext cx="4040188" cy="2246323"/>
          </a:xfrm>
        </p:spPr>
      </p:pic>
      <p:pic>
        <p:nvPicPr>
          <p:cNvPr id="8" name="Content Placeholder 7" descr="man-hitting-woman.jpg"/>
          <p:cNvPicPr>
            <a:picLocks noGrp="1" noChangeAspect="1"/>
          </p:cNvPicPr>
          <p:nvPr>
            <p:ph sz="quarter" idx="4"/>
          </p:nvPr>
        </p:nvPicPr>
        <p:blipFill>
          <a:blip r:embed="rId3"/>
          <a:stretch>
            <a:fillRect/>
          </a:stretch>
        </p:blipFill>
        <p:spPr>
          <a:xfrm>
            <a:off x="5038328" y="3352800"/>
            <a:ext cx="3086100" cy="2057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219200"/>
          </a:xfrm>
        </p:spPr>
        <p:txBody>
          <a:bodyPr/>
          <a:lstStyle/>
          <a:p>
            <a:r>
              <a:rPr lang="en-US" dirty="0" smtClean="0"/>
              <a:t>Statistics</a:t>
            </a:r>
            <a:endParaRPr lang="en-US" dirty="0"/>
          </a:p>
        </p:txBody>
      </p:sp>
      <p:sp>
        <p:nvSpPr>
          <p:cNvPr id="3" name="Content Placeholder 2"/>
          <p:cNvSpPr>
            <a:spLocks noGrp="1"/>
          </p:cNvSpPr>
          <p:nvPr>
            <p:ph idx="1"/>
          </p:nvPr>
        </p:nvSpPr>
        <p:spPr>
          <a:xfrm>
            <a:off x="381000" y="1752600"/>
            <a:ext cx="8305800" cy="4572000"/>
          </a:xfrm>
        </p:spPr>
        <p:txBody>
          <a:bodyPr>
            <a:normAutofit/>
          </a:bodyPr>
          <a:lstStyle/>
          <a:p>
            <a:pPr>
              <a:buNone/>
            </a:pPr>
            <a:endParaRPr lang="en-US" sz="4000" b="1" dirty="0" smtClean="0">
              <a:solidFill>
                <a:srgbClr val="FF0000"/>
              </a:solidFill>
              <a:latin typeface="Times New Roman" pitchFamily="18" charset="0"/>
              <a:cs typeface="Times New Roman" pitchFamily="18" charset="0"/>
            </a:endParaRPr>
          </a:p>
          <a:p>
            <a:pPr>
              <a:buNone/>
            </a:pPr>
            <a:r>
              <a:rPr lang="en-US" sz="4000" b="1" dirty="0" smtClean="0">
                <a:solidFill>
                  <a:srgbClr val="FF0000"/>
                </a:solidFill>
                <a:latin typeface="Times New Roman" pitchFamily="18" charset="0"/>
                <a:cs typeface="Times New Roman" pitchFamily="18" charset="0"/>
              </a:rPr>
              <a:t>92 Women raped in India Every day, 4 in Delhi.</a:t>
            </a:r>
          </a:p>
          <a:p>
            <a:pPr>
              <a:buNone/>
            </a:pPr>
            <a:endParaRPr lang="en-US" sz="1400" b="1" dirty="0">
              <a:solidFill>
                <a:srgbClr val="FF0000"/>
              </a:solidFill>
              <a:latin typeface="Times New Roman" pitchFamily="18" charset="0"/>
              <a:cs typeface="Times New Roman" pitchFamily="18" charset="0"/>
            </a:endParaRPr>
          </a:p>
          <a:p>
            <a:pPr>
              <a:buNone/>
            </a:pPr>
            <a:r>
              <a:rPr lang="en-US" sz="2400" b="1" u="sng" dirty="0" smtClean="0">
                <a:latin typeface="Times New Roman" pitchFamily="18" charset="0"/>
                <a:cs typeface="Times New Roman" pitchFamily="18" charset="0"/>
              </a:rPr>
              <a:t>Cases Recorded:</a:t>
            </a:r>
          </a:p>
          <a:p>
            <a:pPr>
              <a:buNone/>
            </a:pPr>
            <a:r>
              <a:rPr lang="en-US" sz="2400" b="1" dirty="0" smtClean="0">
                <a:latin typeface="Times New Roman" pitchFamily="18" charset="0"/>
                <a:cs typeface="Times New Roman" pitchFamily="18" charset="0"/>
              </a:rPr>
              <a:t>1. Delhi (2013) -1636 cases</a:t>
            </a:r>
          </a:p>
          <a:p>
            <a:pPr>
              <a:buNone/>
            </a:pPr>
            <a:r>
              <a:rPr lang="en-US" sz="2400" b="1" dirty="0" smtClean="0">
                <a:latin typeface="Times New Roman" pitchFamily="18" charset="0"/>
                <a:cs typeface="Times New Roman" pitchFamily="18" charset="0"/>
              </a:rPr>
              <a:t>2. Mumbai (2013) -391 cases</a:t>
            </a:r>
          </a:p>
          <a:p>
            <a:pPr>
              <a:buNone/>
            </a:pPr>
            <a:r>
              <a:rPr lang="en-US" sz="2400" b="1" dirty="0" smtClean="0">
                <a:latin typeface="Times New Roman" pitchFamily="18" charset="0"/>
                <a:cs typeface="Times New Roman" pitchFamily="18" charset="0"/>
              </a:rPr>
              <a:t>3. </a:t>
            </a:r>
            <a:r>
              <a:rPr lang="en-US" sz="2400" b="1" dirty="0" err="1" smtClean="0">
                <a:latin typeface="Times New Roman" pitchFamily="18" charset="0"/>
                <a:cs typeface="Times New Roman" pitchFamily="18" charset="0"/>
              </a:rPr>
              <a:t>Jaipur</a:t>
            </a:r>
            <a:r>
              <a:rPr lang="en-US" sz="2400" b="1" dirty="0" smtClean="0">
                <a:latin typeface="Times New Roman" pitchFamily="18" charset="0"/>
                <a:cs typeface="Times New Roman" pitchFamily="18" charset="0"/>
              </a:rPr>
              <a:t>(2013) -192 cases</a:t>
            </a:r>
          </a:p>
          <a:p>
            <a:pPr>
              <a:buNone/>
            </a:pPr>
            <a:r>
              <a:rPr lang="en-US" sz="2400" b="1" dirty="0" smtClean="0">
                <a:latin typeface="Times New Roman" pitchFamily="18" charset="0"/>
                <a:cs typeface="Times New Roman" pitchFamily="18" charset="0"/>
              </a:rPr>
              <a:t>4. </a:t>
            </a:r>
            <a:r>
              <a:rPr lang="en-US" sz="2400" b="1" dirty="0" err="1" smtClean="0">
                <a:latin typeface="Times New Roman" pitchFamily="18" charset="0"/>
                <a:cs typeface="Times New Roman" pitchFamily="18" charset="0"/>
              </a:rPr>
              <a:t>Pune</a:t>
            </a:r>
            <a:r>
              <a:rPr lang="en-US" sz="2400" b="1" dirty="0" smtClean="0">
                <a:latin typeface="Times New Roman" pitchFamily="18" charset="0"/>
                <a:cs typeface="Times New Roman" pitchFamily="18" charset="0"/>
              </a:rPr>
              <a:t> (2013) -171 cases</a:t>
            </a:r>
            <a:endParaRPr lang="en-US" sz="24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lstStyle/>
          <a:p>
            <a:r>
              <a:rPr lang="en-US" dirty="0" smtClean="0"/>
              <a:t>Causes for the crime?	</a:t>
            </a:r>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dirty="0" smtClean="0">
              <a:solidFill>
                <a:srgbClr val="FF0000"/>
              </a:solidFill>
            </a:endParaRPr>
          </a:p>
          <a:p>
            <a:pPr>
              <a:buFont typeface="Wingdings" pitchFamily="2" charset="2"/>
              <a:buChar char="Ø"/>
            </a:pPr>
            <a:endParaRPr lang="en-US" dirty="0" smtClean="0">
              <a:solidFill>
                <a:srgbClr val="FF0000"/>
              </a:solidFill>
            </a:endParaRPr>
          </a:p>
          <a:p>
            <a:pPr>
              <a:buFont typeface="Wingdings" pitchFamily="2" charset="2"/>
              <a:buChar char="Ø"/>
            </a:pPr>
            <a:r>
              <a:rPr lang="en-US" dirty="0" smtClean="0">
                <a:solidFill>
                  <a:srgbClr val="FF0000"/>
                </a:solidFill>
              </a:rPr>
              <a:t>Films and Media</a:t>
            </a:r>
            <a:r>
              <a:rPr lang="en-US" dirty="0" smtClean="0"/>
              <a:t>- Ads and films with Vulgarity.</a:t>
            </a:r>
          </a:p>
          <a:p>
            <a:pPr>
              <a:buFont typeface="Wingdings" pitchFamily="2" charset="2"/>
              <a:buChar char="Ø"/>
            </a:pPr>
            <a:r>
              <a:rPr lang="en-US" dirty="0" smtClean="0">
                <a:solidFill>
                  <a:srgbClr val="FF0000"/>
                </a:solidFill>
              </a:rPr>
              <a:t>Misuse of Internet</a:t>
            </a:r>
            <a:r>
              <a:rPr lang="en-US" dirty="0" smtClean="0"/>
              <a:t>- India Ranks 2</a:t>
            </a:r>
            <a:r>
              <a:rPr lang="en-US" baseline="30000" dirty="0" smtClean="0"/>
              <a:t>nd</a:t>
            </a:r>
            <a:r>
              <a:rPr lang="en-US" dirty="0" smtClean="0"/>
              <a:t> in watching porn over the India.</a:t>
            </a:r>
          </a:p>
          <a:p>
            <a:pPr>
              <a:buFont typeface="Wingdings" pitchFamily="2" charset="2"/>
              <a:buChar char="Ø"/>
            </a:pPr>
            <a:r>
              <a:rPr lang="en-US" dirty="0" smtClean="0">
                <a:solidFill>
                  <a:srgbClr val="FF0000"/>
                </a:solidFill>
              </a:rPr>
              <a:t>Liquor</a:t>
            </a:r>
            <a:r>
              <a:rPr lang="en-US" dirty="0" smtClean="0"/>
              <a:t>- Loss of self control .75% of rapes are done by people known.</a:t>
            </a:r>
          </a:p>
          <a:p>
            <a:pPr>
              <a:buFont typeface="Wingdings" pitchFamily="2" charset="2"/>
              <a:buChar char="Ø"/>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734312"/>
          </a:xfrm>
        </p:spPr>
        <p:txBody>
          <a:bodyPr>
            <a:normAutofit fontScale="90000"/>
          </a:bodyPr>
          <a:lstStyle/>
          <a:p>
            <a:r>
              <a:rPr lang="en-US" dirty="0" smtClean="0"/>
              <a:t/>
            </a:r>
            <a:br>
              <a:rPr lang="en-US" dirty="0" smtClean="0"/>
            </a:br>
            <a:r>
              <a:rPr lang="en-US" dirty="0" smtClean="0"/>
              <a:t/>
            </a:r>
            <a:br>
              <a:rPr lang="en-US" dirty="0" smtClean="0"/>
            </a:br>
            <a:r>
              <a:rPr lang="en-US" dirty="0" smtClean="0"/>
              <a:t>Existing system for women Security	</a:t>
            </a:r>
            <a:endParaRPr lang="en-US" dirty="0"/>
          </a:p>
        </p:txBody>
      </p:sp>
      <p:sp>
        <p:nvSpPr>
          <p:cNvPr id="3" name="Content Placeholder 2"/>
          <p:cNvSpPr>
            <a:spLocks noGrp="1"/>
          </p:cNvSpPr>
          <p:nvPr>
            <p:ph idx="1"/>
          </p:nvPr>
        </p:nvSpPr>
        <p:spPr/>
        <p:txBody>
          <a:bodyPr/>
          <a:lstStyle/>
          <a:p>
            <a:endParaRPr lang="en-US" dirty="0" smtClean="0"/>
          </a:p>
          <a:p>
            <a:pPr>
              <a:buNone/>
            </a:pPr>
            <a:endParaRPr lang="en-US" dirty="0" smtClean="0"/>
          </a:p>
          <a:p>
            <a:endParaRPr lang="en-US" dirty="0" smtClean="0"/>
          </a:p>
          <a:p>
            <a:r>
              <a:rPr lang="en-US" dirty="0" smtClean="0"/>
              <a:t>SHE </a:t>
            </a:r>
            <a:r>
              <a:rPr lang="en-US" dirty="0" smtClean="0"/>
              <a:t>(Safety, Health and Environment)- </a:t>
            </a:r>
            <a:r>
              <a:rPr lang="en-US" dirty="0" smtClean="0"/>
              <a:t>Garment that Generates 3800kv up to 80 electric shocks.</a:t>
            </a:r>
          </a:p>
          <a:p>
            <a:r>
              <a:rPr lang="en-US" dirty="0" smtClean="0"/>
              <a:t>ILA Security- 3 Persons alarms to shock an attacker.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dirty="0" smtClean="0"/>
              <a:t/>
            </a:r>
            <a:br>
              <a:rPr lang="en-US" dirty="0" smtClean="0"/>
            </a:br>
            <a:r>
              <a:rPr lang="en-US" dirty="0" smtClean="0"/>
              <a:t>Problem Statement	</a:t>
            </a:r>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r>
              <a:rPr lang="en-US" dirty="0" smtClean="0"/>
              <a:t>To safeguard the women at the time of harassment.</a:t>
            </a:r>
            <a:endParaRPr lang="en-US" dirty="0"/>
          </a:p>
        </p:txBody>
      </p:sp>
      <p:pic>
        <p:nvPicPr>
          <p:cNvPr id="4" name="Picture 3" descr="Best-Apps-for-Women-Safety-and-Security.jpg"/>
          <p:cNvPicPr>
            <a:picLocks noChangeAspect="1"/>
          </p:cNvPicPr>
          <p:nvPr/>
        </p:nvPicPr>
        <p:blipFill>
          <a:blip r:embed="rId2"/>
          <a:stretch>
            <a:fillRect/>
          </a:stretch>
        </p:blipFill>
        <p:spPr>
          <a:xfrm>
            <a:off x="1524000" y="2969820"/>
            <a:ext cx="6648450" cy="2935679"/>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a:t>
            </a:r>
            <a:endParaRPr lang="en-US" dirty="0"/>
          </a:p>
        </p:txBody>
      </p:sp>
      <p:pic>
        <p:nvPicPr>
          <p:cNvPr id="4" name="Content Placeholder 3" descr="gao-assesses-iot-cybersecurity-other-risks-showcase_image-6-a-9926.jpg"/>
          <p:cNvPicPr>
            <a:picLocks noGrp="1" noChangeAspect="1"/>
          </p:cNvPicPr>
          <p:nvPr>
            <p:ph idx="1"/>
          </p:nvPr>
        </p:nvPicPr>
        <p:blipFill>
          <a:blip r:embed="rId2"/>
          <a:stretch>
            <a:fillRect/>
          </a:stretch>
        </p:blipFill>
        <p:spPr>
          <a:xfrm>
            <a:off x="942273" y="1935163"/>
            <a:ext cx="7259454"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TotalTime>
  <Words>741</Words>
  <Application>Microsoft Office PowerPoint</Application>
  <PresentationFormat>On-screen Show (4:3)</PresentationFormat>
  <Paragraphs>99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WOMEN SECURITY SYSTEM WITH GPS TRACKING AND MESSAING SYSTEM  </vt:lpstr>
      <vt:lpstr>Introduction </vt:lpstr>
      <vt:lpstr> Crime Against women</vt:lpstr>
      <vt:lpstr>Crime Against women contd..</vt:lpstr>
      <vt:lpstr>Statistics</vt:lpstr>
      <vt:lpstr>Causes for the crime? </vt:lpstr>
      <vt:lpstr>  Existing system for women Security </vt:lpstr>
      <vt:lpstr> Problem Statement </vt:lpstr>
      <vt:lpstr>IOT</vt:lpstr>
      <vt:lpstr>Advantages over existing system</vt:lpstr>
      <vt:lpstr>Approach-Working</vt:lpstr>
      <vt:lpstr>Block Diagram </vt:lpstr>
      <vt:lpstr>Hardware Requriments</vt:lpstr>
      <vt:lpstr>GPS Module</vt:lpstr>
      <vt:lpstr>GSM Module</vt:lpstr>
      <vt:lpstr>Button</vt:lpstr>
      <vt:lpstr>Arduino uno</vt:lpstr>
      <vt:lpstr>Flow Chart</vt:lpstr>
      <vt:lpstr>Applications</vt:lpstr>
      <vt:lpstr>              Implementation</vt:lpstr>
      <vt:lpstr>Conclusion</vt:lpstr>
      <vt:lpstr>Future Scope</vt:lpstr>
      <vt:lpstr>Reference Links</vt:lpstr>
      <vt:lpstr>Query?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satish</dc:creator>
  <cp:lastModifiedBy>satish</cp:lastModifiedBy>
  <cp:revision>22</cp:revision>
  <dcterms:created xsi:type="dcterms:W3CDTF">2019-04-30T08:25:05Z</dcterms:created>
  <dcterms:modified xsi:type="dcterms:W3CDTF">2019-05-02T06:16:32Z</dcterms:modified>
</cp:coreProperties>
</file>