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9" r:id="rId6"/>
    <p:sldId id="270" r:id="rId7"/>
    <p:sldId id="261" r:id="rId8"/>
    <p:sldId id="271" r:id="rId9"/>
    <p:sldId id="266" r:id="rId10"/>
    <p:sldId id="267" r:id="rId11"/>
    <p:sldId id="263"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irjet.net/archives/V9/i5/IRJET-V9I528.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63618"/>
            <a:ext cx="12191400" cy="4985751"/>
          </a:xfrm>
          <a:prstGeom prst="rect">
            <a:avLst/>
          </a:prstGeom>
          <a:noFill/>
          <a:ln w="0">
            <a:noFill/>
          </a:ln>
        </p:spPr>
        <p:txBody>
          <a:bodyPr lIns="90000" tIns="45000" rIns="90000" bIns="45000" anchor="t">
            <a:normAutofit lnSpcReduction="1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18360" indent="0" algn="ctr">
              <a:lnSpc>
                <a:spcPct val="100000"/>
              </a:lnSpc>
              <a:spcBef>
                <a:spcPts val="1001"/>
              </a:spcBef>
              <a:buNone/>
              <a:tabLst>
                <a:tab pos="0" algn="l"/>
              </a:tabLst>
            </a:pPr>
            <a:r>
              <a:rPr lang="en-US" sz="1800" spc="-1" dirty="0"/>
              <a:t>S. Rohit </a:t>
            </a:r>
            <a:r>
              <a:rPr lang="en-US" sz="1800" spc="-1" dirty="0" err="1"/>
              <a:t>Jaiswal</a:t>
            </a:r>
            <a:r>
              <a:rPr lang="en-US" sz="1800" spc="-1" dirty="0"/>
              <a:t> – 2010030141</a:t>
            </a:r>
          </a:p>
          <a:p>
            <a:pPr marL="18360" indent="0" algn="ctr">
              <a:lnSpc>
                <a:spcPct val="100000"/>
              </a:lnSpc>
              <a:spcBef>
                <a:spcPts val="1001"/>
              </a:spcBef>
              <a:buNone/>
              <a:tabLst>
                <a:tab pos="0" algn="l"/>
              </a:tabLst>
            </a:pPr>
            <a:r>
              <a:rPr lang="en-US" sz="1800" spc="-1" dirty="0"/>
              <a:t>K. </a:t>
            </a:r>
            <a:r>
              <a:rPr lang="en-US" sz="1800" spc="-1" dirty="0" err="1"/>
              <a:t>Sidharth</a:t>
            </a:r>
            <a:r>
              <a:rPr lang="en-US" sz="1800" spc="-1" dirty="0"/>
              <a:t> </a:t>
            </a:r>
            <a:r>
              <a:rPr lang="en-US" sz="1800" spc="-1" dirty="0" err="1"/>
              <a:t>Rao</a:t>
            </a:r>
            <a:r>
              <a:rPr lang="en-US" sz="1800" spc="-1" dirty="0"/>
              <a:t> – 2010030443</a:t>
            </a:r>
          </a:p>
          <a:p>
            <a:pPr marL="18360" indent="0" algn="ctr">
              <a:lnSpc>
                <a:spcPct val="100000"/>
              </a:lnSpc>
              <a:spcBef>
                <a:spcPts val="1001"/>
              </a:spcBef>
              <a:buNone/>
              <a:tabLst>
                <a:tab pos="0" algn="l"/>
              </a:tabLst>
            </a:pPr>
            <a:r>
              <a:rPr lang="en-US" sz="1800" spc="-1" dirty="0"/>
              <a:t>P. </a:t>
            </a:r>
            <a:r>
              <a:rPr lang="en-US" sz="1800" spc="-1" dirty="0" err="1"/>
              <a:t>Vinay</a:t>
            </a:r>
            <a:r>
              <a:rPr lang="en-US" sz="1800" spc="-1" dirty="0"/>
              <a:t> Kumar – </a:t>
            </a:r>
            <a:r>
              <a:rPr lang="en-US" sz="1800" spc="-1" dirty="0" smtClean="0"/>
              <a:t>2010030469</a:t>
            </a:r>
          </a:p>
          <a:p>
            <a:pPr marL="18360" indent="0" algn="ctr">
              <a:lnSpc>
                <a:spcPct val="100000"/>
              </a:lnSpc>
              <a:spcBef>
                <a:spcPts val="1001"/>
              </a:spcBef>
              <a:buNone/>
              <a:tabLst>
                <a:tab pos="0" algn="l"/>
              </a:tabLst>
            </a:pPr>
            <a:r>
              <a:rPr lang="en-US" sz="1800" spc="-1" dirty="0" err="1" smtClean="0"/>
              <a:t>Sai</a:t>
            </a:r>
            <a:r>
              <a:rPr lang="en-US" sz="1800" spc="-1" dirty="0" smtClean="0"/>
              <a:t> </a:t>
            </a:r>
            <a:r>
              <a:rPr lang="en-US" sz="1800" spc="-1" dirty="0" err="1" smtClean="0"/>
              <a:t>Bhargav</a:t>
            </a:r>
            <a:r>
              <a:rPr lang="en-US" sz="1800" spc="-1" dirty="0" smtClean="0"/>
              <a:t> – 2010030535</a:t>
            </a:r>
          </a:p>
          <a:p>
            <a:pPr marL="18360" indent="0" algn="ctr">
              <a:lnSpc>
                <a:spcPct val="100000"/>
              </a:lnSpc>
              <a:spcBef>
                <a:spcPts val="1001"/>
              </a:spcBef>
              <a:buNone/>
              <a:tabLst>
                <a:tab pos="0" algn="l"/>
              </a:tabLst>
            </a:pPr>
            <a:endParaRPr lang="en-IN" sz="1800" spc="-1" dirty="0"/>
          </a:p>
          <a:p>
            <a:pPr marL="18360" indent="0" algn="ctr">
              <a:lnSpc>
                <a:spcPct val="100000"/>
              </a:lnSpc>
              <a:spcBef>
                <a:spcPts val="1001"/>
              </a:spcBef>
              <a:buNone/>
              <a:tabLst>
                <a:tab pos="0" algn="l"/>
              </a:tabLst>
            </a:pPr>
            <a:r>
              <a:rPr lang="en-US" sz="1800" spc="-1" dirty="0">
                <a:latin typeface="Times New Roman"/>
              </a:rPr>
              <a:t>Under the Guidance of</a:t>
            </a:r>
            <a:endParaRPr lang="en-IN" sz="1800" spc="-1" dirty="0"/>
          </a:p>
          <a:p>
            <a:pPr marL="18360" indent="0" algn="ctr">
              <a:lnSpc>
                <a:spcPct val="100000"/>
              </a:lnSpc>
              <a:spcBef>
                <a:spcPts val="1001"/>
              </a:spcBef>
              <a:buNone/>
              <a:tabLst>
                <a:tab pos="0" algn="l"/>
              </a:tabLst>
            </a:pPr>
            <a:r>
              <a:rPr lang="en-US" sz="1800" b="1" spc="-1" dirty="0">
                <a:latin typeface="Times New Roman"/>
              </a:rPr>
              <a:t>Dr. </a:t>
            </a:r>
            <a:r>
              <a:rPr lang="en-US" sz="1800" b="1" spc="-1" dirty="0" err="1">
                <a:latin typeface="Times New Roman"/>
              </a:rPr>
              <a:t>Sumit</a:t>
            </a:r>
            <a:r>
              <a:rPr lang="en-US" sz="1800" b="1" spc="-1" dirty="0">
                <a:latin typeface="Times New Roman"/>
              </a:rPr>
              <a:t> </a:t>
            </a:r>
            <a:r>
              <a:rPr lang="en-US" sz="1800" b="1" spc="-1" dirty="0" err="1">
                <a:latin typeface="Times New Roman"/>
              </a:rPr>
              <a:t>Hazra</a:t>
            </a:r>
            <a:endParaRPr lang="en-IN" sz="1800" b="1" spc="-1" dirty="0"/>
          </a:p>
          <a:p>
            <a:pPr marL="18360" indent="0" algn="ctr">
              <a:lnSpc>
                <a:spcPct val="100000"/>
              </a:lnSpc>
              <a:spcBef>
                <a:spcPts val="1001"/>
              </a:spcBef>
              <a:buNone/>
              <a:tabLst>
                <a:tab pos="0" algn="l"/>
              </a:tabLst>
            </a:pPr>
            <a:r>
              <a:rPr lang="en-US" sz="1800" spc="-1" dirty="0" smtClean="0">
                <a:latin typeface="Times New Roman"/>
              </a:rPr>
              <a:t>  Associate Professor</a:t>
            </a:r>
          </a:p>
          <a:p>
            <a:pPr marL="183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145279"/>
            <a:ext cx="12191400" cy="1689840"/>
          </a:xfrm>
          <a:prstGeom prst="rect">
            <a:avLst/>
          </a:prstGeom>
          <a:noFill/>
          <a:ln w="0">
            <a:noFill/>
          </a:ln>
        </p:spPr>
        <p:txBody>
          <a:bodyPr lIns="90000" tIns="45000" rIns="90000" bIns="45000" anchor="ctr">
            <a:normAutofit fontScale="90000"/>
          </a:bodyPr>
          <a:lstStyle/>
          <a:p>
            <a:pPr algn="ctr">
              <a:tabLst>
                <a:tab pos="0" algn="l"/>
              </a:tabLst>
            </a:pPr>
            <a:r>
              <a:rPr lang="en-US" sz="4000" b="0" strike="noStrike" spc="-1" dirty="0" smtClean="0">
                <a:solidFill>
                  <a:srgbClr val="000000"/>
                </a:solidFill>
                <a:latin typeface="Calibri Light"/>
              </a:rPr>
              <a:t/>
            </a:r>
            <a:br>
              <a:rPr lang="en-US" sz="4000" b="0" strike="noStrike" spc="-1" dirty="0" smtClean="0">
                <a:solidFill>
                  <a:srgbClr val="000000"/>
                </a:solidFill>
                <a:latin typeface="Calibri Light"/>
              </a:rPr>
            </a:br>
            <a:r>
              <a:rPr lang="en-US" sz="4000" spc="-1" dirty="0">
                <a:solidFill>
                  <a:srgbClr val="000000"/>
                </a:solidFill>
                <a:latin typeface="Calibri Light"/>
              </a:rPr>
              <a:t/>
            </a:r>
            <a:br>
              <a:rPr lang="en-US" sz="4000" spc="-1" dirty="0">
                <a:solidFill>
                  <a:srgbClr val="000000"/>
                </a:solidFill>
                <a:latin typeface="Calibri Light"/>
              </a:rPr>
            </a:br>
            <a:r>
              <a:rPr lang="en-US" sz="4000" b="0" strike="noStrike" spc="-1" dirty="0" smtClean="0">
                <a:solidFill>
                  <a:srgbClr val="000000"/>
                </a:solidFill>
                <a:latin typeface="Calibri Light"/>
              </a:rPr>
              <a:t>Review-2 on</a:t>
            </a:r>
            <a:r>
              <a:rPr sz="4000" dirty="0"/>
              <a:t/>
            </a:r>
            <a:br>
              <a:rPr sz="4000" dirty="0"/>
            </a:br>
            <a:r>
              <a:rPr lang="en-US" sz="4000" dirty="0"/>
              <a:t>Air Draw - An Interactive OpenCV Image Creation Project</a:t>
            </a: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8" end="8"/>
                                            </p:txEl>
                                          </p:spTgt>
                                        </p:tgtEl>
                                        <p:attrNameLst>
                                          <p:attrName>style.visibility</p:attrName>
                                        </p:attrNameLst>
                                      </p:cBhvr>
                                      <p:to>
                                        <p:strVal val="visible"/>
                                      </p:to>
                                    </p:set>
                                    <p:anim calcmode="lin" valueType="num">
                                      <p:cBhvr additive="repl">
                                        <p:cTn id="7"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1" end="1"/>
                                            </p:txEl>
                                          </p:spTgt>
                                        </p:tgtEl>
                                        <p:attrNameLst>
                                          <p:attrName>style.visibility</p:attrName>
                                        </p:attrNameLst>
                                      </p:cBhvr>
                                      <p:to>
                                        <p:strVal val="visible"/>
                                      </p:to>
                                    </p:set>
                                    <p:anim calcmode="lin" valueType="num">
                                      <p:cBhvr additive="repl">
                                        <p:cTn id="13"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 calcmode="lin" valueType="num">
                                      <p:cBhvr additive="repl">
                                        <p:cTn id="19"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3" end="3"/>
                                            </p:txEl>
                                          </p:spTgt>
                                        </p:tgtEl>
                                        <p:attrNameLst>
                                          <p:attrName>style.visibility</p:attrName>
                                        </p:attrNameLst>
                                      </p:cBhvr>
                                      <p:to>
                                        <p:strVal val="visible"/>
                                      </p:to>
                                    </p:set>
                                    <p:anim calcmode="lin" valueType="num">
                                      <p:cBhvr additive="repl">
                                        <p:cTn id="25"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4" end="4"/>
                                            </p:txEl>
                                          </p:spTgt>
                                        </p:tgtEl>
                                        <p:attrNameLst>
                                          <p:attrName>style.visibility</p:attrName>
                                        </p:attrNameLst>
                                      </p:cBhvr>
                                      <p:to>
                                        <p:strVal val="visible"/>
                                      </p:to>
                                    </p:set>
                                    <p:anim calcmode="lin" valueType="num">
                                      <p:cBhvr additive="repl">
                                        <p:cTn id="31"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xEl>
                                              <p:pRg st="6" end="6"/>
                                            </p:txEl>
                                          </p:spTgt>
                                        </p:tgtEl>
                                        <p:attrNameLst>
                                          <p:attrName>style.visibility</p:attrName>
                                        </p:attrNameLst>
                                      </p:cBhvr>
                                      <p:to>
                                        <p:strVal val="visible"/>
                                      </p:to>
                                    </p:set>
                                    <p:anim calcmode="lin" valueType="num">
                                      <p:cBhvr additive="repl">
                                        <p:cTn id="37"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2">
                                            <p:txEl>
                                              <p:pRg st="7" end="7"/>
                                            </p:txEl>
                                          </p:spTgt>
                                        </p:tgtEl>
                                        <p:attrNameLst>
                                          <p:attrName>style.visibility</p:attrName>
                                        </p:attrNameLst>
                                      </p:cBhvr>
                                      <p:to>
                                        <p:strVal val="visible"/>
                                      </p:to>
                                    </p:set>
                                    <p:anim calcmode="lin" valueType="num">
                                      <p:cBhvr additive="repl">
                                        <p:cTn id="43"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3600" b="1" spc="-1" dirty="0">
                <a:solidFill>
                  <a:srgbClr val="000000"/>
                </a:solidFill>
                <a:latin typeface="Times New Roman"/>
              </a:rPr>
              <a:t>Results</a:t>
            </a:r>
          </a:p>
        </p:txBody>
      </p:sp>
      <p:pic>
        <p:nvPicPr>
          <p:cNvPr id="1027"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105549" y="1561073"/>
            <a:ext cx="5705036" cy="235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587" y="3255643"/>
            <a:ext cx="3928189" cy="3104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10089" y="1396352"/>
            <a:ext cx="10514880" cy="4350600"/>
          </a:xfrm>
          <a:prstGeom prst="rect">
            <a:avLst/>
          </a:prstGeom>
          <a:noFill/>
          <a:ln w="0">
            <a:noFill/>
          </a:ln>
        </p:spPr>
        <p:txBody>
          <a:bodyPr lIns="90000" tIns="45000" rIns="90000" bIns="45000" anchor="t">
            <a:noAutofit/>
          </a:bodyPr>
          <a:lstStyle/>
          <a:p>
            <a:pPr marL="742950" indent="-514350" algn="just">
              <a:lnSpc>
                <a:spcPct val="100000"/>
              </a:lnSpc>
              <a:spcBef>
                <a:spcPts val="1001"/>
              </a:spcBef>
              <a:buAutoNum type="arabicPeriod"/>
              <a:tabLst>
                <a:tab pos="0" algn="l"/>
              </a:tabLst>
            </a:pPr>
            <a:r>
              <a:rPr lang="en-US" sz="2200" spc="-1" dirty="0">
                <a:solidFill>
                  <a:srgbClr val="000000"/>
                </a:solidFill>
                <a:latin typeface="Times New Roman" panose="02020603050405020304" pitchFamily="18" charset="0"/>
                <a:cs typeface="Times New Roman" panose="02020603050405020304" pitchFamily="18" charset="0"/>
                <a:hlinkClick r:id="rId2"/>
              </a:rPr>
              <a:t>https://www.irjet.net/archives/V9/i5/IRJET-V9I528.pdf</a:t>
            </a:r>
            <a:endParaRPr lang="en-US" sz="2200" spc="-1" dirty="0">
              <a:solidFill>
                <a:srgbClr val="000000"/>
              </a:solidFill>
              <a:latin typeface="Times New Roman" panose="02020603050405020304" pitchFamily="18" charset="0"/>
              <a:cs typeface="Times New Roman" panose="02020603050405020304" pitchFamily="18" charset="0"/>
            </a:endParaRPr>
          </a:p>
          <a:p>
            <a:pPr marL="742950" indent="-514350" algn="just">
              <a:lnSpc>
                <a:spcPct val="100000"/>
              </a:lnSpc>
              <a:spcBef>
                <a:spcPts val="1001"/>
              </a:spcBef>
              <a:buAutoNum type="arabicPeriod"/>
              <a:tabLst>
                <a:tab pos="0" algn="l"/>
              </a:tabLst>
            </a:pPr>
            <a:r>
              <a:rPr lang="en-IN" sz="2200" dirty="0" err="1">
                <a:latin typeface="Times New Roman" panose="02020603050405020304" pitchFamily="18" charset="0"/>
                <a:cs typeface="Times New Roman" panose="02020603050405020304" pitchFamily="18" charset="0"/>
              </a:rPr>
              <a:t>Ranjitha</a:t>
            </a:r>
            <a:r>
              <a:rPr lang="en-IN" sz="2200" dirty="0">
                <a:latin typeface="Times New Roman" panose="02020603050405020304" pitchFamily="18" charset="0"/>
                <a:cs typeface="Times New Roman" panose="02020603050405020304" pitchFamily="18" charset="0"/>
              </a:rPr>
              <a:t>, N., V. </a:t>
            </a:r>
            <a:r>
              <a:rPr lang="en-IN" sz="2200" dirty="0" err="1">
                <a:latin typeface="Times New Roman" panose="02020603050405020304" pitchFamily="18" charset="0"/>
                <a:cs typeface="Times New Roman" panose="02020603050405020304" pitchFamily="18" charset="0"/>
              </a:rPr>
              <a:t>Rakshitha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Aditi</a:t>
            </a:r>
            <a:r>
              <a:rPr lang="en-IN" sz="2200" dirty="0">
                <a:latin typeface="Times New Roman" panose="02020603050405020304" pitchFamily="18" charset="0"/>
                <a:cs typeface="Times New Roman" panose="02020603050405020304" pitchFamily="18" charset="0"/>
              </a:rPr>
              <a:t> B. </a:t>
            </a:r>
            <a:r>
              <a:rPr lang="en-IN" sz="2200" dirty="0" err="1">
                <a:latin typeface="Times New Roman" panose="02020603050405020304" pitchFamily="18" charset="0"/>
                <a:cs typeface="Times New Roman" panose="02020603050405020304" pitchFamily="18" charset="0"/>
              </a:rPr>
              <a:t>Prahalad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Prakshi</a:t>
            </a:r>
            <a:r>
              <a:rPr lang="en-IN" sz="2200" dirty="0">
                <a:latin typeface="Times New Roman" panose="02020603050405020304" pitchFamily="18" charset="0"/>
                <a:cs typeface="Times New Roman" panose="02020603050405020304" pitchFamily="18" charset="0"/>
              </a:rPr>
              <a:t> Singh, and </a:t>
            </a:r>
            <a:r>
              <a:rPr lang="en-IN" sz="2200" dirty="0" err="1">
                <a:latin typeface="Times New Roman" panose="02020603050405020304" pitchFamily="18" charset="0"/>
                <a:cs typeface="Times New Roman" panose="02020603050405020304" pitchFamily="18" charset="0"/>
              </a:rPr>
              <a:t>Smt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Akshitha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Katkeri</a:t>
            </a:r>
            <a:r>
              <a:rPr lang="en-IN" sz="2200" dirty="0">
                <a:latin typeface="Times New Roman" panose="02020603050405020304" pitchFamily="18" charset="0"/>
                <a:cs typeface="Times New Roman" panose="02020603050405020304" pitchFamily="18" charset="0"/>
              </a:rPr>
              <a:t>. "A Survey on Virtual Air Sketching Using </a:t>
            </a:r>
            <a:r>
              <a:rPr lang="en-IN" sz="2200" dirty="0" err="1">
                <a:latin typeface="Times New Roman" panose="02020603050405020304" pitchFamily="18" charset="0"/>
                <a:cs typeface="Times New Roman" panose="02020603050405020304" pitchFamily="18" charset="0"/>
              </a:rPr>
              <a:t>OpenCV</a:t>
            </a:r>
            <a:r>
              <a:rPr lang="en-IN" sz="2200" dirty="0">
                <a:latin typeface="Times New Roman" panose="02020603050405020304" pitchFamily="18" charset="0"/>
                <a:cs typeface="Times New Roman" panose="02020603050405020304" pitchFamily="18" charset="0"/>
              </a:rPr>
              <a:t>.“</a:t>
            </a:r>
          </a:p>
          <a:p>
            <a:pPr marL="742950" indent="-514350" algn="just">
              <a:lnSpc>
                <a:spcPct val="100000"/>
              </a:lnSpc>
              <a:spcBef>
                <a:spcPts val="1001"/>
              </a:spcBef>
              <a:buAutoNum type="arabicPeriod"/>
              <a:tabLst>
                <a:tab pos="0" algn="l"/>
              </a:tabLst>
            </a:pPr>
            <a:r>
              <a:rPr lang="en-US" sz="2200" dirty="0" err="1">
                <a:latin typeface="Times New Roman" panose="02020603050405020304" pitchFamily="18" charset="0"/>
                <a:cs typeface="Times New Roman" panose="02020603050405020304" pitchFamily="18" charset="0"/>
              </a:rPr>
              <a:t>Kommu</a:t>
            </a:r>
            <a:r>
              <a:rPr lang="en-US" sz="2200" dirty="0">
                <a:latin typeface="Times New Roman" panose="02020603050405020304" pitchFamily="18" charset="0"/>
                <a:cs typeface="Times New Roman" panose="02020603050405020304" pitchFamily="18" charset="0"/>
              </a:rPr>
              <a:t>, G. R. "An efficient tool for online teaching using </a:t>
            </a:r>
            <a:r>
              <a:rPr lang="en-US" sz="2200" dirty="0" err="1">
                <a:latin typeface="Times New Roman" panose="02020603050405020304" pitchFamily="18" charset="0"/>
                <a:cs typeface="Times New Roman" panose="02020603050405020304" pitchFamily="18" charset="0"/>
              </a:rPr>
              <a:t>Opencv</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International Journal of Creative Research Thoughts (IJCRT)</a:t>
            </a:r>
            <a:r>
              <a:rPr lang="en-US" sz="2200" dirty="0">
                <a:latin typeface="Times New Roman" panose="02020603050405020304" pitchFamily="18" charset="0"/>
                <a:cs typeface="Times New Roman" panose="02020603050405020304" pitchFamily="18" charset="0"/>
              </a:rPr>
              <a:t> 9, no. 6 (2021): 225-228</a:t>
            </a:r>
            <a:r>
              <a:rPr lang="en-US" sz="2200" dirty="0" smtClean="0">
                <a:latin typeface="Times New Roman" panose="02020603050405020304" pitchFamily="18" charset="0"/>
                <a:cs typeface="Times New Roman" panose="02020603050405020304" pitchFamily="18" charset="0"/>
              </a:rPr>
              <a:t>.</a:t>
            </a:r>
          </a:p>
          <a:p>
            <a:pPr marL="742950" indent="-514350" algn="just">
              <a:lnSpc>
                <a:spcPct val="100000"/>
              </a:lnSpc>
              <a:spcBef>
                <a:spcPts val="1001"/>
              </a:spcBef>
              <a:buAutoNum type="arabicPeriod"/>
              <a:tabLst>
                <a:tab pos="0" algn="l"/>
              </a:tabLst>
            </a:pPr>
            <a:r>
              <a:rPr lang="en-IN" sz="2200" dirty="0" err="1"/>
              <a:t>Verma</a:t>
            </a:r>
            <a:r>
              <a:rPr lang="en-IN" sz="2200" dirty="0"/>
              <a:t>, </a:t>
            </a:r>
            <a:r>
              <a:rPr lang="en-IN" sz="2200" dirty="0" err="1"/>
              <a:t>Pawan</a:t>
            </a:r>
            <a:r>
              <a:rPr lang="en-IN" sz="2200" dirty="0"/>
              <a:t> Kumar, and </a:t>
            </a:r>
            <a:r>
              <a:rPr lang="en-IN" sz="2200" dirty="0" err="1"/>
              <a:t>Pushkar</a:t>
            </a:r>
            <a:r>
              <a:rPr lang="en-IN" sz="2200" dirty="0"/>
              <a:t> Krishna </a:t>
            </a:r>
            <a:r>
              <a:rPr lang="en-IN" sz="2200" dirty="0" err="1"/>
              <a:t>Ojha</a:t>
            </a:r>
            <a:r>
              <a:rPr lang="en-IN" sz="2200" dirty="0"/>
              <a:t>. "Air Drawing Using Python</a:t>
            </a:r>
            <a:r>
              <a:rPr lang="en-IN" sz="2200" dirty="0" smtClean="0"/>
              <a:t>.“</a:t>
            </a:r>
          </a:p>
          <a:p>
            <a:pPr marL="742950" indent="-514350" algn="just">
              <a:lnSpc>
                <a:spcPct val="100000"/>
              </a:lnSpc>
              <a:spcBef>
                <a:spcPts val="1001"/>
              </a:spcBef>
              <a:buAutoNum type="arabicPeriod"/>
              <a:tabLst>
                <a:tab pos="0" algn="l"/>
              </a:tabLst>
            </a:pPr>
            <a:r>
              <a:rPr lang="en-IN" sz="2200" dirty="0" err="1"/>
              <a:t>Saoji</a:t>
            </a:r>
            <a:r>
              <a:rPr lang="en-IN" sz="2200" dirty="0"/>
              <a:t>, S. U., </a:t>
            </a:r>
            <a:r>
              <a:rPr lang="en-IN" sz="2200" dirty="0" err="1"/>
              <a:t>Nishtha</a:t>
            </a:r>
            <a:r>
              <a:rPr lang="en-IN" sz="2200" dirty="0"/>
              <a:t> </a:t>
            </a:r>
            <a:r>
              <a:rPr lang="en-IN" sz="2200" dirty="0" err="1"/>
              <a:t>Dua</a:t>
            </a:r>
            <a:r>
              <a:rPr lang="en-IN" sz="2200" dirty="0"/>
              <a:t>, </a:t>
            </a:r>
            <a:r>
              <a:rPr lang="en-IN" sz="2200" dirty="0" err="1"/>
              <a:t>Akash</a:t>
            </a:r>
            <a:r>
              <a:rPr lang="en-IN" sz="2200" dirty="0"/>
              <a:t> Kumar </a:t>
            </a:r>
            <a:r>
              <a:rPr lang="en-IN" sz="2200" dirty="0" err="1"/>
              <a:t>Choudhary</a:t>
            </a:r>
            <a:r>
              <a:rPr lang="en-IN" sz="2200" dirty="0"/>
              <a:t>, and Bharat </a:t>
            </a:r>
            <a:r>
              <a:rPr lang="en-IN" sz="2200" dirty="0" err="1"/>
              <a:t>Phogat</a:t>
            </a:r>
            <a:r>
              <a:rPr lang="en-IN" sz="2200" dirty="0"/>
              <a:t>. "Air canvas application using </a:t>
            </a:r>
            <a:r>
              <a:rPr lang="en-IN" sz="2200" dirty="0" err="1"/>
              <a:t>Opencv</a:t>
            </a:r>
            <a:r>
              <a:rPr lang="en-IN" sz="2200" dirty="0"/>
              <a:t> and </a:t>
            </a:r>
            <a:r>
              <a:rPr lang="en-IN" sz="2200" dirty="0" err="1"/>
              <a:t>numpy</a:t>
            </a:r>
            <a:r>
              <a:rPr lang="en-IN" sz="2200" dirty="0"/>
              <a:t> in python." </a:t>
            </a:r>
            <a:r>
              <a:rPr lang="en-IN" sz="2200" i="1" dirty="0"/>
              <a:t>IRJET</a:t>
            </a:r>
            <a:r>
              <a:rPr lang="en-IN" sz="2200" dirty="0"/>
              <a:t> 8, no. 08 (2021</a:t>
            </a:r>
            <a:r>
              <a:rPr lang="en-IN" sz="2200" dirty="0" smtClean="0"/>
              <a:t>).</a:t>
            </a:r>
          </a:p>
          <a:p>
            <a:pPr marL="742950" indent="-514350" algn="just">
              <a:lnSpc>
                <a:spcPct val="100000"/>
              </a:lnSpc>
              <a:spcBef>
                <a:spcPts val="1001"/>
              </a:spcBef>
              <a:buAutoNum type="arabicPeriod"/>
              <a:tabLst>
                <a:tab pos="0" algn="l"/>
              </a:tabLst>
            </a:pPr>
            <a:r>
              <a:rPr lang="en-IN" sz="2200"/>
              <a:t>https://www.ijitee.org/wp-content/uploads/papers/v10i8/H92620610821.pdf</a:t>
            </a:r>
            <a:endParaRPr lang="en-IN" sz="2200" dirty="0" smtClean="0"/>
          </a:p>
          <a:p>
            <a:pPr marL="742950" indent="-514350" algn="just">
              <a:lnSpc>
                <a:spcPct val="100000"/>
              </a:lnSpc>
              <a:spcBef>
                <a:spcPts val="1001"/>
              </a:spcBef>
              <a:buAutoNum type="arabicPeriod"/>
              <a:tabLst>
                <a:tab pos="0" algn="l"/>
              </a:tabLst>
            </a:pPr>
            <a:endParaRPr lang="en-IN" sz="2200" dirty="0" smtClean="0"/>
          </a:p>
          <a:p>
            <a:pPr marL="742950" indent="-514350" algn="just">
              <a:lnSpc>
                <a:spcPct val="100000"/>
              </a:lnSpc>
              <a:spcBef>
                <a:spcPts val="1001"/>
              </a:spcBef>
              <a:buAutoNum type="arabicPeriod"/>
              <a:tabLst>
                <a:tab pos="0" algn="l"/>
              </a:tabLst>
            </a:pPr>
            <a:endParaRPr lang="en-IN" sz="2400" spc="-1" dirty="0">
              <a:solidFill>
                <a:srgbClr val="000000"/>
              </a:solidFill>
              <a:latin typeface="Times New Roman" panose="02020603050405020304" pitchFamily="18" charset="0"/>
              <a:cs typeface="Times New Roman" panose="02020603050405020304" pitchFamily="18" charset="0"/>
            </a:endParaRPr>
          </a:p>
          <a:p>
            <a:pPr marL="0" indent="0">
              <a:lnSpc>
                <a:spcPct val="90000"/>
              </a:lnSpc>
              <a:spcBef>
                <a:spcPts val="1001"/>
              </a:spcBef>
              <a:buClr>
                <a:srgbClr val="610B4B"/>
              </a:buClr>
              <a:buNone/>
            </a:pPr>
            <a:endParaRPr lang="en-IN" sz="2800" b="0" strike="noStrike" spc="-1" dirty="0">
              <a:solidFill>
                <a:srgbClr val="000000"/>
              </a:solidFill>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000000"/>
                </a:solidFill>
                <a:latin typeface="Times New Roman" panose="02020603050405020304" pitchFamily="18" charset="0"/>
                <a:cs typeface="Times New Roman" panose="02020603050405020304" pitchFamily="18" charset="0"/>
              </a:rPr>
              <a:t>Overview</a:t>
            </a:r>
            <a:endParaRPr lang="en-IN" sz="36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r>
              <a:rPr lang="en-US" sz="2400" spc="-1" dirty="0">
                <a:solidFill>
                  <a:srgbClr val="000000"/>
                </a:solidFill>
                <a:latin typeface="Times New Roman"/>
              </a:rPr>
              <a:t>(If any one objective is completed)</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smtClean="0">
                <a:solidFill>
                  <a:srgbClr val="000000"/>
                </a:solidFill>
                <a:latin typeface="Times New Roman"/>
              </a:rPr>
              <a:t/>
            </a:r>
            <a:br>
              <a:rPr lang="en-US" sz="4000" b="1" strike="noStrike" spc="-1" dirty="0" smtClean="0">
                <a:solidFill>
                  <a:srgbClr val="000000"/>
                </a:solidFill>
                <a:latin typeface="Times New Roman"/>
              </a:rPr>
            </a:br>
            <a:r>
              <a:rPr lang="en-US" sz="4000" b="1" spc="-1" dirty="0">
                <a:solidFill>
                  <a:srgbClr val="000000"/>
                </a:solidFill>
                <a:latin typeface="Times New Roman"/>
              </a:rPr>
              <a:t/>
            </a:r>
            <a:br>
              <a:rPr lang="en-US" sz="4000" b="1" spc="-1" dirty="0">
                <a:solidFill>
                  <a:srgbClr val="000000"/>
                </a:solidFill>
                <a:latin typeface="Times New Roman"/>
              </a:rPr>
            </a:br>
            <a:r>
              <a:rPr lang="en-US" sz="4000" b="1" strike="noStrike" spc="-1" dirty="0" smtClean="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17774" y="1744264"/>
            <a:ext cx="11498400" cy="4850640"/>
          </a:xfrm>
          <a:prstGeom prst="rect">
            <a:avLst/>
          </a:prstGeom>
          <a:noFill/>
          <a:ln w="0">
            <a:noFill/>
          </a:ln>
        </p:spPr>
        <p:txBody>
          <a:bodyPr lIns="90000" tIns="45000" rIns="90000" bIns="45000" anchor="t">
            <a:normAutofit/>
          </a:bodyPr>
          <a:lstStyle/>
          <a:p>
            <a:r>
              <a:rPr lang="en-US" sz="2400" dirty="0">
                <a:latin typeface="Times New Roman" panose="02020603050405020304" pitchFamily="18" charset="0"/>
                <a:cs typeface="Times New Roman" panose="02020603050405020304" pitchFamily="18" charset="0"/>
              </a:rPr>
              <a:t>The fusion of technology and creativity has led to the development of innovative applications that empower users to express themselves in novel ways. One such captivating endeavor is the "Air Draw" project—an ingenious exploration of interactive image creation using OpenCV. </a:t>
            </a:r>
          </a:p>
          <a:p>
            <a:r>
              <a:rPr lang="en-US" sz="2400" dirty="0">
                <a:latin typeface="Times New Roman" panose="02020603050405020304" pitchFamily="18" charset="0"/>
                <a:cs typeface="Times New Roman" panose="02020603050405020304" pitchFamily="18" charset="0"/>
              </a:rPr>
              <a:t>This project seamlessly marries the power of computer vision with user engagement, allowing individuals to paint and craft images through intuitive air gestures and movements.</a:t>
            </a:r>
          </a:p>
          <a:p>
            <a:r>
              <a:rPr lang="en-US" sz="2400" dirty="0">
                <a:latin typeface="Times New Roman" panose="02020603050405020304" pitchFamily="18" charset="0"/>
                <a:cs typeface="Times New Roman" panose="02020603050405020304" pitchFamily="18" charset="0"/>
              </a:rPr>
              <a:t>Traditional artistic tools like pens, brushes, and canvases have undergone a digital metamorphosis, resulting in a canvas that responds to gestures performed in the air. </a:t>
            </a:r>
          </a:p>
          <a:p>
            <a:r>
              <a:rPr lang="en-US" sz="2400" dirty="0">
                <a:latin typeface="Times New Roman" panose="02020603050405020304" pitchFamily="18" charset="0"/>
                <a:cs typeface="Times New Roman" panose="02020603050405020304" pitchFamily="18" charset="0"/>
              </a:rPr>
              <a:t>The "Air Draw" project, built upon the OpenCV framework, not only exemplifies this transformation but also invites users into an interactive realm where their imagination takes the lead.</a:t>
            </a:r>
            <a:endParaRPr lang="en-IN" sz="2400" spc="-1" dirty="0">
              <a:solidFill>
                <a:srgbClr val="000000"/>
              </a:solidFill>
              <a:latin typeface="Times New Roman" panose="02020603050405020304" pitchFamily="18" charset="0"/>
              <a:cs typeface="Times New Roman" panose="02020603050405020304" pitchFamily="18" charset="0"/>
            </a:endParaRPr>
          </a:p>
          <a:p>
            <a:pPr marL="0" indent="0">
              <a:lnSpc>
                <a:spcPct val="90000"/>
              </a:lnSpc>
              <a:spcBef>
                <a:spcPts val="1001"/>
              </a:spcBef>
              <a:buClr>
                <a:srgbClr val="000000"/>
              </a:buClr>
              <a:buNone/>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smtClean="0">
                <a:solidFill>
                  <a:srgbClr val="000000"/>
                </a:solidFill>
                <a:latin typeface="Times New Roman"/>
              </a:rPr>
              <a:t/>
            </a:r>
            <a:br>
              <a:rPr lang="en-US" sz="4000" b="1" strike="noStrike" spc="-1" dirty="0" smtClean="0">
                <a:solidFill>
                  <a:srgbClr val="000000"/>
                </a:solidFill>
                <a:latin typeface="Times New Roman"/>
              </a:rPr>
            </a:br>
            <a:r>
              <a:rPr lang="en-US" sz="4000" b="1" spc="-1" dirty="0" smtClean="0">
                <a:solidFill>
                  <a:srgbClr val="000000"/>
                </a:solidFill>
                <a:latin typeface="Times New Roman"/>
              </a:rPr>
              <a:t/>
            </a:r>
            <a:br>
              <a:rPr lang="en-US" sz="4000" b="1" spc="-1" dirty="0" smtClean="0">
                <a:solidFill>
                  <a:srgbClr val="000000"/>
                </a:solidFill>
                <a:latin typeface="Times New Roman"/>
              </a:rPr>
            </a:br>
            <a:r>
              <a:rPr lang="en-US" sz="4000" b="1" strike="noStrike" spc="-1" dirty="0" smtClean="0">
                <a:solidFill>
                  <a:srgbClr val="000000"/>
                </a:solidFill>
                <a:latin typeface="Times New Roman"/>
              </a:rPr>
              <a:t>Objectives </a:t>
            </a:r>
            <a:r>
              <a:rPr lang="en-US" sz="4000" b="1" strike="noStrike" spc="-1" dirty="0">
                <a:solidFill>
                  <a:srgbClr val="000000"/>
                </a:solidFill>
                <a:latin typeface="Times New Roman"/>
              </a:rPr>
              <a:t>of the Project</a:t>
            </a:r>
          </a:p>
        </p:txBody>
      </p:sp>
      <p:sp>
        <p:nvSpPr>
          <p:cNvPr id="51" name="PlaceHolder 2"/>
          <p:cNvSpPr>
            <a:spLocks noGrp="1"/>
          </p:cNvSpPr>
          <p:nvPr>
            <p:ph/>
          </p:nvPr>
        </p:nvSpPr>
        <p:spPr>
          <a:xfrm>
            <a:off x="526319" y="1680082"/>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dirty="0">
                <a:latin typeface="Times New Roman" panose="02020603050405020304" pitchFamily="18" charset="0"/>
                <a:cs typeface="Times New Roman" panose="02020603050405020304" pitchFamily="18" charset="0"/>
              </a:rPr>
              <a:t>The primary objective of the "Air Draw" project is to provide an innovative platform for users to create images without the need for physical tools or direct contact</a:t>
            </a:r>
            <a:r>
              <a:rPr lang="en-US" sz="2400" dirty="0" smtClean="0">
                <a:latin typeface="Times New Roman" panose="02020603050405020304" pitchFamily="18" charset="0"/>
                <a:cs typeface="Times New Roman" panose="02020603050405020304" pitchFamily="18" charset="0"/>
              </a:rPr>
              <a:t>.</a:t>
            </a:r>
          </a:p>
          <a:p>
            <a:pPr marL="571500" indent="-342900">
              <a:spcBef>
                <a:spcPts val="1001"/>
              </a:spcBef>
              <a:tabLst>
                <a:tab pos="0" algn="l"/>
              </a:tabLst>
            </a:pPr>
            <a:r>
              <a:rPr lang="en-US" sz="2400" dirty="0">
                <a:latin typeface="Times New Roman" panose="02020603050405020304" pitchFamily="18" charset="0"/>
                <a:cs typeface="Times New Roman" panose="02020603050405020304" pitchFamily="18" charset="0"/>
              </a:rPr>
              <a:t>Secondly, the application seeks to achieve real-time interaction by seamlessly translating detected gestures into smooth, visually coherent drawings on the screen. </a:t>
            </a:r>
          </a:p>
          <a:p>
            <a:pPr indent="0">
              <a:spcBef>
                <a:spcPts val="1001"/>
              </a:spcBef>
              <a:buNone/>
              <a:tabLst>
                <a:tab pos="0" algn="l"/>
              </a:tabLst>
            </a:pPr>
            <a:endParaRPr lang="en-US" sz="2400" spc="-1" dirty="0">
              <a:solidFill>
                <a:srgbClr val="000000"/>
              </a:solidFill>
              <a:latin typeface="Times New Roman" panose="02020603050405020304" pitchFamily="18" charset="0"/>
              <a:cs typeface="Times New Roman" panose="02020603050405020304" pitchFamily="18" charset="0"/>
            </a:endParaRPr>
          </a:p>
          <a:p>
            <a:pPr indent="0">
              <a:spcBef>
                <a:spcPts val="1001"/>
              </a:spcBef>
              <a:buNone/>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52" y="508991"/>
            <a:ext cx="10972440" cy="1144800"/>
          </a:xfrm>
        </p:spPr>
        <p:txBody>
          <a:bodyPr/>
          <a:lstStyle/>
          <a:p>
            <a:pPr algn="ctr"/>
            <a:r>
              <a:rPr lang="en-US" sz="3600" b="1" spc="-1" dirty="0" smtClean="0">
                <a:solidFill>
                  <a:srgbClr val="000000"/>
                </a:solidFill>
                <a:latin typeface="Times New Roman"/>
              </a:rPr>
              <a:t/>
            </a:r>
            <a:br>
              <a:rPr lang="en-US" sz="3600" b="1" spc="-1" dirty="0" smtClean="0">
                <a:solidFill>
                  <a:srgbClr val="000000"/>
                </a:solidFill>
                <a:latin typeface="Times New Roman"/>
              </a:rPr>
            </a:br>
            <a:r>
              <a:rPr lang="en-US" sz="3600" b="1" spc="-1" dirty="0" smtClean="0">
                <a:solidFill>
                  <a:srgbClr val="000000"/>
                </a:solidFill>
                <a:latin typeface="Times New Roman"/>
              </a:rPr>
              <a:t>Literature </a:t>
            </a:r>
            <a:r>
              <a:rPr lang="en-US" sz="3600" b="1" spc="-1" dirty="0" smtClean="0">
                <a:solidFill>
                  <a:srgbClr val="000000"/>
                </a:solidFill>
                <a:latin typeface="Times New Roman"/>
              </a:rPr>
              <a:t>Survey</a:t>
            </a:r>
            <a:br>
              <a:rPr lang="en-US" sz="3600" b="1" spc="-1" dirty="0" smtClean="0">
                <a:solidFill>
                  <a:srgbClr val="000000"/>
                </a:solidFill>
                <a:latin typeface="Times New Roman"/>
              </a:rPr>
            </a:br>
            <a:endParaRPr lang="en-IN" sz="3600" dirty="0"/>
          </a:p>
        </p:txBody>
      </p:sp>
      <p:pic>
        <p:nvPicPr>
          <p:cNvPr id="6" name="Picture 5"/>
          <p:cNvPicPr>
            <a:picLocks noChangeAspect="1"/>
          </p:cNvPicPr>
          <p:nvPr/>
        </p:nvPicPr>
        <p:blipFill>
          <a:blip r:embed="rId2"/>
          <a:stretch>
            <a:fillRect/>
          </a:stretch>
        </p:blipFill>
        <p:spPr>
          <a:xfrm>
            <a:off x="1116705" y="1834859"/>
            <a:ext cx="9650172" cy="4769638"/>
          </a:xfrm>
          <a:prstGeom prst="rect">
            <a:avLst/>
          </a:prstGeom>
        </p:spPr>
      </p:pic>
    </p:spTree>
    <p:extLst>
      <p:ext uri="{BB962C8B-B14F-4D97-AF65-F5344CB8AC3E}">
        <p14:creationId xmlns:p14="http://schemas.microsoft.com/office/powerpoint/2010/main" val="417882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6420" y="1704833"/>
            <a:ext cx="10729517" cy="3494963"/>
          </a:xfrm>
          <a:prstGeom prst="rect">
            <a:avLst/>
          </a:prstGeom>
        </p:spPr>
      </p:pic>
    </p:spTree>
    <p:extLst>
      <p:ext uri="{BB962C8B-B14F-4D97-AF65-F5344CB8AC3E}">
        <p14:creationId xmlns:p14="http://schemas.microsoft.com/office/powerpoint/2010/main" val="40542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23837" y="479834"/>
            <a:ext cx="12191400" cy="1324800"/>
          </a:xfrm>
          <a:prstGeom prst="rect">
            <a:avLst/>
          </a:prstGeom>
          <a:noFill/>
          <a:ln w="0">
            <a:noFill/>
          </a:ln>
        </p:spPr>
        <p:txBody>
          <a:bodyPr lIns="90000" tIns="45000" rIns="90000" bIns="45000" anchor="ctr">
            <a:normAutofit/>
          </a:bodyPr>
          <a:lstStyle/>
          <a:p>
            <a:pPr algn="ctr">
              <a:tabLst>
                <a:tab pos="0" algn="l"/>
              </a:tabLst>
            </a:pPr>
            <a:r>
              <a:rPr lang="en-US" sz="3600" b="1" spc="-1" dirty="0" smtClean="0">
                <a:solidFill>
                  <a:srgbClr val="000000"/>
                </a:solidFill>
                <a:latin typeface="Times New Roman"/>
              </a:rPr>
              <a:t>Proposed Methodology</a:t>
            </a:r>
            <a:endParaRPr lang="en-US" sz="3600" b="1" strike="noStrike" spc="-1" dirty="0">
              <a:solidFill>
                <a:srgbClr val="000000"/>
              </a:solidFill>
              <a:latin typeface="Times New Roman"/>
            </a:endParaRPr>
          </a:p>
        </p:txBody>
      </p:sp>
      <p:sp>
        <p:nvSpPr>
          <p:cNvPr id="53" name="PlaceHolder 2"/>
          <p:cNvSpPr>
            <a:spLocks noGrp="1"/>
          </p:cNvSpPr>
          <p:nvPr>
            <p:ph/>
          </p:nvPr>
        </p:nvSpPr>
        <p:spPr>
          <a:xfrm>
            <a:off x="470337" y="2007360"/>
            <a:ext cx="11498400" cy="4850640"/>
          </a:xfrm>
          <a:prstGeom prst="rect">
            <a:avLst/>
          </a:prstGeom>
          <a:noFill/>
          <a:ln w="0">
            <a:noFill/>
          </a:ln>
        </p:spPr>
        <p:txBody>
          <a:bodyPr lIns="90000" tIns="45000" rIns="90000" bIns="45000" anchor="t">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workflow of the "Air Draw" project is elegantly structured to guide users seamlessly from inception to creation:</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b="1" dirty="0">
                <a:latin typeface="Times New Roman" panose="02020603050405020304" pitchFamily="18" charset="0"/>
                <a:cs typeface="Times New Roman" panose="02020603050405020304" pitchFamily="18" charset="0"/>
              </a:rPr>
              <a:t>User Launch:</a:t>
            </a:r>
            <a:r>
              <a:rPr lang="en-US" sz="2400" dirty="0">
                <a:latin typeface="Times New Roman" panose="02020603050405020304" pitchFamily="18" charset="0"/>
                <a:cs typeface="Times New Roman" panose="02020603050405020304" pitchFamily="18" charset="0"/>
              </a:rPr>
              <a:t> The project begins as users launch the application, stepping into the realm of digital artistry.</a:t>
            </a:r>
          </a:p>
          <a:p>
            <a:pPr algn="just">
              <a:lnSpc>
                <a:spcPct val="100000"/>
              </a:lnSpc>
            </a:pPr>
            <a:r>
              <a:rPr lang="en-US" sz="2400" b="1" dirty="0">
                <a:latin typeface="Times New Roman" panose="02020603050405020304" pitchFamily="18" charset="0"/>
                <a:cs typeface="Times New Roman" panose="02020603050405020304" pitchFamily="18" charset="0"/>
              </a:rPr>
              <a:t>Gesture-based Interface:</a:t>
            </a:r>
            <a:r>
              <a:rPr lang="en-US" sz="2400" dirty="0">
                <a:latin typeface="Times New Roman" panose="02020603050405020304" pitchFamily="18" charset="0"/>
                <a:cs typeface="Times New Roman" panose="02020603050405020304" pitchFamily="18" charset="0"/>
              </a:rPr>
              <a:t> The gesture-based interface, built upon </a:t>
            </a:r>
            <a:r>
              <a:rPr lang="en-US" sz="2400" dirty="0" err="1">
                <a:latin typeface="Times New Roman" panose="02020603050405020304" pitchFamily="18" charset="0"/>
                <a:cs typeface="Times New Roman" panose="02020603050405020304" pitchFamily="18" charset="0"/>
              </a:rPr>
              <a:t>OpenCV's</a:t>
            </a:r>
            <a:r>
              <a:rPr lang="en-US" sz="2400" dirty="0">
                <a:latin typeface="Times New Roman" panose="02020603050405020304" pitchFamily="18" charset="0"/>
                <a:cs typeface="Times New Roman" panose="02020603050405020304" pitchFamily="18" charset="0"/>
              </a:rPr>
              <a:t> capabilities, captures users' hand movements and translates them into actions on the virtual canvas.</a:t>
            </a:r>
          </a:p>
          <a:p>
            <a:pPr algn="just">
              <a:lnSpc>
                <a:spcPct val="100000"/>
              </a:lnSpc>
            </a:pPr>
            <a:r>
              <a:rPr lang="en-US" sz="2400" b="1" dirty="0">
                <a:latin typeface="Times New Roman" panose="02020603050405020304" pitchFamily="18" charset="0"/>
                <a:cs typeface="Times New Roman" panose="02020603050405020304" pitchFamily="18" charset="0"/>
              </a:rPr>
              <a:t>Canvas Interaction:</a:t>
            </a:r>
            <a:r>
              <a:rPr lang="en-US" sz="2400" dirty="0">
                <a:latin typeface="Times New Roman" panose="02020603050405020304" pitchFamily="18" charset="0"/>
                <a:cs typeface="Times New Roman" panose="02020603050405020304" pitchFamily="18" charset="0"/>
              </a:rPr>
              <a:t> Users can interact with the canvas through air gestures to draw strokes, change colors, adjust brush sizes, and erase elements.</a:t>
            </a:r>
          </a:p>
          <a:p>
            <a:pPr indent="0">
              <a:lnSpc>
                <a:spcPct val="90000"/>
              </a:lnSpc>
              <a:spcBef>
                <a:spcPts val="1001"/>
              </a:spcBef>
              <a:buNone/>
              <a:tabLst>
                <a:tab pos="0" algn="l"/>
              </a:tabLst>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idx="4294967295"/>
          </p:nvPr>
        </p:nvSpPr>
        <p:spPr>
          <a:xfrm>
            <a:off x="123837" y="479834"/>
            <a:ext cx="12191400" cy="1324800"/>
          </a:xfrm>
          <a:prstGeom prst="rect">
            <a:avLst/>
          </a:prstGeom>
          <a:noFill/>
          <a:ln w="0">
            <a:noFill/>
          </a:ln>
        </p:spPr>
        <p:txBody>
          <a:bodyPr lIns="90000" tIns="45000" rIns="90000" bIns="45000" anchor="ctr">
            <a:normAutofit/>
          </a:bodyPr>
          <a:lstStyle/>
          <a:p>
            <a:pPr algn="ctr">
              <a:tabLst>
                <a:tab pos="0" algn="l"/>
              </a:tabLst>
            </a:pPr>
            <a:endParaRPr lang="en-US" sz="3600" b="1" strike="noStrike" spc="-1" dirty="0">
              <a:solidFill>
                <a:srgbClr val="000000"/>
              </a:solidFill>
              <a:latin typeface="Times New Roman"/>
            </a:endParaRPr>
          </a:p>
        </p:txBody>
      </p:sp>
      <p:sp>
        <p:nvSpPr>
          <p:cNvPr id="53" name="PlaceHolder 2"/>
          <p:cNvSpPr>
            <a:spLocks noGrp="1"/>
          </p:cNvSpPr>
          <p:nvPr>
            <p:ph idx="4294967295"/>
          </p:nvPr>
        </p:nvSpPr>
        <p:spPr>
          <a:xfrm>
            <a:off x="470337" y="2007360"/>
            <a:ext cx="11498400" cy="4850640"/>
          </a:xfrm>
          <a:prstGeom prst="rect">
            <a:avLst/>
          </a:prstGeom>
          <a:noFill/>
          <a:ln w="0">
            <a:noFill/>
          </a:ln>
        </p:spPr>
        <p:txBody>
          <a:bodyPr lIns="90000" tIns="45000" rIns="90000" bIns="45000" anchor="t">
            <a:normAutofit/>
          </a:bodyPr>
          <a:lstStyle/>
          <a:p>
            <a:pPr algn="just">
              <a:lnSpc>
                <a:spcPct val="100000"/>
              </a:lnSpc>
            </a:pPr>
            <a:r>
              <a:rPr lang="en-US" sz="2400" b="1" dirty="0" smtClean="0">
                <a:latin typeface="Times New Roman" panose="02020603050405020304" pitchFamily="18" charset="0"/>
                <a:cs typeface="Times New Roman" panose="02020603050405020304" pitchFamily="18" charset="0"/>
              </a:rPr>
              <a:t>Image </a:t>
            </a:r>
            <a:r>
              <a:rPr lang="en-US" sz="2400" b="1" dirty="0">
                <a:latin typeface="Times New Roman" panose="02020603050405020304" pitchFamily="18" charset="0"/>
                <a:cs typeface="Times New Roman" panose="02020603050405020304" pitchFamily="18" charset="0"/>
              </a:rPr>
              <a:t>Processing:</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framework processes the captured gestures, mapping them to corresponding actions on the canvas. This involves hand tracking, stroke rendering, color mixing, and erasing.</a:t>
            </a:r>
          </a:p>
          <a:p>
            <a:pPr algn="just">
              <a:lnSpc>
                <a:spcPct val="100000"/>
              </a:lnSpc>
            </a:pPr>
            <a:r>
              <a:rPr lang="en-US" sz="2400" b="1" dirty="0">
                <a:latin typeface="Times New Roman" panose="02020603050405020304" pitchFamily="18" charset="0"/>
                <a:cs typeface="Times New Roman" panose="02020603050405020304" pitchFamily="18" charset="0"/>
              </a:rPr>
              <a:t>Real-time Feedback:</a:t>
            </a:r>
            <a:r>
              <a:rPr lang="en-US" sz="2400" dirty="0">
                <a:latin typeface="Times New Roman" panose="02020603050405020304" pitchFamily="18" charset="0"/>
                <a:cs typeface="Times New Roman" panose="02020603050405020304" pitchFamily="18" charset="0"/>
              </a:rPr>
              <a:t> The canvas provides real-time feedback, allowing users to witness their creations come to life as they move their hands through the air.</a:t>
            </a:r>
          </a:p>
          <a:p>
            <a:pPr algn="just">
              <a:lnSpc>
                <a:spcPct val="100000"/>
              </a:lnSpc>
            </a:pPr>
            <a:r>
              <a:rPr lang="en-US" sz="2400" b="1" dirty="0">
                <a:latin typeface="Times New Roman" panose="02020603050405020304" pitchFamily="18" charset="0"/>
                <a:cs typeface="Times New Roman" panose="02020603050405020304" pitchFamily="18" charset="0"/>
              </a:rPr>
              <a:t>Image Output:</a:t>
            </a:r>
            <a:r>
              <a:rPr lang="en-US" sz="2400" dirty="0">
                <a:latin typeface="Times New Roman" panose="02020603050405020304" pitchFamily="18" charset="0"/>
                <a:cs typeface="Times New Roman" panose="02020603050405020304" pitchFamily="18" charset="0"/>
              </a:rPr>
              <a:t> The result of the creative process is a digital image that encapsulates the user's artistic expression.</a:t>
            </a:r>
          </a:p>
          <a:p>
            <a:pPr algn="just">
              <a:lnSpc>
                <a:spcPct val="100000"/>
              </a:lnSpc>
            </a:pPr>
            <a:r>
              <a:rPr lang="en-US" sz="2400" b="1" dirty="0">
                <a:latin typeface="Times New Roman" panose="02020603050405020304" pitchFamily="18" charset="0"/>
                <a:cs typeface="Times New Roman" panose="02020603050405020304" pitchFamily="18" charset="0"/>
              </a:rPr>
              <a:t>Endless Possibilities:</a:t>
            </a:r>
            <a:r>
              <a:rPr lang="en-US" sz="2400" dirty="0">
                <a:latin typeface="Times New Roman" panose="02020603050405020304" pitchFamily="18" charset="0"/>
                <a:cs typeface="Times New Roman" panose="02020603050405020304" pitchFamily="18" charset="0"/>
              </a:rPr>
              <a:t> With a spectrum of colors, brush sizes, and gestures, "Air Draw" opens the door to a multitude of artistic possibilities, limited only by the user's imagination.</a:t>
            </a:r>
          </a:p>
          <a:p>
            <a:endParaRPr lang="en-IN" sz="2400" dirty="0"/>
          </a:p>
          <a:p>
            <a:pPr indent="0">
              <a:lnSpc>
                <a:spcPct val="90000"/>
              </a:lnSpc>
              <a:spcBef>
                <a:spcPts val="1001"/>
              </a:spcBef>
              <a:buNone/>
              <a:tabLst>
                <a:tab pos="0" algn="l"/>
              </a:tabLst>
            </a:pPr>
            <a:endParaRPr lang="en-IN" sz="2400" b="0" strike="noStrike" spc="-1" dirty="0">
              <a:solidFill>
                <a:srgbClr val="000000"/>
              </a:solidFill>
              <a:latin typeface="Arial"/>
            </a:endParaRPr>
          </a:p>
        </p:txBody>
      </p:sp>
    </p:spTree>
    <p:extLst>
      <p:ext uri="{BB962C8B-B14F-4D97-AF65-F5344CB8AC3E}">
        <p14:creationId xmlns:p14="http://schemas.microsoft.com/office/powerpoint/2010/main" val="40636000"/>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344032"/>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3600" b="1" spc="-1" dirty="0">
                <a:solidFill>
                  <a:srgbClr val="000000"/>
                </a:solidFill>
                <a:latin typeface="Times New Roman"/>
              </a:rPr>
              <a:t>Implementation Details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IN" sz="2400" b="0" strike="noStrike" spc="-1" dirty="0" smtClean="0">
                <a:solidFill>
                  <a:srgbClr val="000000"/>
                </a:solidFill>
                <a:latin typeface="Times New Roman" panose="02020603050405020304" pitchFamily="18" charset="0"/>
                <a:cs typeface="Times New Roman" panose="02020603050405020304" pitchFamily="18" charset="0"/>
              </a:rPr>
              <a:t>This project has primarily been implemented using </a:t>
            </a:r>
            <a:r>
              <a:rPr lang="en-IN" sz="2400" b="0" strike="noStrike" spc="-1" dirty="0" err="1" smtClean="0">
                <a:solidFill>
                  <a:srgbClr val="000000"/>
                </a:solidFill>
                <a:latin typeface="Times New Roman" panose="02020603050405020304" pitchFamily="18" charset="0"/>
                <a:cs typeface="Times New Roman" panose="02020603050405020304" pitchFamily="18" charset="0"/>
              </a:rPr>
              <a:t>OpenCV</a:t>
            </a:r>
            <a:r>
              <a:rPr lang="en-IN" sz="2400" b="0" strike="noStrike" spc="-1" dirty="0" smtClean="0">
                <a:solidFill>
                  <a:srgbClr val="000000"/>
                </a:solidFill>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Lucas-</a:t>
            </a:r>
            <a:r>
              <a:rPr lang="en-US" sz="2400" dirty="0" err="1">
                <a:latin typeface="Times New Roman" panose="02020603050405020304" pitchFamily="18" charset="0"/>
                <a:cs typeface="Times New Roman" panose="02020603050405020304" pitchFamily="18" charset="0"/>
              </a:rPr>
              <a:t>Kanade</a:t>
            </a:r>
            <a:r>
              <a:rPr lang="en-US" sz="2400" dirty="0">
                <a:latin typeface="Times New Roman" panose="02020603050405020304" pitchFamily="18" charset="0"/>
                <a:cs typeface="Times New Roman" panose="02020603050405020304" pitchFamily="18" charset="0"/>
              </a:rPr>
              <a:t> Optical </a:t>
            </a:r>
            <a:r>
              <a:rPr lang="en-US" sz="2400" dirty="0" smtClean="0">
                <a:latin typeface="Times New Roman" panose="02020603050405020304" pitchFamily="18" charset="0"/>
                <a:cs typeface="Times New Roman" panose="02020603050405020304" pitchFamily="18" charset="0"/>
              </a:rPr>
              <a:t>Flow</a:t>
            </a:r>
          </a:p>
          <a:p>
            <a:pPr marL="571500" indent="-342900">
              <a:spcBef>
                <a:spcPts val="1001"/>
              </a:spcBef>
              <a:tabLst>
                <a:tab pos="0" algn="l"/>
              </a:tabLst>
            </a:pP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(Open Source Computer Vision Library) is a versatile open-source computer vision and machine learning software library. </a:t>
            </a:r>
            <a:endParaRPr lang="en-US" sz="2400" dirty="0" smtClean="0">
              <a:latin typeface="Times New Roman" panose="02020603050405020304" pitchFamily="18" charset="0"/>
              <a:cs typeface="Times New Roman" panose="02020603050405020304" pitchFamily="18" charset="0"/>
            </a:endParaRPr>
          </a:p>
          <a:p>
            <a:pPr marL="571500" indent="-342900">
              <a:spcBef>
                <a:spcPts val="1001"/>
              </a:spcBef>
              <a:tabLst>
                <a:tab pos="0" algn="l"/>
              </a:tabLst>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widely used in various applications, including image and video processing, object detection, facial recognition, and more. </a:t>
            </a:r>
            <a:endParaRPr lang="en-US" sz="2400" dirty="0" smtClean="0">
              <a:latin typeface="Times New Roman" panose="02020603050405020304" pitchFamily="18" charset="0"/>
              <a:cs typeface="Times New Roman" panose="02020603050405020304" pitchFamily="18" charset="0"/>
            </a:endParaRPr>
          </a:p>
          <a:p>
            <a:pPr marL="571500" indent="-342900">
              <a:spcBef>
                <a:spcPts val="1001"/>
              </a:spcBef>
              <a:tabLst>
                <a:tab pos="0" algn="l"/>
              </a:tabLst>
            </a:pPr>
            <a:r>
              <a:rPr lang="en-US" sz="2400" dirty="0">
                <a:latin typeface="Times New Roman" panose="02020603050405020304" pitchFamily="18" charset="0"/>
                <a:cs typeface="Times New Roman" panose="02020603050405020304" pitchFamily="18" charset="0"/>
              </a:rPr>
              <a:t>Lucas-</a:t>
            </a:r>
            <a:r>
              <a:rPr lang="en-US" sz="2400" dirty="0" err="1">
                <a:latin typeface="Times New Roman" panose="02020603050405020304" pitchFamily="18" charset="0"/>
                <a:cs typeface="Times New Roman" panose="02020603050405020304" pitchFamily="18" charset="0"/>
              </a:rPr>
              <a:t>Kanade</a:t>
            </a:r>
            <a:r>
              <a:rPr lang="en-US" sz="2400" dirty="0">
                <a:latin typeface="Times New Roman" panose="02020603050405020304" pitchFamily="18" charset="0"/>
                <a:cs typeface="Times New Roman" panose="02020603050405020304" pitchFamily="18" charset="0"/>
              </a:rPr>
              <a:t> optical flow is a classic and well-established algorithm for estimating the motion of objects in a sequence of images or video frames. </a:t>
            </a:r>
            <a:endParaRPr lang="en-US" sz="2400" dirty="0" smtClean="0">
              <a:latin typeface="Times New Roman" panose="02020603050405020304" pitchFamily="18" charset="0"/>
              <a:cs typeface="Times New Roman" panose="02020603050405020304" pitchFamily="18" charset="0"/>
            </a:endParaRPr>
          </a:p>
          <a:p>
            <a:pPr marL="571500" indent="-342900">
              <a:spcBef>
                <a:spcPts val="1001"/>
              </a:spcBef>
              <a:tabLst>
                <a:tab pos="0" algn="l"/>
              </a:tabLst>
            </a:pPr>
            <a:r>
              <a:rPr lang="en-US" sz="2400" dirty="0" smtClean="0">
                <a:latin typeface="Times New Roman" panose="02020603050405020304" pitchFamily="18" charset="0"/>
                <a:cs typeface="Times New Roman" panose="02020603050405020304" pitchFamily="18" charset="0"/>
              </a:rPr>
              <a:t>Named </a:t>
            </a:r>
            <a:r>
              <a:rPr lang="en-US" sz="2400" dirty="0">
                <a:latin typeface="Times New Roman" panose="02020603050405020304" pitchFamily="18" charset="0"/>
                <a:cs typeface="Times New Roman" panose="02020603050405020304" pitchFamily="18" charset="0"/>
              </a:rPr>
              <a:t>after its creators, Bruce D. Lucas and Takeo </a:t>
            </a:r>
            <a:r>
              <a:rPr lang="en-US" sz="2400" dirty="0" err="1">
                <a:latin typeface="Times New Roman" panose="02020603050405020304" pitchFamily="18" charset="0"/>
                <a:cs typeface="Times New Roman" panose="02020603050405020304" pitchFamily="18" charset="0"/>
              </a:rPr>
              <a:t>Kanade</a:t>
            </a:r>
            <a:r>
              <a:rPr lang="en-US" sz="2400" dirty="0">
                <a:latin typeface="Times New Roman" panose="02020603050405020304" pitchFamily="18" charset="0"/>
                <a:cs typeface="Times New Roman" panose="02020603050405020304" pitchFamily="18" charset="0"/>
              </a:rPr>
              <a:t>, this method assumes that the motion between consecutive frames is approximately constant within a small local neighborhood. </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TotalTime>
  <Words>637</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DejaVu Sans</vt:lpstr>
      <vt:lpstr>inter-regular</vt:lpstr>
      <vt:lpstr>Symbol</vt:lpstr>
      <vt:lpstr>Times New Roman</vt:lpstr>
      <vt:lpstr>Wingdings</vt:lpstr>
      <vt:lpstr>Office Theme</vt:lpstr>
      <vt:lpstr>  Review-2 on Air Draw - An Interactive OpenCV Image Creation Project</vt:lpstr>
      <vt:lpstr>Overview</vt:lpstr>
      <vt:lpstr>  Introduction</vt:lpstr>
      <vt:lpstr>  Objectives of the Project</vt:lpstr>
      <vt:lpstr> Literature Survey </vt:lpstr>
      <vt:lpstr>PowerPoint Presentation</vt:lpstr>
      <vt:lpstr>Proposed Methodology</vt:lpstr>
      <vt:lpstr>PowerPoint Presentation</vt:lpstr>
      <vt:lpstr>Implementation Details</vt:lpstr>
      <vt:lpstr>Results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creator>Chiranjeevi Lect</dc:creator>
  <cp:lastModifiedBy>Microsoft account</cp:lastModifiedBy>
  <cp:revision>16</cp:revision>
  <dcterms:created xsi:type="dcterms:W3CDTF">2023-08-05T05:18:30Z</dcterms:created>
  <dcterms:modified xsi:type="dcterms:W3CDTF">2023-10-10T10:29:33Z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