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sldIdLst>
    <p:sldId id="256" r:id="rId3"/>
    <p:sldId id="257" r:id="rId4"/>
    <p:sldId id="258" r:id="rId5"/>
    <p:sldId id="259" r:id="rId7"/>
    <p:sldId id="269" r:id="rId8"/>
    <p:sldId id="264" r:id="rId9"/>
    <p:sldId id="265" r:id="rId10"/>
    <p:sldId id="266" r:id="rId11"/>
    <p:sldId id="267" r:id="rId12"/>
    <p:sldId id="270" r:id="rId13"/>
    <p:sldId id="27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9" d="100"/>
          <a:sy n="129" d="100"/>
        </p:scale>
        <p:origin x="-348" y="-666"/>
      </p:cViewPr>
      <p:guideLst>
        <p:guide orient="horz" pos="1619"/>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Multinomial Naïve Bayes consider a feature vector where a given term represents the number of times it appears or very often i.e. frequency.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objective of the support vector machine algorithm is to find a hyperplane in an N-dimensional space(N — the number of features) that distinctly classifies the data points.</a:t>
            </a:r>
            <a:endParaRPr lang="en-US"/>
          </a:p>
          <a:p>
            <a:r>
              <a:rPr lang="en-US"/>
              <a:t>Hyperplanes are decision boundaries that help classify the data points. Data points falling on either side of the hyperplane can be attributed to different classes. Also, the dimension of the hyperplane depends upon the number of features.</a:t>
            </a:r>
            <a:endParaRPr lang="en-US"/>
          </a:p>
          <a:p>
            <a:r>
              <a:rPr lang="en-US"/>
              <a:t> Linear SVM: Linear SVM is used for linearly separable data, which means if a dataset can be classified into two classes by using a single straight line, then such data is termed as linearly separable data, and classifier is used called as Linear SVM classifier.</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an image composed of words used in a particular text or subject, in which the size of each word indicates its frequency or importance.</a:t>
            </a:r>
            <a:endParaRPr lang="en-US"/>
          </a:p>
          <a:p>
            <a:r>
              <a:rPr lang="en-US"/>
              <a:t>So, the more often a specific word appears in your text, the bigger and bolder it appears in your word cloud.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8975" y="1755775"/>
            <a:ext cx="4645025" cy="1632585"/>
          </a:xfrm>
        </p:spPr>
        <p:txBody>
          <a:bodyPr>
            <a:normAutofit fontScale="90000"/>
          </a:bodyPr>
          <a:lstStyle/>
          <a:p>
            <a:r>
              <a:rPr lang="en-US" sz="2665" dirty="0">
                <a:latin typeface="Algerian" panose="04020705040A02060702" charset="0"/>
                <a:cs typeface="Algerian" panose="04020705040A02060702" charset="0"/>
              </a:rPr>
              <a:t>Sentiment analysis for Movie Review Data with Natural Language Processing.</a:t>
            </a:r>
            <a:endParaRPr lang="en-US" sz="2665" dirty="0">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6340" y="153035"/>
            <a:ext cx="5257800" cy="1022985"/>
          </a:xfrm>
        </p:spPr>
        <p:txBody>
          <a:bodyPr>
            <a:normAutofit/>
          </a:bodyPr>
          <a:lstStyle/>
          <a:p>
            <a:r>
              <a:rPr lang="en-US" sz="2400" dirty="0">
                <a:latin typeface="Algerian" panose="04020705040A02060702" charset="0"/>
                <a:cs typeface="Algerian" panose="04020705040A02060702" charset="0"/>
              </a:rPr>
              <a:t>OUTPUT:</a:t>
            </a:r>
            <a:br>
              <a:rPr lang="en-US" sz="2400" dirty="0">
                <a:latin typeface="Algerian" panose="04020705040A02060702" charset="0"/>
                <a:cs typeface="Algerian" panose="04020705040A02060702" charset="0"/>
              </a:rPr>
            </a:br>
            <a:r>
              <a:rPr lang="en-US" sz="2000" dirty="0">
                <a:latin typeface="Algerian" panose="04020705040A02060702" charset="0"/>
                <a:cs typeface="Algerian" panose="04020705040A02060702" charset="0"/>
              </a:rPr>
              <a:t>ACCURACY OF DIFFERENT MODELS</a:t>
            </a:r>
            <a:endParaRPr lang="en-US" sz="2000" dirty="0">
              <a:latin typeface="Algerian" panose="04020705040A02060702" charset="0"/>
              <a:cs typeface="Algerian" panose="04020705040A02060702" charset="0"/>
            </a:endParaRPr>
          </a:p>
        </p:txBody>
      </p:sp>
      <p:graphicFrame>
        <p:nvGraphicFramePr>
          <p:cNvPr id="2" name="Content Placeholder 1"/>
          <p:cNvGraphicFramePr/>
          <p:nvPr>
            <p:ph idx="1"/>
          </p:nvPr>
        </p:nvGraphicFramePr>
        <p:xfrm>
          <a:off x="370205" y="1507490"/>
          <a:ext cx="8425180" cy="3228975"/>
        </p:xfrm>
        <a:graphic>
          <a:graphicData uri="http://schemas.openxmlformats.org/drawingml/2006/table">
            <a:tbl>
              <a:tblPr firstRow="1" bandRow="1">
                <a:tableStyleId>{5C22544A-7EE6-4342-B048-85BDC9FD1C3A}</a:tableStyleId>
              </a:tblPr>
              <a:tblGrid>
                <a:gridCol w="4633595"/>
                <a:gridCol w="3791585"/>
              </a:tblGrid>
              <a:tr h="645795">
                <a:tc>
                  <a:txBody>
                    <a:bodyPr/>
                    <a:p>
                      <a:pPr>
                        <a:buNone/>
                      </a:pPr>
                      <a:r>
                        <a:rPr lang="en-US"/>
                        <a:t>MODELS</a:t>
                      </a:r>
                      <a:endParaRPr lang="en-US"/>
                    </a:p>
                  </a:txBody>
                  <a:tcPr/>
                </a:tc>
                <a:tc>
                  <a:txBody>
                    <a:bodyPr/>
                    <a:p>
                      <a:pPr>
                        <a:buNone/>
                      </a:pPr>
                      <a:r>
                        <a:rPr lang="en-US"/>
                        <a:t>ACCURACY OBTAINED (percentage %):</a:t>
                      </a:r>
                      <a:endParaRPr lang="en-US"/>
                    </a:p>
                  </a:txBody>
                  <a:tcPr/>
                </a:tc>
              </a:tr>
              <a:tr h="645795">
                <a:tc>
                  <a:txBody>
                    <a:bodyPr/>
                    <a:p>
                      <a:pPr>
                        <a:buNone/>
                      </a:pPr>
                      <a:r>
                        <a:rPr lang="en-US" sz="1600"/>
                        <a:t>Linear vector support machine and bag of words.</a:t>
                      </a:r>
                      <a:endParaRPr lang="en-US" sz="1600"/>
                    </a:p>
                  </a:txBody>
                  <a:tcPr/>
                </a:tc>
                <a:tc>
                  <a:txBody>
                    <a:bodyPr/>
                    <a:p>
                      <a:pPr>
                        <a:buNone/>
                      </a:pPr>
                      <a:r>
                        <a:rPr lang="en-US"/>
                        <a:t>58.29</a:t>
                      </a:r>
                      <a:endParaRPr lang="en-US"/>
                    </a:p>
                  </a:txBody>
                  <a:tcPr/>
                </a:tc>
              </a:tr>
              <a:tr h="645795">
                <a:tc>
                  <a:txBody>
                    <a:bodyPr/>
                    <a:p>
                      <a:pPr>
                        <a:buNone/>
                      </a:pPr>
                      <a:r>
                        <a:rPr lang="en-US" sz="1600">
                          <a:sym typeface="+mn-ea"/>
                        </a:rPr>
                        <a:t>Linear vector support machine and TF-IDF.</a:t>
                      </a:r>
                      <a:endParaRPr lang="en-US" sz="1600">
                        <a:sym typeface="+mn-ea"/>
                      </a:endParaRPr>
                    </a:p>
                  </a:txBody>
                  <a:tcPr/>
                </a:tc>
                <a:tc>
                  <a:txBody>
                    <a:bodyPr/>
                    <a:p>
                      <a:pPr>
                        <a:buNone/>
                      </a:pPr>
                      <a:r>
                        <a:rPr lang="en-US"/>
                        <a:t>51.12</a:t>
                      </a:r>
                      <a:endParaRPr lang="en-US"/>
                    </a:p>
                  </a:txBody>
                  <a:tcPr/>
                </a:tc>
              </a:tr>
              <a:tr h="645795">
                <a:tc>
                  <a:txBody>
                    <a:bodyPr/>
                    <a:p>
                      <a:pPr>
                        <a:buNone/>
                      </a:pPr>
                      <a:r>
                        <a:rPr lang="en-US" sz="1600"/>
                        <a:t>Multinomial Naive Bayes and bag of words.</a:t>
                      </a:r>
                      <a:endParaRPr lang="en-US" sz="1600"/>
                    </a:p>
                  </a:txBody>
                  <a:tcPr/>
                </a:tc>
                <a:tc>
                  <a:txBody>
                    <a:bodyPr/>
                    <a:p>
                      <a:pPr>
                        <a:buNone/>
                      </a:pPr>
                      <a:r>
                        <a:rPr lang="en-US"/>
                        <a:t>75.1</a:t>
                      </a:r>
                      <a:endParaRPr lang="en-US"/>
                    </a:p>
                  </a:txBody>
                  <a:tcPr/>
                </a:tc>
              </a:tr>
              <a:tr h="645795">
                <a:tc>
                  <a:txBody>
                    <a:bodyPr/>
                    <a:p>
                      <a:pPr>
                        <a:buNone/>
                      </a:pPr>
                      <a:r>
                        <a:rPr lang="en-US" sz="1600"/>
                        <a:t>Multinomial Naive Bayes and TF-IDF.</a:t>
                      </a:r>
                      <a:endParaRPr lang="en-US" sz="1600"/>
                    </a:p>
                  </a:txBody>
                  <a:tcPr/>
                </a:tc>
                <a:tc>
                  <a:txBody>
                    <a:bodyPr/>
                    <a:p>
                      <a:pPr>
                        <a:buNone/>
                      </a:pPr>
                      <a:r>
                        <a:rPr lang="en-US"/>
                        <a:t>75.09</a:t>
                      </a: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sz="half" idx="1"/>
          </p:nvPr>
        </p:nvPicPr>
        <p:blipFill>
          <a:blip r:embed="rId1"/>
          <a:stretch>
            <a:fillRect/>
          </a:stretch>
        </p:blipFill>
        <p:spPr>
          <a:xfrm>
            <a:off x="457200" y="2365375"/>
            <a:ext cx="4038600" cy="2120265"/>
          </a:xfrm>
          <a:prstGeom prst="rect">
            <a:avLst/>
          </a:prstGeom>
        </p:spPr>
      </p:pic>
      <p:sp>
        <p:nvSpPr>
          <p:cNvPr id="11" name="Content Placeholder 10"/>
          <p:cNvSpPr>
            <a:spLocks noGrp="1"/>
          </p:cNvSpPr>
          <p:nvPr/>
        </p:nvSpPr>
        <p:spPr>
          <a:xfrm>
            <a:off x="457200" y="1819910"/>
            <a:ext cx="3224530" cy="476885"/>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buFont typeface="Arial" panose="020B0604020202020204" pitchFamily="34" charset="0"/>
            </a:pPr>
            <a:r>
              <a:rPr lang="en-US" sz="1600" dirty="0">
                <a:latin typeface="Arial" panose="020B0604020202020204" pitchFamily="34" charset="0"/>
                <a:cs typeface="Arial" panose="020B0604020202020204" pitchFamily="34" charset="0"/>
              </a:rPr>
              <a:t>POSITIVE REVIEW WORDS:</a:t>
            </a:r>
            <a:endParaRPr lang="en-US" sz="1600" b="0" dirty="0">
              <a:latin typeface="Arial" panose="020B0604020202020204" pitchFamily="34" charset="0"/>
              <a:cs typeface="Arial" panose="020B0604020202020204" pitchFamily="34" charset="0"/>
            </a:endParaRPr>
          </a:p>
        </p:txBody>
      </p:sp>
      <p:pic>
        <p:nvPicPr>
          <p:cNvPr id="6" name="Content Placeholder 5"/>
          <p:cNvPicPr>
            <a:picLocks noChangeAspect="1"/>
          </p:cNvPicPr>
          <p:nvPr>
            <p:ph sz="half" idx="2"/>
          </p:nvPr>
        </p:nvPicPr>
        <p:blipFill>
          <a:blip r:embed="rId2"/>
          <a:stretch>
            <a:fillRect/>
          </a:stretch>
        </p:blipFill>
        <p:spPr>
          <a:xfrm>
            <a:off x="4708525" y="2365375"/>
            <a:ext cx="4038600" cy="2120265"/>
          </a:xfrm>
          <a:prstGeom prst="rect">
            <a:avLst/>
          </a:prstGeom>
        </p:spPr>
      </p:pic>
      <p:sp>
        <p:nvSpPr>
          <p:cNvPr id="7" name="Content Placeholder 10"/>
          <p:cNvSpPr>
            <a:spLocks noGrp="1"/>
          </p:cNvSpPr>
          <p:nvPr/>
        </p:nvSpPr>
        <p:spPr>
          <a:xfrm>
            <a:off x="4708525" y="1819910"/>
            <a:ext cx="3224530" cy="476885"/>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l">
              <a:lnSpc>
                <a:spcPct val="100000"/>
              </a:lnSpc>
              <a:buFont typeface="Arial" panose="020B0604020202020204" pitchFamily="34" charset="0"/>
            </a:pPr>
            <a:r>
              <a:rPr lang="en-US" sz="1600" dirty="0">
                <a:latin typeface="Arial" panose="020B0604020202020204" pitchFamily="34" charset="0"/>
                <a:cs typeface="Arial" panose="020B0604020202020204" pitchFamily="34" charset="0"/>
              </a:rPr>
              <a:t>NEGATIVE REVIEW WORDS:</a:t>
            </a:r>
            <a:endParaRPr lang="en-US" sz="1600" b="0" dirty="0">
              <a:latin typeface="Arial" panose="020B0604020202020204" pitchFamily="34" charset="0"/>
              <a:cs typeface="Arial" panose="020B0604020202020204" pitchFamily="34" charset="0"/>
            </a:endParaRPr>
          </a:p>
        </p:txBody>
      </p:sp>
      <p:sp>
        <p:nvSpPr>
          <p:cNvPr id="8" name="Title 3"/>
          <p:cNvSpPr>
            <a:spLocks noGrp="1"/>
          </p:cNvSpPr>
          <p:nvPr/>
        </p:nvSpPr>
        <p:spPr>
          <a:xfrm>
            <a:off x="3732530" y="206375"/>
            <a:ext cx="5411470" cy="103695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70C0"/>
                </a:solidFill>
                <a:effectLst>
                  <a:outerShdw blurRad="50800" dist="38100" dir="2700000" algn="tl" rotWithShape="0">
                    <a:prstClr val="black">
                      <a:alpha val="40000"/>
                    </a:prstClr>
                  </a:outerShdw>
                </a:effectLst>
                <a:latin typeface="+mj-lt"/>
                <a:ea typeface="+mj-ea"/>
                <a:cs typeface="+mj-cs"/>
              </a:defRPr>
            </a:lvl1pPr>
          </a:lstStyle>
          <a:p>
            <a:pPr algn="l"/>
            <a:r>
              <a:rPr lang="en-US" sz="1800" dirty="0">
                <a:latin typeface="Algerian" panose="04020705040A02060702" charset="0"/>
                <a:cs typeface="Algerian" panose="04020705040A02060702" charset="0"/>
                <a:sym typeface="+mn-ea"/>
              </a:rPr>
              <a:t>WORDCLOUD FOR WORDS USED IN POSITIVE </a:t>
            </a:r>
            <a:endParaRPr lang="en-US" sz="1800" dirty="0">
              <a:latin typeface="Algerian" panose="04020705040A02060702" charset="0"/>
              <a:cs typeface="Algerian" panose="04020705040A02060702" charset="0"/>
              <a:sym typeface="+mn-ea"/>
            </a:endParaRPr>
          </a:p>
          <a:p>
            <a:pPr algn="l"/>
            <a:r>
              <a:rPr lang="en-US" sz="1800" dirty="0">
                <a:latin typeface="Algerian" panose="04020705040A02060702" charset="0"/>
                <a:cs typeface="Algerian" panose="04020705040A02060702" charset="0"/>
                <a:sym typeface="+mn-ea"/>
              </a:rPr>
              <a:t>AND NEGATIVE REVIEWS:</a:t>
            </a:r>
            <a:endParaRPr lang="en-US" sz="1800" dirty="0">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charset="0"/>
                <a:cs typeface="Algerian" panose="04020705040A02060702" charset="0"/>
              </a:rPr>
              <a:t>TOPIC:</a:t>
            </a:r>
            <a:endParaRPr lang="en-US" dirty="0">
              <a:latin typeface="Algerian" panose="04020705040A02060702" charset="0"/>
              <a:cs typeface="Algerian" panose="04020705040A02060702" charset="0"/>
            </a:endParaRPr>
          </a:p>
        </p:txBody>
      </p:sp>
      <p:sp>
        <p:nvSpPr>
          <p:cNvPr id="3" name="Content Placeholder 2"/>
          <p:cNvSpPr>
            <a:spLocks noGrp="1"/>
          </p:cNvSpPr>
          <p:nvPr>
            <p:ph idx="1"/>
          </p:nvPr>
        </p:nvSpPr>
        <p:spPr>
          <a:xfrm>
            <a:off x="484669" y="1456751"/>
            <a:ext cx="8246070" cy="3465870"/>
          </a:xfrm>
        </p:spPr>
        <p:txBody>
          <a:bodyPr>
            <a:normAutofit lnSpcReduction="10000"/>
          </a:bodyPr>
          <a:lstStyle/>
          <a:p>
            <a:pPr marL="0" indent="0">
              <a:buNone/>
            </a:pPr>
            <a:r>
              <a:rPr lang="en-US" sz="2400" dirty="0">
                <a:latin typeface="Arial" panose="020B0604020202020204" pitchFamily="34" charset="0"/>
                <a:cs typeface="Arial" panose="020B0604020202020204" pitchFamily="34" charset="0"/>
              </a:rPr>
              <a:t>The intention of this project is to build two classifiers and compare their performance in sentiment analysis and classifying the given movie reviews dataset as positive and negative reviews. </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In order to achieve this goal, we use Natural Language Processing, where we will make the computer truly understand more than just the objective definitions of the words.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765" y="285750"/>
            <a:ext cx="7959090" cy="763270"/>
          </a:xfrm>
        </p:spPr>
        <p:txBody>
          <a:bodyPr>
            <a:normAutofit fontScale="90000"/>
          </a:bodyPr>
          <a:lstStyle/>
          <a:p>
            <a:r>
              <a:rPr lang="en-US" sz="3200" dirty="0">
                <a:latin typeface="Algerian" panose="04020705040A02060702" charset="0"/>
                <a:cs typeface="Algerian" panose="04020705040A02060702" charset="0"/>
              </a:rPr>
              <a:t>DATASET:</a:t>
            </a:r>
            <a:br>
              <a:rPr lang="en-US" sz="3200" dirty="0">
                <a:latin typeface="Algerian" panose="04020705040A02060702" charset="0"/>
                <a:cs typeface="Algerian" panose="04020705040A02060702" charset="0"/>
              </a:rPr>
            </a:br>
            <a:r>
              <a:rPr lang="en-US" sz="2220" dirty="0">
                <a:latin typeface="Algerian" panose="04020705040A02060702" charset="0"/>
                <a:cs typeface="Algerian" panose="04020705040A02060702" charset="0"/>
              </a:rPr>
              <a:t>DATA PRE-PROCESSING</a:t>
            </a:r>
            <a:endParaRPr lang="en-US" sz="2220" dirty="0">
              <a:latin typeface="Algerian" panose="04020705040A02060702" charset="0"/>
              <a:cs typeface="Algerian" panose="04020705040A02060702" charset="0"/>
            </a:endParaRPr>
          </a:p>
        </p:txBody>
      </p:sp>
      <p:sp>
        <p:nvSpPr>
          <p:cNvPr id="11" name="Content Placeholder 10"/>
          <p:cNvSpPr>
            <a:spLocks noGrp="1"/>
          </p:cNvSpPr>
          <p:nvPr>
            <p:ph idx="1"/>
          </p:nvPr>
        </p:nvSpPr>
        <p:spPr>
          <a:xfrm>
            <a:off x="532765" y="1334770"/>
            <a:ext cx="8311515" cy="3363595"/>
          </a:xfrm>
        </p:spPr>
        <p:txBody>
          <a:bodyPr>
            <a:noAutofit/>
          </a:bodyPr>
          <a:p>
            <a:pPr marL="0" indent="0" algn="l">
              <a:buNone/>
            </a:pPr>
            <a:r>
              <a:rPr lang="en-US" b="0" dirty="0">
                <a:latin typeface="Arial" panose="020B0604020202020204" pitchFamily="34" charset="0"/>
                <a:cs typeface="Arial" panose="020B0604020202020204" pitchFamily="34" charset="0"/>
              </a:rPr>
              <a:t>This step involves cleaning the dataset such as removing unwanted characters (-, –, # and $), html tags or stopwords that don’t add much value, and replace them with blank spaces.</a:t>
            </a:r>
            <a:r>
              <a:rPr lang="en-US" sz="2300" b="0" dirty="0">
                <a:latin typeface="Arial" panose="020B0604020202020204" pitchFamily="34" charset="0"/>
                <a:cs typeface="Arial" panose="020B0604020202020204" pitchFamily="34" charset="0"/>
              </a:rPr>
              <a:t> Steps included are:</a:t>
            </a:r>
            <a:endParaRPr lang="en-US" sz="2300" b="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0" dirty="0">
                <a:latin typeface="Arial" panose="020B0604020202020204" pitchFamily="34" charset="0"/>
                <a:cs typeface="Arial" panose="020B0604020202020204" pitchFamily="34" charset="0"/>
              </a:rPr>
              <a:t>Removing html strips and noise text.</a:t>
            </a:r>
            <a:endParaRPr lang="en-US" b="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0" dirty="0">
                <a:latin typeface="Arial" panose="020B0604020202020204" pitchFamily="34" charset="0"/>
                <a:cs typeface="Arial" panose="020B0604020202020204" pitchFamily="34" charset="0"/>
              </a:rPr>
              <a:t>Removing special characters.</a:t>
            </a:r>
            <a:endParaRPr lang="en-US" b="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0" dirty="0">
                <a:latin typeface="Arial" panose="020B0604020202020204" pitchFamily="34" charset="0"/>
                <a:cs typeface="Arial" panose="020B0604020202020204" pitchFamily="34" charset="0"/>
              </a:rPr>
              <a:t>Text stemming.</a:t>
            </a:r>
            <a:endParaRPr lang="en-US" b="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0" dirty="0">
                <a:latin typeface="Arial" panose="020B0604020202020204" pitchFamily="34" charset="0"/>
                <a:cs typeface="Arial" panose="020B0604020202020204" pitchFamily="34" charset="0"/>
              </a:rPr>
              <a:t>Removing stopwords.</a:t>
            </a:r>
            <a:endParaRPr lang="en-US" b="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41586" y="137"/>
            <a:ext cx="6283782" cy="725349"/>
          </a:xfrm>
        </p:spPr>
        <p:txBody>
          <a:bodyPr>
            <a:normAutofit/>
          </a:bodyPr>
          <a:lstStyle/>
          <a:p>
            <a:r>
              <a:rPr lang="en-US" sz="2000">
                <a:latin typeface="Algerian" panose="04020705040A02060702" charset="0"/>
                <a:cs typeface="Algerian" panose="04020705040A02060702" charset="0"/>
              </a:rPr>
              <a:t>FLOWCHART:</a:t>
            </a:r>
            <a:endParaRPr lang="en-US" sz="2000" dirty="0">
              <a:latin typeface="Algerian" panose="04020705040A02060702" charset="0"/>
              <a:cs typeface="Algerian" panose="04020705040A02060702" charset="0"/>
            </a:endParaRPr>
          </a:p>
        </p:txBody>
      </p:sp>
      <p:pic>
        <p:nvPicPr>
          <p:cNvPr id="2" name="Content Placeholder 1" descr="Flowchart"/>
          <p:cNvPicPr>
            <a:picLocks noChangeAspect="1"/>
          </p:cNvPicPr>
          <p:nvPr>
            <p:ph idx="1"/>
          </p:nvPr>
        </p:nvPicPr>
        <p:blipFill>
          <a:blip r:embed="rId1"/>
          <a:srcRect b="57265"/>
          <a:stretch>
            <a:fillRect/>
          </a:stretch>
        </p:blipFill>
        <p:spPr>
          <a:xfrm>
            <a:off x="975995" y="471805"/>
            <a:ext cx="8090535" cy="4671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Content Placeholder 6" descr="Flowchart"/>
          <p:cNvPicPr>
            <a:picLocks noChangeAspect="1"/>
          </p:cNvPicPr>
          <p:nvPr>
            <p:ph idx="1"/>
          </p:nvPr>
        </p:nvPicPr>
        <p:blipFill>
          <a:blip r:embed="rId1"/>
          <a:srcRect t="42696"/>
          <a:stretch>
            <a:fillRect/>
          </a:stretch>
        </p:blipFill>
        <p:spPr>
          <a:xfrm>
            <a:off x="2455545" y="615950"/>
            <a:ext cx="4157980" cy="5180965"/>
          </a:xfrm>
          <a:prstGeom prst="rect">
            <a:avLst/>
          </a:prstGeom>
        </p:spPr>
      </p:pic>
      <p:sp>
        <p:nvSpPr>
          <p:cNvPr id="9" name="Text Box 8"/>
          <p:cNvSpPr txBox="1"/>
          <p:nvPr/>
        </p:nvSpPr>
        <p:spPr>
          <a:xfrm>
            <a:off x="132080" y="89535"/>
            <a:ext cx="1422400" cy="337185"/>
          </a:xfrm>
          <a:prstGeom prst="rect">
            <a:avLst/>
          </a:prstGeom>
          <a:noFill/>
        </p:spPr>
        <p:txBody>
          <a:bodyPr wrap="square" rtlCol="0">
            <a:spAutoFit/>
          </a:bodyPr>
          <a:p>
            <a:r>
              <a:rPr lang="en-US" sz="1600" i="1"/>
              <a:t>(contd.)</a:t>
            </a:r>
            <a:endParaRPr lang="en-US" sz="16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55" y="474980"/>
            <a:ext cx="7959090" cy="763270"/>
          </a:xfrm>
        </p:spPr>
        <p:txBody>
          <a:bodyPr>
            <a:normAutofit fontScale="90000"/>
          </a:bodyPr>
          <a:lstStyle/>
          <a:p>
            <a:r>
              <a:rPr lang="en-US" sz="2600" dirty="0">
                <a:latin typeface="Algerian" panose="04020705040A02060702" charset="0"/>
                <a:cs typeface="Algerian" panose="04020705040A02060702" charset="0"/>
              </a:rPr>
              <a:t>ALGORITHMS USED:</a:t>
            </a:r>
            <a:br>
              <a:rPr lang="en-US" sz="2600" dirty="0">
                <a:latin typeface="Algerian" panose="04020705040A02060702" charset="0"/>
                <a:cs typeface="Algerian" panose="04020705040A02060702" charset="0"/>
              </a:rPr>
            </a:br>
            <a:r>
              <a:rPr lang="en-US" sz="2600" dirty="0">
                <a:latin typeface="Algerian" panose="04020705040A02060702" charset="0"/>
                <a:cs typeface="Algerian" panose="04020705040A02060702" charset="0"/>
              </a:rPr>
              <a:t>TEXT-FILTERING TECHNIQUES (i)</a:t>
            </a:r>
            <a:endParaRPr lang="en-US" sz="2600" dirty="0">
              <a:latin typeface="Algerian" panose="04020705040A02060702" charset="0"/>
              <a:cs typeface="Algerian" panose="04020705040A02060702" charset="0"/>
            </a:endParaRPr>
          </a:p>
        </p:txBody>
      </p:sp>
      <p:sp>
        <p:nvSpPr>
          <p:cNvPr id="11" name="Content Placeholder 10"/>
          <p:cNvSpPr>
            <a:spLocks noGrp="1"/>
          </p:cNvSpPr>
          <p:nvPr>
            <p:ph idx="1"/>
          </p:nvPr>
        </p:nvSpPr>
        <p:spPr>
          <a:xfrm>
            <a:off x="502285" y="1238250"/>
            <a:ext cx="8138795" cy="2479040"/>
          </a:xfrm>
        </p:spPr>
        <p:txBody>
          <a:bodyPr>
            <a:noAutofit/>
          </a:bodyPr>
          <a:p>
            <a:pPr marL="342900" indent="-342900" algn="l">
              <a:lnSpc>
                <a:spcPct val="100000"/>
              </a:lnSpc>
              <a:buFont typeface="Arial" panose="020B0604020202020204" pitchFamily="34" charset="0"/>
              <a:buChar char="•"/>
            </a:pPr>
            <a:r>
              <a:rPr lang="en-US" sz="3200" dirty="0">
                <a:latin typeface="Arial" panose="020B0604020202020204" pitchFamily="34" charset="0"/>
                <a:cs typeface="Arial" panose="020B0604020202020204" pitchFamily="34" charset="0"/>
              </a:rPr>
              <a:t>BAG OF WORDS: </a:t>
            </a:r>
            <a:endParaRPr lang="en-US" sz="3200" dirty="0">
              <a:latin typeface="Arial" panose="020B0604020202020204" pitchFamily="34" charset="0"/>
              <a:cs typeface="Arial" panose="020B0604020202020204" pitchFamily="34" charset="0"/>
            </a:endParaRPr>
          </a:p>
          <a:p>
            <a:pPr algn="l">
              <a:lnSpc>
                <a:spcPct val="100000"/>
              </a:lnSpc>
              <a:buFont typeface="Arial" panose="020B0604020202020204" pitchFamily="34" charset="0"/>
            </a:pPr>
            <a:r>
              <a:rPr lang="en-US" b="0" dirty="0">
                <a:latin typeface="Arial" panose="020B0604020202020204" pitchFamily="34" charset="0"/>
                <a:cs typeface="Arial" panose="020B0604020202020204" pitchFamily="34" charset="0"/>
              </a:rPr>
              <a:t>This method analyzes the entire corpus of text, builds a dictionary of all words, and translates every instance in the dataset into a list of numbers, counting how many times each word appears in the document.</a:t>
            </a:r>
            <a:endParaRPr lang="en-US" b="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1720" y="333375"/>
            <a:ext cx="7959090" cy="763270"/>
          </a:xfrm>
        </p:spPr>
        <p:txBody>
          <a:bodyPr>
            <a:normAutofit/>
          </a:bodyPr>
          <a:lstStyle/>
          <a:p>
            <a:r>
              <a:rPr lang="en-US" sz="2600" dirty="0">
                <a:latin typeface="Algerian" panose="04020705040A02060702" charset="0"/>
                <a:cs typeface="Algerian" panose="04020705040A02060702" charset="0"/>
              </a:rPr>
              <a:t>TEXT-FILTERING TECHNIQUES (ii):</a:t>
            </a:r>
            <a:endParaRPr lang="en-US" sz="2600" dirty="0">
              <a:latin typeface="Algerian" panose="04020705040A02060702" charset="0"/>
              <a:cs typeface="Algerian" panose="04020705040A02060702" charset="0"/>
            </a:endParaRPr>
          </a:p>
        </p:txBody>
      </p:sp>
      <p:sp>
        <p:nvSpPr>
          <p:cNvPr id="11" name="Content Placeholder 10"/>
          <p:cNvSpPr>
            <a:spLocks noGrp="1"/>
          </p:cNvSpPr>
          <p:nvPr>
            <p:ph idx="1"/>
          </p:nvPr>
        </p:nvSpPr>
        <p:spPr>
          <a:xfrm>
            <a:off x="588010" y="1022985"/>
            <a:ext cx="8138795" cy="3618230"/>
          </a:xfrm>
        </p:spPr>
        <p:txBody>
          <a:bodyPr>
            <a:noAutofit/>
          </a:bodyPr>
          <a:p>
            <a:pPr marL="342900" indent="-342900" algn="l">
              <a:lnSpc>
                <a:spcPct val="100000"/>
              </a:lnSpc>
              <a:buFont typeface="Arial" panose="020B0604020202020204" pitchFamily="34" charset="0"/>
              <a:buChar char="•"/>
            </a:pPr>
            <a:r>
              <a:rPr lang="en-US" sz="3200" dirty="0">
                <a:latin typeface="Arial" panose="020B0604020202020204" pitchFamily="34" charset="0"/>
                <a:cs typeface="Arial" panose="020B0604020202020204" pitchFamily="34" charset="0"/>
              </a:rPr>
              <a:t>TDF/IF MODEL: </a:t>
            </a:r>
            <a:endParaRPr lang="en-US" sz="3200" dirty="0">
              <a:latin typeface="Arial" panose="020B0604020202020204" pitchFamily="34" charset="0"/>
              <a:cs typeface="Arial" panose="020B0604020202020204" pitchFamily="34" charset="0"/>
            </a:endParaRPr>
          </a:p>
          <a:p>
            <a:pPr algn="l">
              <a:lnSpc>
                <a:spcPct val="100000"/>
              </a:lnSpc>
              <a:buFont typeface="Arial" panose="020B0604020202020204" pitchFamily="34" charset="0"/>
            </a:pPr>
            <a:r>
              <a:rPr lang="en-US" b="0" dirty="0">
                <a:latin typeface="Arial" panose="020B0604020202020204" pitchFamily="34" charset="0"/>
                <a:cs typeface="Arial" panose="020B0604020202020204" pitchFamily="34" charset="0"/>
              </a:rPr>
              <a:t>TDF-IF normalizes the word counts based on the frequency of how often each word appears across the documents. The main idea is that common words get smaller weighting factors, and relatively rare words get larger weighting factors, which enables you to dig deeper into the (often highly informative) words that appear less often in the dataset.</a:t>
            </a:r>
            <a:endParaRPr lang="en-US" b="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5370" y="287020"/>
            <a:ext cx="7959090" cy="763270"/>
          </a:xfrm>
        </p:spPr>
        <p:txBody>
          <a:bodyPr>
            <a:normAutofit/>
          </a:bodyPr>
          <a:lstStyle/>
          <a:p>
            <a:r>
              <a:rPr lang="en-US" sz="2600" dirty="0">
                <a:latin typeface="Algerian" panose="04020705040A02060702" charset="0"/>
                <a:cs typeface="Algerian" panose="04020705040A02060702" charset="0"/>
              </a:rPr>
              <a:t>CLASSIFIERS USED (i):</a:t>
            </a:r>
            <a:endParaRPr lang="en-US" sz="2600" dirty="0">
              <a:latin typeface="Algerian" panose="04020705040A02060702" charset="0"/>
              <a:cs typeface="Algerian" panose="04020705040A02060702" charset="0"/>
            </a:endParaRPr>
          </a:p>
        </p:txBody>
      </p:sp>
      <p:sp>
        <p:nvSpPr>
          <p:cNvPr id="11" name="Content Placeholder 10"/>
          <p:cNvSpPr>
            <a:spLocks noGrp="1"/>
          </p:cNvSpPr>
          <p:nvPr>
            <p:ph idx="1"/>
          </p:nvPr>
        </p:nvSpPr>
        <p:spPr>
          <a:xfrm>
            <a:off x="614680" y="927735"/>
            <a:ext cx="8138795" cy="3618230"/>
          </a:xfrm>
        </p:spPr>
        <p:txBody>
          <a:bodyPr>
            <a:noAutofit/>
          </a:bodyPr>
          <a:p>
            <a:pPr marL="342900" indent="-342900" algn="l">
              <a:lnSpc>
                <a:spcPct val="100000"/>
              </a:lnSpc>
              <a:buFont typeface="Arial" panose="020B0604020202020204" pitchFamily="34" charset="0"/>
              <a:buChar char="•"/>
            </a:pPr>
            <a:r>
              <a:rPr lang="en-US" sz="3200" dirty="0">
                <a:latin typeface="Arial" panose="020B0604020202020204" pitchFamily="34" charset="0"/>
                <a:cs typeface="Arial" panose="020B0604020202020204" pitchFamily="34" charset="0"/>
              </a:rPr>
              <a:t>NAIVE BAYES (NB): </a:t>
            </a:r>
            <a:endParaRPr lang="en-US" sz="3200" dirty="0">
              <a:latin typeface="Arial" panose="020B0604020202020204" pitchFamily="34" charset="0"/>
              <a:cs typeface="Arial" panose="020B0604020202020204" pitchFamily="34" charset="0"/>
            </a:endParaRPr>
          </a:p>
          <a:p>
            <a:pPr algn="l">
              <a:lnSpc>
                <a:spcPct val="100000"/>
              </a:lnSpc>
              <a:buFont typeface="Arial" panose="020B0604020202020204" pitchFamily="34" charset="0"/>
            </a:pPr>
            <a:r>
              <a:rPr lang="en-US" b="0" dirty="0">
                <a:latin typeface="Arial" panose="020B0604020202020204" pitchFamily="34" charset="0"/>
                <a:cs typeface="Arial" panose="020B0604020202020204" pitchFamily="34" charset="0"/>
              </a:rPr>
              <a:t>Naive Bayes is based on Bayes’ theorem, where the adjective Naïve says that features in the dataset are mutually independent. Occurrence of one feature does not affect the probability of occurrence of the other feature. The multinomial Naive Bayes classifier is suitable for classification with discrete features (e.g. word counts for text classification). </a:t>
            </a:r>
            <a:endParaRPr lang="en-US" b="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5370" y="259715"/>
            <a:ext cx="7959090" cy="763270"/>
          </a:xfrm>
        </p:spPr>
        <p:txBody>
          <a:bodyPr>
            <a:normAutofit/>
          </a:bodyPr>
          <a:lstStyle/>
          <a:p>
            <a:r>
              <a:rPr lang="en-US" sz="2600" dirty="0">
                <a:latin typeface="Algerian" panose="04020705040A02060702" charset="0"/>
                <a:cs typeface="Algerian" panose="04020705040A02060702" charset="0"/>
              </a:rPr>
              <a:t>CLASSIFIERS USED (Ii):</a:t>
            </a:r>
            <a:endParaRPr lang="en-US" sz="2600" dirty="0">
              <a:latin typeface="Algerian" panose="04020705040A02060702" charset="0"/>
              <a:cs typeface="Algerian" panose="04020705040A02060702" charset="0"/>
            </a:endParaRPr>
          </a:p>
        </p:txBody>
      </p:sp>
      <p:sp>
        <p:nvSpPr>
          <p:cNvPr id="11" name="Content Placeholder 10"/>
          <p:cNvSpPr>
            <a:spLocks noGrp="1"/>
          </p:cNvSpPr>
          <p:nvPr>
            <p:ph idx="1"/>
          </p:nvPr>
        </p:nvSpPr>
        <p:spPr>
          <a:xfrm>
            <a:off x="502920" y="1446530"/>
            <a:ext cx="8138795" cy="3618230"/>
          </a:xfrm>
        </p:spPr>
        <p:txBody>
          <a:bodyPr>
            <a:noAutofit/>
          </a:bodyPr>
          <a:p>
            <a:pPr marL="342900" indent="-342900" algn="l">
              <a:lnSpc>
                <a:spcPct val="100000"/>
              </a:lnSpc>
              <a:buFont typeface="Arial" panose="020B0604020202020204" pitchFamily="34" charset="0"/>
              <a:buChar char="•"/>
            </a:pPr>
            <a:r>
              <a:rPr lang="en-US" sz="3200" dirty="0">
                <a:latin typeface="Arial" panose="020B0604020202020204" pitchFamily="34" charset="0"/>
                <a:cs typeface="Arial" panose="020B0604020202020204" pitchFamily="34" charset="0"/>
              </a:rPr>
              <a:t>SUPPORT VECTOR MACHINE (SVM):</a:t>
            </a:r>
            <a:endParaRPr lang="en-US" sz="3200" dirty="0">
              <a:latin typeface="Arial" panose="020B0604020202020204" pitchFamily="34" charset="0"/>
              <a:cs typeface="Arial" panose="020B0604020202020204" pitchFamily="34" charset="0"/>
            </a:endParaRPr>
          </a:p>
          <a:p>
            <a:pPr algn="l">
              <a:lnSpc>
                <a:spcPct val="100000"/>
              </a:lnSpc>
              <a:buFont typeface="Arial" panose="020B0604020202020204" pitchFamily="34" charset="0"/>
            </a:pPr>
            <a:r>
              <a:rPr lang="en-US" b="0" dirty="0">
                <a:latin typeface="Arial" panose="020B0604020202020204" pitchFamily="34" charset="0"/>
                <a:cs typeface="Arial" panose="020B0604020202020204" pitchFamily="34" charset="0"/>
              </a:rPr>
              <a:t>A Support Vector Machine (SVM) is a discriminative classifier formally defined by a separating hyperplane. In other words, given labeled training data (supervised learning), the algorithm outputs an optimal hyperplane which categorizes new examples. In two dimentional space this hyperplane is a line dividing a plane in two parts where in each class lay in either side. </a:t>
            </a:r>
            <a:endParaRPr lang="en-US" b="0" dirty="0">
              <a:latin typeface="Arial" panose="020B0604020202020204" pitchFamily="34" charset="0"/>
              <a:cs typeface="Arial" panose="020B0604020202020204" pitchFamily="34" charset="0"/>
            </a:endParaRPr>
          </a:p>
          <a:p>
            <a:pPr algn="l">
              <a:lnSpc>
                <a:spcPct val="100000"/>
              </a:lnSpc>
              <a:buFont typeface="Arial" panose="020B0604020202020204" pitchFamily="34" charset="0"/>
            </a:pPr>
            <a:endParaRPr lang="en-US" b="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2620</Words>
  <Application>WPS Presentation</Application>
  <PresentationFormat>On-screen Show (16:9)</PresentationFormat>
  <Paragraphs>71</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Algerian</vt:lpstr>
      <vt:lpstr>Microsoft YaHei</vt:lpstr>
      <vt:lpstr>Copperplate Gothic Light</vt:lpstr>
      <vt:lpstr>Calibri</vt:lpstr>
      <vt:lpstr>Arial Unicode MS</vt:lpstr>
      <vt:lpstr>Office Theme</vt:lpstr>
      <vt:lpstr>Sentiment analysis for Movie Review Data with Natural Language Processing.</vt:lpstr>
      <vt:lpstr>TOPIC:</vt:lpstr>
      <vt:lpstr>DATASET: DATA PRE-PROCESSING</vt:lpstr>
      <vt:lpstr>FLOWCHART:</vt:lpstr>
      <vt:lpstr>PowerPoint 演示文稿</vt:lpstr>
      <vt:lpstr>ALGORITHMS USED: TEXT-FILTERING TECHNIQUES (i)</vt:lpstr>
      <vt:lpstr>TEXT-FILTERING TECHNIQUES (ii):</vt:lpstr>
      <vt:lpstr>CLASSIFIERS USED (i):</vt:lpstr>
      <vt:lpstr>CLASSIFIERS USED (Ii):</vt:lpstr>
      <vt:lpstr>OUTPUT: ACCURACY OF DIFFERENT MODELS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vinay</cp:lastModifiedBy>
  <cp:revision>9</cp:revision>
  <dcterms:created xsi:type="dcterms:W3CDTF">2017-08-01T15:40:00Z</dcterms:created>
  <dcterms:modified xsi:type="dcterms:W3CDTF">2021-03-25T04:40:36Z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