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8" r:id="rId12"/>
    <p:sldId id="268" r:id="rId13"/>
    <p:sldId id="2146847055" r:id="rId14"/>
    <p:sldId id="269" r:id="rId15"/>
    <p:sldId id="2146847056" r:id="rId16"/>
    <p:sldId id="2146847057"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square.com/article/rs-1885746/v2" TargetMode="External"/><Relationship Id="rId2" Type="http://schemas.openxmlformats.org/officeDocument/2006/relationships/hyperlink" Target="https://jesit.springeropen.com/articles/10.1186/s43067-023-00108-y" TargetMode="External"/><Relationship Id="rId1" Type="http://schemas.openxmlformats.org/officeDocument/2006/relationships/slideLayout" Target="../slideLayouts/slideLayout2.xml"/><Relationship Id="rId4" Type="http://schemas.openxmlformats.org/officeDocument/2006/relationships/hyperlink" Target="https://link.springer.com/chapter/10.1007/978-981-99-1588-0_29"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marL="0" marR="0" lvl="0" indent="0" algn="ctr" rtl="0">
              <a:lnSpc>
                <a:spcPct val="110888"/>
              </a:lnSpc>
              <a:spcBef>
                <a:spcPts val="0"/>
              </a:spcBef>
              <a:spcAft>
                <a:spcPts val="0"/>
              </a:spcAft>
              <a:buNone/>
            </a:pPr>
            <a:r>
              <a:rPr lang="en-US" sz="3600" b="1" i="0" u="none" strike="noStrike" cap="none" dirty="0">
                <a:solidFill>
                  <a:schemeClr val="dk1"/>
                </a:solidFill>
                <a:latin typeface="Arial"/>
                <a:ea typeface="Arial"/>
                <a:cs typeface="Arial"/>
                <a:sym typeface="Arial"/>
              </a:rPr>
              <a:t>HealthCare Prediction on Diabetic Patients using Python</a:t>
            </a:r>
            <a:r>
              <a:rPr lang="en-US" sz="3600" b="1" i="0" u="none" strike="noStrike" cap="none" dirty="0">
                <a:solidFill>
                  <a:schemeClr val="dk1"/>
                </a:solidFill>
                <a:latin typeface="Poppins"/>
                <a:ea typeface="Poppins"/>
                <a:cs typeface="Poppins"/>
                <a:sym typeface="Poppins"/>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058588"/>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bg1"/>
                </a:solidFill>
                <a:latin typeface="Arial"/>
                <a:cs typeface="Arial"/>
              </a:rPr>
              <a:t>Vinay Malyala</a:t>
            </a:r>
          </a:p>
          <a:p>
            <a:r>
              <a:rPr lang="en-US" sz="2000" b="1" dirty="0">
                <a:solidFill>
                  <a:schemeClr val="bg1"/>
                </a:solidFill>
                <a:latin typeface="Arial"/>
                <a:cs typeface="Arial"/>
              </a:rPr>
              <a:t>Raghu Institute of Technology</a:t>
            </a:r>
          </a:p>
          <a:p>
            <a:r>
              <a:rPr lang="en-US" sz="2000" b="1" dirty="0">
                <a:solidFill>
                  <a:schemeClr val="bg1"/>
                </a:solidFill>
                <a:latin typeface="Arial"/>
                <a:cs typeface="Arial"/>
              </a:rPr>
              <a:t>Data Science</a:t>
            </a:r>
          </a:p>
          <a:p>
            <a:pPr algn="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kumimoji="0" lang="en-US" altLang="en-US" sz="2000" b="1" i="0" u="none" strike="noStrike" cap="none" normalizeH="0" baseline="0" dirty="0">
                <a:ln>
                  <a:noFill/>
                </a:ln>
                <a:solidFill>
                  <a:schemeClr val="tx1"/>
                </a:solidFill>
                <a:effectLst/>
              </a:rPr>
              <a:t>Precision Medicine</a:t>
            </a:r>
            <a:r>
              <a:rPr kumimoji="0" lang="en-US" altLang="en-US" sz="2000" b="0" i="0" u="none" strike="noStrike" cap="none" normalizeH="0" baseline="0" dirty="0">
                <a:ln>
                  <a:noFill/>
                </a:ln>
                <a:solidFill>
                  <a:schemeClr val="tx1"/>
                </a:solidFill>
                <a:effectLst/>
              </a:rPr>
              <a:t>: </a:t>
            </a:r>
            <a:r>
              <a:rPr kumimoji="0" lang="en-US" altLang="en-US" sz="2000" i="0" u="none" strike="noStrike" cap="none" normalizeH="0" baseline="0" dirty="0">
                <a:ln>
                  <a:noFill/>
                </a:ln>
                <a:solidFill>
                  <a:schemeClr val="tx1"/>
                </a:solidFill>
                <a:effectLst/>
              </a:rPr>
              <a:t>Leveraging genetic data and personalized health profiles to tailor treatment plans for individual patients.</a:t>
            </a:r>
          </a:p>
          <a:p>
            <a:pPr marL="305435" indent="-305435"/>
            <a:r>
              <a:rPr kumimoji="0" lang="en-US" altLang="en-US" sz="2000" b="1" i="0" u="none" strike="noStrike" cap="none" normalizeH="0" baseline="0" dirty="0">
                <a:ln>
                  <a:noFill/>
                </a:ln>
                <a:solidFill>
                  <a:schemeClr val="tx1"/>
                </a:solidFill>
                <a:effectLst/>
              </a:rPr>
              <a:t>Real-time Monitoring and Feedback</a:t>
            </a:r>
            <a:r>
              <a:rPr kumimoji="0" lang="en-US" altLang="en-US" sz="2000" b="0" i="0" u="none" strike="noStrike" cap="none" normalizeH="0" baseline="0" dirty="0">
                <a:ln>
                  <a:noFill/>
                </a:ln>
                <a:solidFill>
                  <a:schemeClr val="tx1"/>
                </a:solidFill>
                <a:effectLst/>
              </a:rPr>
              <a:t>: Implementing systems for continuous monitoring of patient health metrics and providing real-time feedback to both patients and healthcare providers.</a:t>
            </a:r>
          </a:p>
          <a:p>
            <a:pPr marL="305435" indent="-305435"/>
            <a:r>
              <a:rPr lang="en-US" sz="2000" b="1" dirty="0"/>
              <a:t>Educational Programs</a:t>
            </a:r>
            <a:r>
              <a:rPr lang="en-US" sz="2000" dirty="0"/>
              <a:t>: Creating educational content and programs to raise awareness about diabetes prevention and management.</a:t>
            </a:r>
          </a:p>
          <a:p>
            <a:pPr marL="305435" indent="-305435"/>
            <a:r>
              <a:rPr lang="en-US" sz="2000" b="1" dirty="0"/>
              <a:t>Deep Learning Integration</a:t>
            </a:r>
            <a:r>
              <a:rPr lang="en-US" sz="2000" dirty="0"/>
              <a:t>: Future work can include the integration of deep learning models such as neural networks, which could potentially improve predictive accuracy.</a:t>
            </a:r>
            <a:endParaRPr kumimoji="0" lang="en-US" altLang="en-US" sz="2000" b="0" i="0" u="none" strike="noStrike" cap="none" normalizeH="0" baseline="0" dirty="0">
              <a:ln>
                <a:noFill/>
              </a:ln>
              <a:solidFill>
                <a:schemeClr val="tx1"/>
              </a:solidFill>
              <a:effectLst/>
            </a:endParaRPr>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000" b="1" dirty="0"/>
              <a:t>Healthcare Predictive Analytics Using Machine Learning and Deep Learning Techniques: A Survey</a:t>
            </a:r>
            <a:r>
              <a:rPr lang="en-US" sz="2000" dirty="0"/>
              <a:t>: This survey provides an overview of various machine learning techniques such as linear regression, logistic regression, decision trees, and random forests, and their applications in healthcare predictive analytics. It discusses the strengths and limitations of each method, providing valuable insights for selecting appropriate algorithms for healthcare predictions​ (</a:t>
            </a:r>
            <a:r>
              <a:rPr lang="en-US" sz="2000" dirty="0" err="1">
                <a:hlinkClick r:id="rId2"/>
              </a:rPr>
              <a:t>SpringerOpen</a:t>
            </a:r>
            <a:r>
              <a:rPr lang="en-US" sz="2000" dirty="0"/>
              <a:t>)​​ (</a:t>
            </a:r>
            <a:r>
              <a:rPr lang="en-US" sz="2000" dirty="0">
                <a:hlinkClick r:id="rId3"/>
              </a:rPr>
              <a:t>Home</a:t>
            </a:r>
            <a:r>
              <a:rPr lang="en-US" sz="2000" dirty="0"/>
              <a:t>)​.</a:t>
            </a:r>
          </a:p>
          <a:p>
            <a:pPr marL="0" indent="0">
              <a:buNone/>
            </a:pPr>
            <a:endParaRPr lang="en-US" sz="2000" dirty="0"/>
          </a:p>
          <a:p>
            <a:pPr marL="305435" indent="-305435"/>
            <a:r>
              <a:rPr lang="en-US" sz="2000" b="1" dirty="0"/>
              <a:t>Applications of Machine Learning Techniques in Healthcare</a:t>
            </a:r>
            <a:r>
              <a:rPr lang="en-US" sz="2000" dirty="0"/>
              <a:t>: This research highlights the use of machine learning for diagnosing and predicting diseases. It covers the implementation of algorithms like random forests and support vector machines, focusing on their effectiveness in different healthcare scenarios​ (</a:t>
            </a:r>
            <a:r>
              <a:rPr lang="en-US" sz="2000" dirty="0">
                <a:hlinkClick r:id="rId4"/>
              </a:rPr>
              <a:t>SpringerLink</a:t>
            </a:r>
            <a:r>
              <a:rPr lang="en-US" sz="2000" dirty="0"/>
              <a:t>)​.</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sp>
        <p:nvSpPr>
          <p:cNvPr id="3" name="Rectangle 2">
            <a:extLst>
              <a:ext uri="{FF2B5EF4-FFF2-40B4-BE49-F238E27FC236}">
                <a16:creationId xmlns:a16="http://schemas.microsoft.com/office/drawing/2014/main" id="{E6E15A4E-E6DE-0FC2-8BF8-0ABA48880A43}"/>
              </a:ext>
            </a:extLst>
          </p:cNvPr>
          <p:cNvSpPr/>
          <p:nvPr/>
        </p:nvSpPr>
        <p:spPr>
          <a:xfrm>
            <a:off x="2310581" y="1446193"/>
            <a:ext cx="7197212" cy="484730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298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sp>
        <p:nvSpPr>
          <p:cNvPr id="3" name="Rectangle 2">
            <a:extLst>
              <a:ext uri="{FF2B5EF4-FFF2-40B4-BE49-F238E27FC236}">
                <a16:creationId xmlns:a16="http://schemas.microsoft.com/office/drawing/2014/main" id="{8ACDE7C0-7838-8BFD-546B-67D51D4B4A82}"/>
              </a:ext>
            </a:extLst>
          </p:cNvPr>
          <p:cNvSpPr/>
          <p:nvPr/>
        </p:nvSpPr>
        <p:spPr>
          <a:xfrm>
            <a:off x="2281083" y="1474838"/>
            <a:ext cx="7226709" cy="4827639"/>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1231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marR="0" lvl="0" indent="0" algn="just"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The escalating prevalence of diabetes poses a substantial global health challenge, necessitating innovative solutions to enhance its management and care. Traditional healthcare approaches often struggle to identify individuals at risk of diabetes promptly and tailor interventions based on individual characteristics, resulting in suboptimal outcomes. The overarching problem addressed by this project is the inadequacy of existing healthcare models in efficiently predicting and managing diabetes.</a:t>
            </a:r>
          </a:p>
          <a:p>
            <a:pPr marL="0" marR="0" lvl="0" indent="0" algn="just" rtl="0">
              <a:lnSpc>
                <a:spcPct val="100000"/>
              </a:lnSpc>
              <a:spcBef>
                <a:spcPts val="0"/>
              </a:spcBef>
              <a:spcAft>
                <a:spcPts val="0"/>
              </a:spcAft>
              <a:buNone/>
            </a:pPr>
            <a:endParaRPr lang="en-US" dirty="0"/>
          </a:p>
          <a:p>
            <a:pPr marL="0" marR="0" lvl="0" indent="0" algn="just"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Challenges encompass the absence of robust predictive tools for early detection, insufficient risk stratification methodologies for anticipating complications, and a lack of personalized treatment plans that consider diverse individual factors. Additionally, prevalent class imbalances in diabetic datasets further complicate the accurate training of machine learning models. Addressing these challenges requires a comprehensive and integrated approach, combining advanced analytics, machine learning algorithms, and domain-specific insights.</a:t>
            </a:r>
          </a:p>
          <a:p>
            <a:pPr marL="0" marR="0" lvl="0" indent="0" algn="just" rtl="0">
              <a:lnSpc>
                <a:spcPct val="100000"/>
              </a:lnSpc>
              <a:spcBef>
                <a:spcPts val="0"/>
              </a:spcBef>
              <a:spcAft>
                <a:spcPts val="0"/>
              </a:spcAft>
              <a:buNone/>
            </a:pPr>
            <a:endParaRPr lang="en-US" dirty="0"/>
          </a:p>
          <a:p>
            <a:pPr marL="0" marR="0" lvl="0" indent="0" algn="just"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The project seeks to bridge these gaps by leveraging a comprehensive dataset and advanced analytical techniques to develop accurate predictive models. These models aim to enable early detection, stratify individuals based on complication risks, and personalize treatment plans, thereby addressing the fundamental problem of inadequate diabetes management and care. By doing so, the project aspires to contribute to the evolution of healthcare practices toward more effective, personalized, and preventative approaches for diabetic patients.</a:t>
            </a:r>
            <a:endParaRPr lang="en-US"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marR="0" lvl="0" indent="0" algn="just"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The healthcare project demonstrates a comprehensive approach to leveraging machine learning for diabetes management. Beginning with meticulous data exploration and preprocessing, the project addresses missing values, outliers, and class imbalance. Exploratory data analysis provides a nuanced understanding of the dataset, evidenced by insightful visualizations such as histograms and KDE plots. Feature engineering and selection aim to enhance model performance, followed by the application of machine learning algorithms, including Decision Trees, k-Nearest Neighbors, and Logistic Regression.</a:t>
            </a:r>
            <a:endParaRPr lang="en-US" dirty="0"/>
          </a:p>
          <a:p>
            <a:pPr marL="0" marR="0" lvl="0" indent="0" algn="just"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Class imbalance is effectively managed using the Synthetic Minority Over-sampling Technique (SMOTE), promoting balanced training datasets. The models are trained and evaluated to assess their predictive capabilities. The project's overarching objective is to proactively intervene in diabetes care, offering personalized treatment plans and improving healthcare outcomes. Insights derived from the trained models provide a foundation for informed decision-making in patient management. The project not only contributes to predictive analytics but also fosters a data-driven approach towards enhancing the overall quality of healthcare for diabetic patients.</a:t>
            </a: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marR="0" lvl="0" indent="0" algn="just" rtl="0">
              <a:lnSpc>
                <a:spcPct val="100000"/>
              </a:lnSpc>
              <a:spcBef>
                <a:spcPts val="0"/>
              </a:spcBef>
              <a:spcAft>
                <a:spcPts val="0"/>
              </a:spcAft>
              <a:buClr>
                <a:srgbClr val="000000"/>
              </a:buClr>
              <a:buSzPts val="1400"/>
              <a:buFont typeface="Arial"/>
              <a:buNone/>
            </a:pPr>
            <a:r>
              <a:rPr lang="en-US" sz="1600" b="1" i="0" u="none" strike="noStrike" cap="none" dirty="0">
                <a:solidFill>
                  <a:srgbClr val="0F0F0F"/>
                </a:solidFill>
                <a:latin typeface="Arial"/>
                <a:ea typeface="Arial"/>
                <a:cs typeface="Arial"/>
                <a:sym typeface="Arial"/>
              </a:rPr>
              <a:t>Libraries required to build the model:</a:t>
            </a:r>
            <a:endParaRPr lang="en-US" sz="1600" dirty="0"/>
          </a:p>
          <a:p>
            <a:pPr marL="0" marR="0" lvl="0" indent="0" algn="just" rtl="0">
              <a:lnSpc>
                <a:spcPct val="100000"/>
              </a:lnSpc>
              <a:spcBef>
                <a:spcPts val="0"/>
              </a:spcBef>
              <a:spcAft>
                <a:spcPts val="0"/>
              </a:spcAft>
              <a:buNone/>
            </a:pPr>
            <a:r>
              <a:rPr lang="en-US" sz="1600" b="1" i="0" u="none" strike="noStrike" cap="none" dirty="0">
                <a:solidFill>
                  <a:schemeClr val="dk1"/>
                </a:solidFill>
                <a:latin typeface="Arial"/>
                <a:ea typeface="Arial"/>
                <a:cs typeface="Arial"/>
                <a:sym typeface="Arial"/>
              </a:rPr>
              <a:t>Data Processing and Analysis:</a:t>
            </a:r>
            <a:endParaRPr lang="en-US" sz="1600" b="0" i="0" u="none" strike="noStrike" cap="none" dirty="0">
              <a:solidFill>
                <a:schemeClr val="dk1"/>
              </a:solidFill>
              <a:latin typeface="Arial"/>
              <a:ea typeface="Arial"/>
              <a:cs typeface="Arial"/>
              <a:sym typeface="Arial"/>
            </a:endParaRPr>
          </a:p>
          <a:p>
            <a:pPr marL="857250" marR="0" lvl="1" indent="-400050" algn="just" rtl="0">
              <a:lnSpc>
                <a:spcPct val="100000"/>
              </a:lnSpc>
              <a:spcBef>
                <a:spcPts val="0"/>
              </a:spcBef>
              <a:spcAft>
                <a:spcPts val="0"/>
              </a:spcAft>
              <a:buClr>
                <a:srgbClr val="000000"/>
              </a:buClr>
              <a:buSzPts val="1400"/>
              <a:buFont typeface="Arial"/>
              <a:buAutoNum type="romanUcPeriod"/>
            </a:pPr>
            <a:r>
              <a:rPr lang="en-US" sz="1600" b="1" i="0" u="none" strike="noStrike" cap="none" dirty="0">
                <a:solidFill>
                  <a:schemeClr val="dk1"/>
                </a:solidFill>
                <a:latin typeface="Arial"/>
                <a:ea typeface="Arial"/>
                <a:cs typeface="Arial"/>
                <a:sym typeface="Arial"/>
              </a:rPr>
              <a:t>Pandas:</a:t>
            </a:r>
            <a:r>
              <a:rPr lang="en-US" sz="1600" b="0" i="0" u="none" strike="noStrike" cap="none" dirty="0">
                <a:solidFill>
                  <a:schemeClr val="dk1"/>
                </a:solidFill>
                <a:latin typeface="Arial"/>
                <a:ea typeface="Arial"/>
                <a:cs typeface="Arial"/>
                <a:sym typeface="Arial"/>
              </a:rPr>
              <a:t> For data manipulation and handling.</a:t>
            </a:r>
            <a:endParaRPr lang="en-US" sz="1600" dirty="0"/>
          </a:p>
          <a:p>
            <a:pPr marL="857250" marR="0" lvl="1" indent="-400050" algn="just" rtl="0">
              <a:lnSpc>
                <a:spcPct val="100000"/>
              </a:lnSpc>
              <a:spcBef>
                <a:spcPts val="0"/>
              </a:spcBef>
              <a:spcAft>
                <a:spcPts val="0"/>
              </a:spcAft>
              <a:buClr>
                <a:srgbClr val="000000"/>
              </a:buClr>
              <a:buSzPts val="1400"/>
              <a:buFont typeface="Arial"/>
              <a:buAutoNum type="romanUcPeriod"/>
            </a:pPr>
            <a:r>
              <a:rPr lang="en-US" sz="1600" b="1" i="0" u="none" strike="noStrike" cap="none" dirty="0">
                <a:solidFill>
                  <a:schemeClr val="dk1"/>
                </a:solidFill>
                <a:latin typeface="Arial"/>
                <a:ea typeface="Arial"/>
                <a:cs typeface="Arial"/>
                <a:sym typeface="Arial"/>
              </a:rPr>
              <a:t>NumPy:</a:t>
            </a:r>
            <a:r>
              <a:rPr lang="en-US" sz="1600" b="0" i="0" u="none" strike="noStrike" cap="none" dirty="0">
                <a:solidFill>
                  <a:schemeClr val="dk1"/>
                </a:solidFill>
                <a:latin typeface="Arial"/>
                <a:ea typeface="Arial"/>
                <a:cs typeface="Arial"/>
                <a:sym typeface="Arial"/>
              </a:rPr>
              <a:t> Essential for numerical computations and array operations.</a:t>
            </a:r>
            <a:endParaRPr lang="en-US" sz="1600" dirty="0"/>
          </a:p>
          <a:p>
            <a:pPr marL="857250" marR="0" lvl="1" indent="-400050" algn="just" rtl="0">
              <a:lnSpc>
                <a:spcPct val="100000"/>
              </a:lnSpc>
              <a:spcBef>
                <a:spcPts val="0"/>
              </a:spcBef>
              <a:spcAft>
                <a:spcPts val="0"/>
              </a:spcAft>
              <a:buClr>
                <a:srgbClr val="000000"/>
              </a:buClr>
              <a:buSzPts val="1400"/>
              <a:buFont typeface="Arial"/>
              <a:buAutoNum type="romanUcPeriod"/>
            </a:pPr>
            <a:r>
              <a:rPr lang="en-US" sz="1600" b="1" i="0" u="none" strike="noStrike" cap="none" dirty="0">
                <a:solidFill>
                  <a:schemeClr val="dk1"/>
                </a:solidFill>
                <a:latin typeface="Arial"/>
                <a:ea typeface="Arial"/>
                <a:cs typeface="Arial"/>
                <a:sym typeface="Arial"/>
              </a:rPr>
              <a:t>Seaborn and Matplotlib:</a:t>
            </a:r>
            <a:r>
              <a:rPr lang="en-US" sz="1600" b="0" i="0" u="none" strike="noStrike" cap="none" dirty="0">
                <a:solidFill>
                  <a:schemeClr val="dk1"/>
                </a:solidFill>
                <a:latin typeface="Arial"/>
                <a:ea typeface="Arial"/>
                <a:cs typeface="Arial"/>
                <a:sym typeface="Arial"/>
              </a:rPr>
              <a:t> Used for data visualization and exploratory data analysis.</a:t>
            </a:r>
            <a:endParaRPr lang="en-US" sz="1600" dirty="0"/>
          </a:p>
          <a:p>
            <a:pPr marL="0" marR="0" lvl="0" indent="0" algn="just" rtl="0">
              <a:lnSpc>
                <a:spcPct val="100000"/>
              </a:lnSpc>
              <a:spcBef>
                <a:spcPts val="0"/>
              </a:spcBef>
              <a:spcAft>
                <a:spcPts val="0"/>
              </a:spcAft>
              <a:buNone/>
            </a:pPr>
            <a:r>
              <a:rPr lang="en-US" sz="1600" b="1" i="0" u="none" strike="noStrike" cap="none" dirty="0">
                <a:solidFill>
                  <a:schemeClr val="dk1"/>
                </a:solidFill>
                <a:latin typeface="Arial"/>
                <a:ea typeface="Arial"/>
                <a:cs typeface="Arial"/>
                <a:sym typeface="Arial"/>
              </a:rPr>
              <a:t>Machine Learning and Model Implementation:</a:t>
            </a:r>
            <a:endParaRPr lang="en-US" sz="1600" b="0" i="0" u="none" strike="noStrike" cap="none" dirty="0">
              <a:solidFill>
                <a:schemeClr val="dk1"/>
              </a:solidFill>
              <a:latin typeface="Arial"/>
              <a:ea typeface="Arial"/>
              <a:cs typeface="Arial"/>
              <a:sym typeface="Arial"/>
            </a:endParaRPr>
          </a:p>
          <a:p>
            <a:pPr marL="857250" marR="0" lvl="1" indent="-400050" algn="just" rtl="0">
              <a:lnSpc>
                <a:spcPct val="100000"/>
              </a:lnSpc>
              <a:spcBef>
                <a:spcPts val="0"/>
              </a:spcBef>
              <a:spcAft>
                <a:spcPts val="0"/>
              </a:spcAft>
              <a:buClr>
                <a:srgbClr val="000000"/>
              </a:buClr>
              <a:buSzPts val="1400"/>
              <a:buFont typeface="Arial"/>
              <a:buAutoNum type="romanUcPeriod"/>
            </a:pPr>
            <a:r>
              <a:rPr lang="en-US" sz="1600" b="1" i="0" u="none" strike="noStrike" cap="none" dirty="0">
                <a:solidFill>
                  <a:schemeClr val="dk1"/>
                </a:solidFill>
                <a:latin typeface="Arial"/>
                <a:ea typeface="Arial"/>
                <a:cs typeface="Arial"/>
                <a:sym typeface="Arial"/>
              </a:rPr>
              <a:t>Scikit-learn:</a:t>
            </a:r>
            <a:r>
              <a:rPr lang="en-US" sz="1600" b="0" i="0" u="none" strike="noStrike" cap="none" dirty="0">
                <a:solidFill>
                  <a:schemeClr val="dk1"/>
                </a:solidFill>
                <a:latin typeface="Arial"/>
                <a:ea typeface="Arial"/>
                <a:cs typeface="Arial"/>
                <a:sym typeface="Arial"/>
              </a:rPr>
              <a:t> For implementing classification algorithms such as Logistic Regression, Decision Tree, Random Forest, and KNN.</a:t>
            </a:r>
            <a:endParaRPr lang="en-US" sz="1600" dirty="0"/>
          </a:p>
          <a:p>
            <a:pPr marL="0" marR="0" lvl="0" indent="-88900" algn="just" rtl="0">
              <a:lnSpc>
                <a:spcPct val="100000"/>
              </a:lnSpc>
              <a:spcBef>
                <a:spcPts val="0"/>
              </a:spcBef>
              <a:spcAft>
                <a:spcPts val="0"/>
              </a:spcAft>
              <a:buClr>
                <a:srgbClr val="000000"/>
              </a:buClr>
              <a:buSzPts val="1400"/>
              <a:buFont typeface="Arial"/>
              <a:buChar char="•"/>
            </a:pPr>
            <a:r>
              <a:rPr lang="en-US" sz="1600" b="1" i="0" u="none" strike="noStrike" cap="none" dirty="0">
                <a:solidFill>
                  <a:schemeClr val="dk1"/>
                </a:solidFill>
                <a:latin typeface="Arial"/>
                <a:ea typeface="Arial"/>
                <a:cs typeface="Arial"/>
                <a:sym typeface="Arial"/>
              </a:rPr>
              <a:t>Linear Regression:</a:t>
            </a:r>
            <a:r>
              <a:rPr lang="en-US" sz="1600" b="0" i="0" u="none" strike="noStrike" cap="none" dirty="0">
                <a:solidFill>
                  <a:schemeClr val="dk1"/>
                </a:solidFill>
                <a:latin typeface="Arial"/>
                <a:ea typeface="Arial"/>
                <a:cs typeface="Arial"/>
                <a:sym typeface="Arial"/>
              </a:rPr>
              <a:t> Utilizes a linear approach to model the relationship between dependent and independent variables in predictive analysis.</a:t>
            </a:r>
            <a:endParaRPr lang="en-US" sz="1600" dirty="0"/>
          </a:p>
          <a:p>
            <a:pPr marL="0" marR="0" lvl="0" indent="-88900" algn="just" rtl="0">
              <a:lnSpc>
                <a:spcPct val="100000"/>
              </a:lnSpc>
              <a:spcBef>
                <a:spcPts val="0"/>
              </a:spcBef>
              <a:spcAft>
                <a:spcPts val="0"/>
              </a:spcAft>
              <a:buClr>
                <a:srgbClr val="000000"/>
              </a:buClr>
              <a:buSzPts val="1400"/>
              <a:buFont typeface="Arial"/>
              <a:buChar char="•"/>
            </a:pPr>
            <a:r>
              <a:rPr lang="en-US" sz="1600" b="1" i="0" u="none" strike="noStrike" cap="none" dirty="0">
                <a:solidFill>
                  <a:schemeClr val="dk1"/>
                </a:solidFill>
                <a:latin typeface="Arial"/>
                <a:ea typeface="Arial"/>
                <a:cs typeface="Arial"/>
                <a:sym typeface="Arial"/>
              </a:rPr>
              <a:t>Decision Tree:</a:t>
            </a:r>
            <a:r>
              <a:rPr lang="en-US" sz="1600" b="0" i="0" u="none" strike="noStrike" cap="none" dirty="0">
                <a:solidFill>
                  <a:schemeClr val="dk1"/>
                </a:solidFill>
                <a:latin typeface="Arial"/>
                <a:ea typeface="Arial"/>
                <a:cs typeface="Arial"/>
                <a:sym typeface="Arial"/>
              </a:rPr>
              <a:t> Constructs a tree-like structure to make decisions based on feature values, facilitating both classification and regression tasks.</a:t>
            </a:r>
            <a:endParaRPr lang="en-US" sz="1600" dirty="0"/>
          </a:p>
          <a:p>
            <a:pPr marL="0" marR="0" lvl="0" indent="-88900" algn="just" rtl="0">
              <a:lnSpc>
                <a:spcPct val="100000"/>
              </a:lnSpc>
              <a:spcBef>
                <a:spcPts val="0"/>
              </a:spcBef>
              <a:spcAft>
                <a:spcPts val="0"/>
              </a:spcAft>
              <a:buClr>
                <a:srgbClr val="000000"/>
              </a:buClr>
              <a:buSzPts val="1400"/>
              <a:buFont typeface="Arial"/>
              <a:buChar char="•"/>
            </a:pPr>
            <a:r>
              <a:rPr lang="en-US" sz="1600" b="1" i="0" u="none" strike="noStrike" cap="none" dirty="0">
                <a:solidFill>
                  <a:schemeClr val="dk1"/>
                </a:solidFill>
                <a:latin typeface="Arial"/>
                <a:ea typeface="Arial"/>
                <a:cs typeface="Arial"/>
                <a:sym typeface="Arial"/>
              </a:rPr>
              <a:t>Random Forest:</a:t>
            </a:r>
            <a:r>
              <a:rPr lang="en-US" sz="1600" b="0" i="0" u="none" strike="noStrike" cap="none" dirty="0">
                <a:solidFill>
                  <a:schemeClr val="dk1"/>
                </a:solidFill>
                <a:latin typeface="Arial"/>
                <a:ea typeface="Arial"/>
                <a:cs typeface="Arial"/>
                <a:sym typeface="Arial"/>
              </a:rPr>
              <a:t> Ensemble learning method that builds multiple decision trees and combines their outputs to enhance predictive accuracy and control overfitting.</a:t>
            </a:r>
            <a:endParaRPr lang="en-US" sz="1600" dirty="0"/>
          </a:p>
          <a:p>
            <a:pPr marL="0" marR="0" lvl="0" indent="-88900" algn="just" rtl="0">
              <a:lnSpc>
                <a:spcPct val="100000"/>
              </a:lnSpc>
              <a:spcBef>
                <a:spcPts val="0"/>
              </a:spcBef>
              <a:spcAft>
                <a:spcPts val="0"/>
              </a:spcAft>
              <a:buClr>
                <a:srgbClr val="000000"/>
              </a:buClr>
              <a:buSzPts val="1400"/>
              <a:buFont typeface="Arial"/>
              <a:buChar char="•"/>
            </a:pPr>
            <a:r>
              <a:rPr lang="en-US" sz="1600" b="1" i="0" u="none" strike="noStrike" cap="none" dirty="0">
                <a:solidFill>
                  <a:schemeClr val="dk1"/>
                </a:solidFill>
                <a:latin typeface="Arial"/>
                <a:ea typeface="Arial"/>
                <a:cs typeface="Arial"/>
                <a:sym typeface="Arial"/>
              </a:rPr>
              <a:t>K-Nearest Neighbors (KNN):</a:t>
            </a:r>
            <a:r>
              <a:rPr lang="en-US" sz="1600" b="0" i="0" u="none" strike="noStrike" cap="none" dirty="0">
                <a:solidFill>
                  <a:schemeClr val="dk1"/>
                </a:solidFill>
                <a:latin typeface="Arial"/>
                <a:ea typeface="Arial"/>
                <a:cs typeface="Arial"/>
                <a:sym typeface="Arial"/>
              </a:rPr>
              <a:t> Non-parametric algorithm for classification and regression that makes predictions based on the majority class or average of k-nearest data points</a:t>
            </a:r>
            <a:r>
              <a:rPr lang="en-US" sz="1600" b="0" i="0" u="none" strike="noStrike" cap="none" dirty="0">
                <a:solidFill>
                  <a:srgbClr val="D1D5DB"/>
                </a:solidFill>
                <a:latin typeface="Arial"/>
                <a:ea typeface="Arial"/>
                <a:cs typeface="Arial"/>
                <a:sym typeface="Arial"/>
              </a:rPr>
              <a:t>.</a:t>
            </a:r>
            <a:endParaRPr lang="en-US" sz="1600" dirty="0"/>
          </a:p>
          <a:p>
            <a:pPr marL="857250" marR="0" lvl="1" indent="-298450" algn="l"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lang="en-US" sz="16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600" dirty="0">
                <a:solidFill>
                  <a:schemeClr val="tx1"/>
                </a:solidFill>
                <a:latin typeface="Arial" panose="020B0604020202020204" pitchFamily="34" charset="0"/>
                <a:cs typeface="Arial" panose="020B0604020202020204" pitchFamily="34" charset="0"/>
              </a:rPr>
              <a:t>For predicting the health care on diabetic patients, the chosen algorithm is a supervised learning classification model, particularly the Random Forest Classifier.</a:t>
            </a:r>
          </a:p>
          <a:p>
            <a:pPr marL="305435" indent="-305435"/>
            <a:r>
              <a:rPr lang="en-US" sz="1600" dirty="0">
                <a:solidFill>
                  <a:schemeClr val="tx1"/>
                </a:solidFill>
                <a:latin typeface="Arial" panose="020B0604020202020204" pitchFamily="34" charset="0"/>
                <a:cs typeface="Arial" panose="020B0604020202020204" pitchFamily="34" charset="0"/>
              </a:rPr>
              <a:t>Random Forest is chosen for its capability to handle numerical and categorical data, robustness in capturing complex patterns, and resilience against overfitting. Its ensemble nature and feature importance scores aid in accurate predictions and interpretation.</a:t>
            </a:r>
          </a:p>
          <a:p>
            <a:pPr marL="305435" indent="-305435"/>
            <a:r>
              <a:rPr lang="en-US" sz="1600" dirty="0">
                <a:solidFill>
                  <a:schemeClr val="tx1"/>
                </a:solidFill>
                <a:latin typeface="Arial" panose="020B0604020202020204" pitchFamily="34" charset="0"/>
                <a:cs typeface="Arial" panose="020B0604020202020204" pitchFamily="34" charset="0"/>
              </a:rPr>
              <a:t>The input features used by the Random Forest Classifier include: </a:t>
            </a:r>
          </a:p>
          <a:p>
            <a:pPr lvl="1">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patient demographics (e.g., age, blood pressure, BMI) </a:t>
            </a:r>
          </a:p>
          <a:p>
            <a:pPr lvl="1">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 Pregnancies (e.g., patients with more no. of pregnancies prone to diabetes) </a:t>
            </a:r>
          </a:p>
          <a:p>
            <a:pPr lvl="1">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 Diabetes Pedigree Function </a:t>
            </a:r>
          </a:p>
          <a:p>
            <a:pPr>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The Random Forest Classifier is trained on health care data. Cross-validation and hyperparameter tuning techniques are employed to optimize model performance and prevent overfitting. </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Rectangle 6">
            <a:extLst>
              <a:ext uri="{FF2B5EF4-FFF2-40B4-BE49-F238E27FC236}">
                <a16:creationId xmlns:a16="http://schemas.microsoft.com/office/drawing/2014/main" id="{E918BEB5-C7C0-F3A7-67BE-3A14A654CFC0}"/>
              </a:ext>
            </a:extLst>
          </p:cNvPr>
          <p:cNvSpPr/>
          <p:nvPr/>
        </p:nvSpPr>
        <p:spPr>
          <a:xfrm>
            <a:off x="314634" y="4178710"/>
            <a:ext cx="3500284" cy="24875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just"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1. </a:t>
            </a:r>
            <a:r>
              <a:rPr lang="en-US" sz="1100" b="1" i="0" u="none" strike="noStrike" cap="none" dirty="0">
                <a:solidFill>
                  <a:srgbClr val="000000"/>
                </a:solidFill>
                <a:latin typeface="Arial"/>
                <a:ea typeface="Arial"/>
                <a:cs typeface="Arial"/>
                <a:sym typeface="Arial"/>
              </a:rPr>
              <a:t>Glucose</a:t>
            </a:r>
            <a:r>
              <a:rPr lang="en-US" sz="1100" b="0" i="0" u="none" strike="noStrike" cap="none" dirty="0">
                <a:solidFill>
                  <a:srgbClr val="000000"/>
                </a:solidFill>
                <a:latin typeface="Arial"/>
                <a:ea typeface="Arial"/>
                <a:cs typeface="Arial"/>
                <a:sym typeface="Arial"/>
              </a:rPr>
              <a:t>:  Median &gt; 200, indicating variability (large IQR), and no outliers.</a:t>
            </a:r>
            <a:endParaRPr lang="en-US" sz="1100" dirty="0"/>
          </a:p>
          <a:p>
            <a:pPr marL="0" marR="0" lvl="0" indent="0" algn="just" rtl="0">
              <a:lnSpc>
                <a:spcPct val="100000"/>
              </a:lnSpc>
              <a:spcBef>
                <a:spcPts val="0"/>
              </a:spcBef>
              <a:spcAft>
                <a:spcPts val="0"/>
              </a:spcAft>
              <a:buNone/>
            </a:pPr>
            <a:endParaRPr lang="en-US" sz="11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2. </a:t>
            </a:r>
            <a:r>
              <a:rPr lang="en-US" sz="1100" b="1" i="0" u="none" strike="noStrike" cap="none" dirty="0">
                <a:solidFill>
                  <a:srgbClr val="000000"/>
                </a:solidFill>
                <a:latin typeface="Arial"/>
                <a:ea typeface="Arial"/>
                <a:cs typeface="Arial"/>
                <a:sym typeface="Arial"/>
              </a:rPr>
              <a:t>Blood Pressure</a:t>
            </a:r>
            <a:r>
              <a:rPr lang="en-US" sz="1100" b="0" i="0" u="none" strike="noStrike" cap="none" dirty="0">
                <a:solidFill>
                  <a:srgbClr val="000000"/>
                </a:solidFill>
                <a:latin typeface="Arial"/>
                <a:ea typeface="Arial"/>
                <a:cs typeface="Arial"/>
                <a:sym typeface="Arial"/>
              </a:rPr>
              <a:t>:  Median:72 mmHg (normal range). Smaller IQR, few outliers, none extremely high or low.</a:t>
            </a:r>
            <a:endParaRPr lang="en-US" sz="1100" dirty="0"/>
          </a:p>
          <a:p>
            <a:pPr marL="0" marR="0" lvl="0" indent="0" algn="just" rtl="0">
              <a:lnSpc>
                <a:spcPct val="100000"/>
              </a:lnSpc>
              <a:spcBef>
                <a:spcPts val="0"/>
              </a:spcBef>
              <a:spcAft>
                <a:spcPts val="0"/>
              </a:spcAft>
              <a:buNone/>
            </a:pPr>
            <a:endParaRPr lang="en-US" sz="11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3. </a:t>
            </a:r>
            <a:r>
              <a:rPr lang="en-US" sz="1100" b="1" i="0" u="none" strike="noStrike" cap="none" dirty="0">
                <a:solidFill>
                  <a:srgbClr val="000000"/>
                </a:solidFill>
                <a:latin typeface="Arial"/>
                <a:ea typeface="Arial"/>
                <a:cs typeface="Arial"/>
                <a:sym typeface="Arial"/>
              </a:rPr>
              <a:t>Insulin</a:t>
            </a:r>
            <a:r>
              <a:rPr lang="en-US" sz="1100" b="0" i="0" u="none" strike="noStrike" cap="none" dirty="0">
                <a:solidFill>
                  <a:srgbClr val="000000"/>
                </a:solidFill>
                <a:latin typeface="Arial"/>
                <a:ea typeface="Arial"/>
                <a:cs typeface="Arial"/>
                <a:sym typeface="Arial"/>
              </a:rPr>
              <a:t>: Median: 79 </a:t>
            </a:r>
            <a:r>
              <a:rPr lang="en-US" sz="1100" b="0" i="0" u="none" strike="noStrike" cap="none" dirty="0" err="1">
                <a:solidFill>
                  <a:srgbClr val="000000"/>
                </a:solidFill>
                <a:latin typeface="Arial"/>
                <a:ea typeface="Arial"/>
                <a:cs typeface="Arial"/>
                <a:sym typeface="Arial"/>
              </a:rPr>
              <a:t>mlU</a:t>
            </a:r>
            <a:r>
              <a:rPr lang="en-US" sz="1100" b="0" i="0" u="none" strike="noStrike" cap="none" dirty="0">
                <a:solidFill>
                  <a:srgbClr val="000000"/>
                </a:solidFill>
                <a:latin typeface="Arial"/>
                <a:ea typeface="Arial"/>
                <a:cs typeface="Arial"/>
                <a:sym typeface="Arial"/>
              </a:rPr>
              <a:t>/L. Large IQR, considerable variability, numerous outliers, many extremely high.</a:t>
            </a:r>
            <a:endParaRPr lang="en-US" sz="1100" dirty="0"/>
          </a:p>
          <a:p>
            <a:pPr marL="0" marR="0" lvl="0" indent="0" algn="just" rtl="0">
              <a:lnSpc>
                <a:spcPct val="100000"/>
              </a:lnSpc>
              <a:spcBef>
                <a:spcPts val="0"/>
              </a:spcBef>
              <a:spcAft>
                <a:spcPts val="0"/>
              </a:spcAft>
              <a:buNone/>
            </a:pPr>
            <a:endParaRPr lang="en-US" sz="11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4. </a:t>
            </a:r>
            <a:r>
              <a:rPr lang="en-US" sz="1100" b="1" i="0" u="none" strike="noStrike" cap="none" dirty="0">
                <a:solidFill>
                  <a:srgbClr val="000000"/>
                </a:solidFill>
                <a:latin typeface="Arial"/>
                <a:ea typeface="Arial"/>
                <a:cs typeface="Arial"/>
                <a:sym typeface="Arial"/>
              </a:rPr>
              <a:t>Overall</a:t>
            </a:r>
            <a:r>
              <a:rPr lang="en-US" sz="1100" b="0" i="0" u="none" strike="noStrike" cap="none" dirty="0">
                <a:solidFill>
                  <a:srgbClr val="000000"/>
                </a:solidFill>
                <a:latin typeface="Arial"/>
                <a:ea typeface="Arial"/>
                <a:cs typeface="Arial"/>
                <a:sym typeface="Arial"/>
              </a:rPr>
              <a:t>:  Wide range, some outliers. Insulin has many outliers. Median values, except for insulin, within normal range.</a:t>
            </a:r>
            <a:endParaRPr lang="en-US" sz="1100" dirty="0"/>
          </a:p>
        </p:txBody>
      </p:sp>
      <p:sp>
        <p:nvSpPr>
          <p:cNvPr id="8" name="Rectangle 7">
            <a:extLst>
              <a:ext uri="{FF2B5EF4-FFF2-40B4-BE49-F238E27FC236}">
                <a16:creationId xmlns:a16="http://schemas.microsoft.com/office/drawing/2014/main" id="{CD0C16CD-F4C7-2AA3-04D0-6EA1CB55D466}"/>
              </a:ext>
            </a:extLst>
          </p:cNvPr>
          <p:cNvSpPr/>
          <p:nvPr/>
        </p:nvSpPr>
        <p:spPr>
          <a:xfrm>
            <a:off x="4135628" y="4154128"/>
            <a:ext cx="3651520" cy="25121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l" rtl="0">
              <a:lnSpc>
                <a:spcPct val="100000"/>
              </a:lnSpc>
              <a:spcBef>
                <a:spcPts val="0"/>
              </a:spcBef>
              <a:spcAft>
                <a:spcPts val="0"/>
              </a:spcAft>
              <a:buClr>
                <a:srgbClr val="000000"/>
              </a:buClr>
              <a:buSzPts val="1100"/>
              <a:buFont typeface="Wingdings" panose="05000000000000000000" pitchFamily="2" charset="2"/>
              <a:buChar char="§"/>
            </a:pPr>
            <a:r>
              <a:rPr lang="en-US" sz="1400" b="0" i="0" u="none" strike="noStrike" cap="none" dirty="0">
                <a:solidFill>
                  <a:schemeClr val="dk1"/>
                </a:solidFill>
                <a:latin typeface="Arial"/>
                <a:ea typeface="Arial"/>
                <a:cs typeface="Arial"/>
                <a:sym typeface="Arial"/>
              </a:rPr>
              <a:t>The normal range for blood glucose levels is considered to be between 70 and 110 mg/dL. The data in the image appears to be mostly above this range, suggesting that the people represented in the data may have diabetes.</a:t>
            </a:r>
          </a:p>
          <a:p>
            <a:pPr marR="0" lvl="0" algn="l" rtl="0">
              <a:lnSpc>
                <a:spcPct val="100000"/>
              </a:lnSpc>
              <a:spcBef>
                <a:spcPts val="0"/>
              </a:spcBef>
              <a:spcAft>
                <a:spcPts val="0"/>
              </a:spcAft>
              <a:buClr>
                <a:srgbClr val="000000"/>
              </a:buClr>
              <a:buSzPts val="1100"/>
            </a:pPr>
            <a:endParaRPr lang="en-US" sz="1400" dirty="0"/>
          </a:p>
          <a:p>
            <a:pPr marL="171450" marR="0" lvl="0" indent="-171450" algn="l" rtl="0">
              <a:lnSpc>
                <a:spcPct val="100000"/>
              </a:lnSpc>
              <a:spcBef>
                <a:spcPts val="0"/>
              </a:spcBef>
              <a:spcAft>
                <a:spcPts val="0"/>
              </a:spcAft>
              <a:buClr>
                <a:srgbClr val="000000"/>
              </a:buClr>
              <a:buSzPts val="1100"/>
              <a:buFont typeface="Wingdings" panose="05000000000000000000" pitchFamily="2" charset="2"/>
              <a:buChar char="§"/>
            </a:pPr>
            <a:r>
              <a:rPr lang="en-US" sz="1400" b="0" i="0" u="none" strike="noStrike" cap="none" dirty="0">
                <a:solidFill>
                  <a:schemeClr val="dk1"/>
                </a:solidFill>
                <a:latin typeface="Arial"/>
                <a:ea typeface="Arial"/>
                <a:cs typeface="Arial"/>
                <a:sym typeface="Arial"/>
              </a:rPr>
              <a:t>It is normally distributed, with a peak in the middle of the range and with the tails tapering off on either side.</a:t>
            </a:r>
            <a:endParaRPr lang="en-US" sz="1400" dirty="0"/>
          </a:p>
        </p:txBody>
      </p:sp>
      <p:sp>
        <p:nvSpPr>
          <p:cNvPr id="9" name="Rectangle 8">
            <a:extLst>
              <a:ext uri="{FF2B5EF4-FFF2-40B4-BE49-F238E27FC236}">
                <a16:creationId xmlns:a16="http://schemas.microsoft.com/office/drawing/2014/main" id="{F4AB5BC8-E1DD-9BF5-F413-4A9AA757FA5C}"/>
              </a:ext>
            </a:extLst>
          </p:cNvPr>
          <p:cNvSpPr/>
          <p:nvPr/>
        </p:nvSpPr>
        <p:spPr>
          <a:xfrm>
            <a:off x="8013290" y="4154129"/>
            <a:ext cx="3651520" cy="22368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marR="0" lvl="0" indent="-285750" algn="just" rtl="0">
              <a:lnSpc>
                <a:spcPct val="100000"/>
              </a:lnSpc>
              <a:spcBef>
                <a:spcPts val="0"/>
              </a:spcBef>
              <a:spcAft>
                <a:spcPts val="0"/>
              </a:spcAft>
              <a:buClr>
                <a:srgbClr val="000000"/>
              </a:buClr>
              <a:buSzPts val="1100"/>
              <a:buFont typeface="Wingdings" panose="05000000000000000000" pitchFamily="2" charset="2"/>
              <a:buChar char="§"/>
            </a:pPr>
            <a:r>
              <a:rPr lang="en-US" sz="1400" b="0" i="0" u="none" strike="noStrike" cap="none" dirty="0">
                <a:solidFill>
                  <a:schemeClr val="dk1"/>
                </a:solidFill>
                <a:latin typeface="Arial"/>
                <a:ea typeface="Arial"/>
                <a:cs typeface="Arial"/>
                <a:sym typeface="Arial"/>
              </a:rPr>
              <a:t>The violin plot shows the distribution of four numerical features:</a:t>
            </a:r>
            <a:r>
              <a:rPr lang="en-US" sz="1400" dirty="0">
                <a:latin typeface="Arial"/>
                <a:ea typeface="Arial"/>
                <a:cs typeface="Arial"/>
                <a:sym typeface="Arial"/>
              </a:rPr>
              <a:t> ‘Glucose’, ‘</a:t>
            </a:r>
            <a:r>
              <a:rPr lang="en-US" sz="1400" dirty="0" err="1">
                <a:latin typeface="Arial"/>
                <a:ea typeface="Arial"/>
                <a:cs typeface="Arial"/>
                <a:sym typeface="Arial"/>
              </a:rPr>
              <a:t>BloodPressure</a:t>
            </a:r>
            <a:r>
              <a:rPr lang="en-US" sz="1400" dirty="0">
                <a:latin typeface="Arial"/>
                <a:ea typeface="Arial"/>
                <a:cs typeface="Arial"/>
                <a:sym typeface="Arial"/>
              </a:rPr>
              <a:t>’, ‘</a:t>
            </a:r>
            <a:r>
              <a:rPr lang="en-US" sz="1400" dirty="0" err="1">
                <a:latin typeface="Arial"/>
                <a:ea typeface="Arial"/>
                <a:cs typeface="Arial"/>
                <a:sym typeface="Arial"/>
              </a:rPr>
              <a:t>SkinThickness</a:t>
            </a:r>
            <a:r>
              <a:rPr lang="en-US" sz="1400" dirty="0">
                <a:latin typeface="Arial"/>
                <a:ea typeface="Arial"/>
                <a:cs typeface="Arial"/>
                <a:sym typeface="Arial"/>
              </a:rPr>
              <a:t>’,’Insulin’</a:t>
            </a:r>
          </a:p>
          <a:p>
            <a:pPr marL="171450" indent="-171450" algn="just">
              <a:buClr>
                <a:srgbClr val="000000"/>
              </a:buClr>
              <a:buSzPts val="1100"/>
              <a:buFont typeface="Wingdings" panose="05000000000000000000" pitchFamily="2" charset="2"/>
              <a:buChar char="§"/>
            </a:pPr>
            <a:r>
              <a:rPr lang="en-US" sz="1400" b="0" i="0" u="none" strike="noStrike" cap="none" dirty="0">
                <a:solidFill>
                  <a:schemeClr val="dk1"/>
                </a:solidFill>
                <a:latin typeface="Arial"/>
                <a:ea typeface="Arial"/>
                <a:cs typeface="Arial"/>
                <a:sym typeface="Arial"/>
              </a:rPr>
              <a:t>The violin shape represents the probability density function (PDF) of each feature and the boxplot embedded within each violin plot shows the </a:t>
            </a:r>
            <a:r>
              <a:rPr lang="en-US" sz="1400" b="0" i="0" u="none" strike="noStrike" cap="none" dirty="0" err="1">
                <a:solidFill>
                  <a:schemeClr val="dk1"/>
                </a:solidFill>
                <a:latin typeface="Arial"/>
                <a:ea typeface="Arial"/>
                <a:cs typeface="Arial"/>
                <a:sym typeface="Arial"/>
              </a:rPr>
              <a:t>median,IQR</a:t>
            </a:r>
            <a:r>
              <a:rPr lang="en-US" sz="1400" b="0" i="0" u="none" strike="noStrike" cap="none" dirty="0">
                <a:solidFill>
                  <a:schemeClr val="dk1"/>
                </a:solidFill>
                <a:latin typeface="Arial"/>
                <a:ea typeface="Arial"/>
                <a:cs typeface="Arial"/>
                <a:sym typeface="Arial"/>
              </a:rPr>
              <a:t> and outliers.</a:t>
            </a:r>
          </a:p>
          <a:p>
            <a:pPr marR="0" lvl="0" algn="just" rtl="0">
              <a:lnSpc>
                <a:spcPct val="100000"/>
              </a:lnSpc>
              <a:spcBef>
                <a:spcPts val="0"/>
              </a:spcBef>
              <a:spcAft>
                <a:spcPts val="0"/>
              </a:spcAft>
              <a:buClr>
                <a:srgbClr val="000000"/>
              </a:buClr>
              <a:buSzPts val="1100"/>
            </a:pPr>
            <a:endParaRPr lang="en-US" sz="1400" b="0" i="0" u="none" strike="noStrike" cap="none" dirty="0">
              <a:solidFill>
                <a:schemeClr val="dk1"/>
              </a:solidFill>
              <a:latin typeface="Arial"/>
              <a:ea typeface="Arial"/>
              <a:cs typeface="Arial"/>
              <a:sym typeface="Arial"/>
            </a:endParaRPr>
          </a:p>
        </p:txBody>
      </p:sp>
      <p:pic>
        <p:nvPicPr>
          <p:cNvPr id="12" name="Content Placeholder 11">
            <a:extLst>
              <a:ext uri="{FF2B5EF4-FFF2-40B4-BE49-F238E27FC236}">
                <a16:creationId xmlns:a16="http://schemas.microsoft.com/office/drawing/2014/main" id="{3A834667-2F0E-04C0-B146-B61F6A3AFBAE}"/>
              </a:ext>
            </a:extLst>
          </p:cNvPr>
          <p:cNvPicPr>
            <a:picLocks noGrp="1" noChangeAspect="1"/>
          </p:cNvPicPr>
          <p:nvPr>
            <p:ph idx="1"/>
          </p:nvPr>
        </p:nvPicPr>
        <p:blipFill>
          <a:blip r:embed="rId2"/>
          <a:stretch>
            <a:fillRect/>
          </a:stretch>
        </p:blipFill>
        <p:spPr>
          <a:xfrm>
            <a:off x="314634" y="1313016"/>
            <a:ext cx="3500284" cy="2710978"/>
          </a:xfrm>
          <a:prstGeom prst="rect">
            <a:avLst/>
          </a:prstGeom>
        </p:spPr>
      </p:pic>
      <p:pic>
        <p:nvPicPr>
          <p:cNvPr id="13" name="Picture 12">
            <a:extLst>
              <a:ext uri="{FF2B5EF4-FFF2-40B4-BE49-F238E27FC236}">
                <a16:creationId xmlns:a16="http://schemas.microsoft.com/office/drawing/2014/main" id="{1044A52E-6F30-1289-3B94-69A0BE9F9A51}"/>
              </a:ext>
            </a:extLst>
          </p:cNvPr>
          <p:cNvPicPr>
            <a:picLocks noChangeAspect="1"/>
          </p:cNvPicPr>
          <p:nvPr/>
        </p:nvPicPr>
        <p:blipFill>
          <a:blip r:embed="rId3"/>
          <a:stretch>
            <a:fillRect/>
          </a:stretch>
        </p:blipFill>
        <p:spPr>
          <a:xfrm>
            <a:off x="4194132" y="1412433"/>
            <a:ext cx="3593016" cy="2611561"/>
          </a:xfrm>
          <a:prstGeom prst="rect">
            <a:avLst/>
          </a:prstGeom>
        </p:spPr>
      </p:pic>
      <p:pic>
        <p:nvPicPr>
          <p:cNvPr id="14" name="Picture 13">
            <a:extLst>
              <a:ext uri="{FF2B5EF4-FFF2-40B4-BE49-F238E27FC236}">
                <a16:creationId xmlns:a16="http://schemas.microsoft.com/office/drawing/2014/main" id="{1D3211F8-7292-FB73-108B-FC774A924E14}"/>
              </a:ext>
            </a:extLst>
          </p:cNvPr>
          <p:cNvPicPr>
            <a:picLocks noChangeAspect="1"/>
          </p:cNvPicPr>
          <p:nvPr/>
        </p:nvPicPr>
        <p:blipFill>
          <a:blip r:embed="rId4"/>
          <a:stretch>
            <a:fillRect/>
          </a:stretch>
        </p:blipFill>
        <p:spPr>
          <a:xfrm>
            <a:off x="8013290" y="1412433"/>
            <a:ext cx="3651520" cy="261156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Google Shape;139;p23" descr="A diagram of blood pressure">
            <a:extLst>
              <a:ext uri="{FF2B5EF4-FFF2-40B4-BE49-F238E27FC236}">
                <a16:creationId xmlns:a16="http://schemas.microsoft.com/office/drawing/2014/main" id="{0054813B-FB8D-DAE8-DB05-705DAFE54DD8}"/>
              </a:ext>
            </a:extLst>
          </p:cNvPr>
          <p:cNvPicPr preferRelativeResize="0">
            <a:picLocks noGrp="1"/>
          </p:cNvPicPr>
          <p:nvPr>
            <p:ph idx="1"/>
          </p:nvPr>
        </p:nvPicPr>
        <p:blipFill rotWithShape="1">
          <a:blip r:embed="rId2">
            <a:alphaModFix/>
          </a:blip>
          <a:srcRect/>
          <a:stretch/>
        </p:blipFill>
        <p:spPr>
          <a:xfrm>
            <a:off x="314633" y="1232452"/>
            <a:ext cx="3500284" cy="2791542"/>
          </a:xfrm>
          <a:prstGeom prst="rect">
            <a:avLst/>
          </a:prstGeom>
          <a:noFill/>
          <a:ln>
            <a:noFill/>
          </a:ln>
        </p:spPr>
      </p:pic>
      <p:pic>
        <p:nvPicPr>
          <p:cNvPr id="4" name="Picture 3">
            <a:extLst>
              <a:ext uri="{FF2B5EF4-FFF2-40B4-BE49-F238E27FC236}">
                <a16:creationId xmlns:a16="http://schemas.microsoft.com/office/drawing/2014/main" id="{0D84B5BD-FF2D-284A-1F3C-0322184227B2}"/>
              </a:ext>
            </a:extLst>
          </p:cNvPr>
          <p:cNvPicPr>
            <a:picLocks noChangeAspect="1"/>
          </p:cNvPicPr>
          <p:nvPr/>
        </p:nvPicPr>
        <p:blipFill>
          <a:blip r:embed="rId3"/>
          <a:stretch>
            <a:fillRect/>
          </a:stretch>
        </p:blipFill>
        <p:spPr>
          <a:xfrm>
            <a:off x="4135628" y="1232452"/>
            <a:ext cx="3500284" cy="2791542"/>
          </a:xfrm>
          <a:prstGeom prst="rect">
            <a:avLst/>
          </a:prstGeom>
        </p:spPr>
      </p:pic>
      <p:pic>
        <p:nvPicPr>
          <p:cNvPr id="6" name="Picture 5">
            <a:extLst>
              <a:ext uri="{FF2B5EF4-FFF2-40B4-BE49-F238E27FC236}">
                <a16:creationId xmlns:a16="http://schemas.microsoft.com/office/drawing/2014/main" id="{FE39B040-F288-0FB5-078C-AADA051C076E}"/>
              </a:ext>
            </a:extLst>
          </p:cNvPr>
          <p:cNvPicPr>
            <a:picLocks noChangeAspect="1"/>
          </p:cNvPicPr>
          <p:nvPr/>
        </p:nvPicPr>
        <p:blipFill>
          <a:blip r:embed="rId4"/>
          <a:stretch>
            <a:fillRect/>
          </a:stretch>
        </p:blipFill>
        <p:spPr>
          <a:xfrm>
            <a:off x="7902470" y="1232452"/>
            <a:ext cx="3500283" cy="2791542"/>
          </a:xfrm>
          <a:prstGeom prst="rect">
            <a:avLst/>
          </a:prstGeom>
        </p:spPr>
      </p:pic>
      <p:sp>
        <p:nvSpPr>
          <p:cNvPr id="7" name="Rectangle 6">
            <a:extLst>
              <a:ext uri="{FF2B5EF4-FFF2-40B4-BE49-F238E27FC236}">
                <a16:creationId xmlns:a16="http://schemas.microsoft.com/office/drawing/2014/main" id="{E918BEB5-C7C0-F3A7-67BE-3A14A654CFC0}"/>
              </a:ext>
            </a:extLst>
          </p:cNvPr>
          <p:cNvSpPr/>
          <p:nvPr/>
        </p:nvSpPr>
        <p:spPr>
          <a:xfrm>
            <a:off x="314634" y="4178710"/>
            <a:ext cx="3500284" cy="22712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marR="0" lvl="0" indent="-285750" algn="l" rtl="0">
              <a:lnSpc>
                <a:spcPct val="100000"/>
              </a:lnSpc>
              <a:spcBef>
                <a:spcPts val="0"/>
              </a:spcBef>
              <a:spcAft>
                <a:spcPts val="0"/>
              </a:spcAft>
              <a:buClr>
                <a:srgbClr val="000000"/>
              </a:buClr>
              <a:buSzPts val="1100"/>
              <a:buFont typeface="Wingdings" panose="05000000000000000000" pitchFamily="2" charset="2"/>
              <a:buChar char="§"/>
            </a:pPr>
            <a:r>
              <a:rPr lang="en-US" sz="1400" b="0" i="0" u="none" strike="noStrike" cap="none" dirty="0">
                <a:solidFill>
                  <a:schemeClr val="dk1"/>
                </a:solidFill>
                <a:latin typeface="Arial"/>
                <a:ea typeface="Arial"/>
                <a:cs typeface="Arial"/>
                <a:sym typeface="Arial"/>
              </a:rPr>
              <a:t>The scatter plot of Glucose against Blood Pressure</a:t>
            </a:r>
          </a:p>
          <a:p>
            <a:pPr marR="0" lvl="0" algn="l" rtl="0">
              <a:lnSpc>
                <a:spcPct val="100000"/>
              </a:lnSpc>
              <a:spcBef>
                <a:spcPts val="0"/>
              </a:spcBef>
              <a:spcAft>
                <a:spcPts val="0"/>
              </a:spcAft>
              <a:buClr>
                <a:srgbClr val="000000"/>
              </a:buClr>
              <a:buSzPts val="1100"/>
            </a:pPr>
            <a:endParaRPr lang="en-US" sz="1400" dirty="0"/>
          </a:p>
          <a:p>
            <a:pPr marL="285750" marR="0" lvl="0" indent="-285750" algn="l" rtl="0">
              <a:lnSpc>
                <a:spcPct val="100000"/>
              </a:lnSpc>
              <a:spcBef>
                <a:spcPts val="0"/>
              </a:spcBef>
              <a:spcAft>
                <a:spcPts val="0"/>
              </a:spcAft>
              <a:buClr>
                <a:srgbClr val="000000"/>
              </a:buClr>
              <a:buSzPts val="1100"/>
              <a:buFont typeface="Wingdings" panose="05000000000000000000" pitchFamily="2" charset="2"/>
              <a:buChar char="§"/>
            </a:pPr>
            <a:r>
              <a:rPr lang="en-US" sz="1400" b="0" i="0" u="none" strike="noStrike" cap="none" dirty="0">
                <a:solidFill>
                  <a:schemeClr val="dk1"/>
                </a:solidFill>
                <a:latin typeface="Arial"/>
                <a:ea typeface="Arial"/>
                <a:cs typeface="Arial"/>
                <a:sym typeface="Arial"/>
              </a:rPr>
              <a:t>If the glucose level increases above 80 then there are high chances of having diabetes.</a:t>
            </a:r>
          </a:p>
        </p:txBody>
      </p:sp>
      <p:sp>
        <p:nvSpPr>
          <p:cNvPr id="8" name="Rectangle 7">
            <a:extLst>
              <a:ext uri="{FF2B5EF4-FFF2-40B4-BE49-F238E27FC236}">
                <a16:creationId xmlns:a16="http://schemas.microsoft.com/office/drawing/2014/main" id="{CD0C16CD-F4C7-2AA3-04D0-6EA1CB55D466}"/>
              </a:ext>
            </a:extLst>
          </p:cNvPr>
          <p:cNvSpPr/>
          <p:nvPr/>
        </p:nvSpPr>
        <p:spPr>
          <a:xfrm>
            <a:off x="4135628" y="4154128"/>
            <a:ext cx="3651520" cy="2320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just" rtl="0">
              <a:lnSpc>
                <a:spcPct val="100000"/>
              </a:lnSpc>
              <a:spcBef>
                <a:spcPts val="0"/>
              </a:spcBef>
              <a:spcAft>
                <a:spcPts val="0"/>
              </a:spcAft>
              <a:buFont typeface="Arial" panose="020B0604020202020204" pitchFamily="34" charset="0"/>
              <a:buChar char="•"/>
            </a:pPr>
            <a:r>
              <a:rPr lang="en-US" sz="1200" b="0" i="0" u="none" strike="noStrike" cap="none" dirty="0">
                <a:solidFill>
                  <a:schemeClr val="dk1"/>
                </a:solidFill>
                <a:latin typeface="Arial"/>
                <a:ea typeface="Arial"/>
                <a:cs typeface="Arial"/>
                <a:sym typeface="Arial"/>
              </a:rPr>
              <a:t>The image shows a Kernel Density Estimation(KDE) Plot of four numerical features:</a:t>
            </a:r>
          </a:p>
          <a:p>
            <a:pPr marL="628650" lvl="1" indent="-171450" algn="just">
              <a:buFont typeface="Arial" panose="020B0604020202020204" pitchFamily="34" charset="0"/>
              <a:buChar char="•"/>
            </a:pPr>
            <a:r>
              <a:rPr lang="en-US" sz="1200" dirty="0">
                <a:latin typeface="Arial"/>
                <a:ea typeface="Arial"/>
                <a:cs typeface="Arial"/>
                <a:sym typeface="Arial"/>
              </a:rPr>
              <a:t>Glucose</a:t>
            </a:r>
          </a:p>
          <a:p>
            <a:pPr marL="628650" lvl="1" indent="-171450" algn="just">
              <a:buFont typeface="Arial" panose="020B0604020202020204" pitchFamily="34" charset="0"/>
              <a:buChar char="•"/>
            </a:pPr>
            <a:r>
              <a:rPr lang="en-US" sz="1200" b="0" i="0" u="none" strike="noStrike" cap="none" dirty="0">
                <a:solidFill>
                  <a:schemeClr val="dk1"/>
                </a:solidFill>
                <a:latin typeface="Arial"/>
                <a:ea typeface="Arial"/>
                <a:cs typeface="Arial"/>
                <a:sym typeface="Arial"/>
              </a:rPr>
              <a:t>Blood Pressure</a:t>
            </a:r>
          </a:p>
          <a:p>
            <a:pPr marL="628650" lvl="1" indent="-171450" algn="just">
              <a:buFont typeface="Arial" panose="020B0604020202020204" pitchFamily="34" charset="0"/>
              <a:buChar char="•"/>
            </a:pPr>
            <a:r>
              <a:rPr lang="en-US" sz="1200" dirty="0">
                <a:latin typeface="Arial"/>
                <a:ea typeface="Arial"/>
                <a:cs typeface="Arial"/>
                <a:sym typeface="Arial"/>
              </a:rPr>
              <a:t>Skin Thickness</a:t>
            </a:r>
          </a:p>
          <a:p>
            <a:pPr marL="628650" lvl="1" indent="-171450" algn="just">
              <a:buFont typeface="Arial" panose="020B0604020202020204" pitchFamily="34" charset="0"/>
              <a:buChar char="•"/>
            </a:pPr>
            <a:r>
              <a:rPr lang="en-US" sz="1200" b="0" i="0" u="none" strike="noStrike" cap="none" dirty="0">
                <a:solidFill>
                  <a:schemeClr val="dk1"/>
                </a:solidFill>
                <a:latin typeface="Arial"/>
                <a:ea typeface="Arial"/>
                <a:cs typeface="Arial"/>
                <a:sym typeface="Arial"/>
              </a:rPr>
              <a:t>Insulin</a:t>
            </a:r>
          </a:p>
          <a:p>
            <a:pPr marL="171450" marR="0" lvl="0" indent="-171450" algn="just" rtl="0">
              <a:lnSpc>
                <a:spcPct val="100000"/>
              </a:lnSpc>
              <a:spcBef>
                <a:spcPts val="0"/>
              </a:spcBef>
              <a:spcAft>
                <a:spcPts val="0"/>
              </a:spcAft>
              <a:buFont typeface="Arial" panose="020B0604020202020204" pitchFamily="34" charset="0"/>
              <a:buChar char="•"/>
            </a:pPr>
            <a:r>
              <a:rPr lang="en-US" sz="1200" dirty="0">
                <a:latin typeface="Arial"/>
                <a:ea typeface="Arial"/>
                <a:cs typeface="Arial"/>
                <a:sym typeface="Arial"/>
              </a:rPr>
              <a:t>KDE is a non-parametric method for estimating the probability density of a random variable.</a:t>
            </a:r>
          </a:p>
          <a:p>
            <a:pPr marL="171450" marR="0" lvl="0" indent="-171450" algn="just" rtl="0">
              <a:lnSpc>
                <a:spcPct val="100000"/>
              </a:lnSpc>
              <a:spcBef>
                <a:spcPts val="0"/>
              </a:spcBef>
              <a:spcAft>
                <a:spcPts val="0"/>
              </a:spcAft>
              <a:buFont typeface="Arial" panose="020B0604020202020204" pitchFamily="34" charset="0"/>
              <a:buChar char="•"/>
            </a:pPr>
            <a:r>
              <a:rPr lang="en-US" sz="1200" b="0" i="0" u="none" strike="noStrike" cap="none" dirty="0">
                <a:solidFill>
                  <a:schemeClr val="dk1"/>
                </a:solidFill>
                <a:latin typeface="Arial"/>
                <a:ea typeface="Arial"/>
                <a:cs typeface="Arial"/>
                <a:sym typeface="Arial"/>
              </a:rPr>
              <a:t>The KDE </a:t>
            </a:r>
            <a:r>
              <a:rPr lang="en-US" sz="1200" dirty="0">
                <a:latin typeface="Arial"/>
                <a:ea typeface="Arial"/>
                <a:cs typeface="Arial"/>
                <a:sym typeface="Arial"/>
              </a:rPr>
              <a:t>P</a:t>
            </a:r>
            <a:r>
              <a:rPr lang="en-US" sz="1200" b="0" i="0" u="none" strike="noStrike" cap="none" dirty="0">
                <a:solidFill>
                  <a:schemeClr val="dk1"/>
                </a:solidFill>
                <a:latin typeface="Arial"/>
                <a:ea typeface="Arial"/>
                <a:cs typeface="Arial"/>
                <a:sym typeface="Arial"/>
              </a:rPr>
              <a:t>lot shows the estimated pdf of each feature which can be used to visualize the distribution of the data.</a:t>
            </a:r>
          </a:p>
        </p:txBody>
      </p:sp>
      <p:sp>
        <p:nvSpPr>
          <p:cNvPr id="9" name="Rectangle 8">
            <a:extLst>
              <a:ext uri="{FF2B5EF4-FFF2-40B4-BE49-F238E27FC236}">
                <a16:creationId xmlns:a16="http://schemas.microsoft.com/office/drawing/2014/main" id="{F4AB5BC8-E1DD-9BF5-F413-4A9AA757FA5C}"/>
              </a:ext>
            </a:extLst>
          </p:cNvPr>
          <p:cNvSpPr/>
          <p:nvPr/>
        </p:nvSpPr>
        <p:spPr>
          <a:xfrm>
            <a:off x="8013290" y="4154128"/>
            <a:ext cx="3651520" cy="2295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marR="0" lvl="0" indent="-285750" algn="l" rtl="0">
              <a:lnSpc>
                <a:spcPct val="100000"/>
              </a:lnSpc>
              <a:spcBef>
                <a:spcPts val="0"/>
              </a:spcBef>
              <a:spcAft>
                <a:spcPts val="0"/>
              </a:spcAft>
              <a:buClr>
                <a:srgbClr val="000000"/>
              </a:buClr>
              <a:buSzPts val="1100"/>
              <a:buFont typeface="Wingdings" panose="05000000000000000000" pitchFamily="2" charset="2"/>
              <a:buChar char="§"/>
            </a:pPr>
            <a:r>
              <a:rPr lang="en-US" sz="1400" b="0" i="0" u="none" strike="noStrike" cap="none" dirty="0">
                <a:solidFill>
                  <a:schemeClr val="dk1"/>
                </a:solidFill>
                <a:latin typeface="Arial"/>
                <a:ea typeface="Arial"/>
                <a:cs typeface="Arial"/>
                <a:sym typeface="Arial"/>
              </a:rPr>
              <a:t>We can see </a:t>
            </a:r>
            <a:r>
              <a:rPr lang="en-US" sz="1400" b="0" i="0" u="none" strike="noStrike" cap="none" dirty="0" err="1">
                <a:solidFill>
                  <a:schemeClr val="dk1"/>
                </a:solidFill>
                <a:latin typeface="Arial"/>
                <a:ea typeface="Arial"/>
                <a:cs typeface="Arial"/>
                <a:sym typeface="Arial"/>
              </a:rPr>
              <a:t>BloodPressure</a:t>
            </a:r>
            <a:r>
              <a:rPr lang="en-US" sz="1400" b="0" i="0" u="none" strike="noStrike" cap="none" dirty="0">
                <a:solidFill>
                  <a:schemeClr val="dk1"/>
                </a:solidFill>
                <a:latin typeface="Arial"/>
                <a:ea typeface="Arial"/>
                <a:cs typeface="Arial"/>
                <a:sym typeface="Arial"/>
              </a:rPr>
              <a:t> feature has lowest relation with output column.</a:t>
            </a:r>
          </a:p>
          <a:p>
            <a:pPr marR="0" lvl="0" algn="l" rtl="0">
              <a:lnSpc>
                <a:spcPct val="100000"/>
              </a:lnSpc>
              <a:spcBef>
                <a:spcPts val="0"/>
              </a:spcBef>
              <a:spcAft>
                <a:spcPts val="0"/>
              </a:spcAft>
              <a:buClr>
                <a:srgbClr val="000000"/>
              </a:buClr>
              <a:buSzPts val="1100"/>
            </a:pPr>
            <a:endParaRPr lang="en-US" sz="1400" dirty="0"/>
          </a:p>
          <a:p>
            <a:pPr marL="285750" marR="0" lvl="0" indent="-285750" algn="l" rtl="0">
              <a:lnSpc>
                <a:spcPct val="100000"/>
              </a:lnSpc>
              <a:spcBef>
                <a:spcPts val="0"/>
              </a:spcBef>
              <a:spcAft>
                <a:spcPts val="0"/>
              </a:spcAft>
              <a:buClr>
                <a:srgbClr val="000000"/>
              </a:buClr>
              <a:buSzPts val="1100"/>
              <a:buFont typeface="Wingdings" panose="05000000000000000000" pitchFamily="2" charset="2"/>
              <a:buChar char="§"/>
            </a:pPr>
            <a:r>
              <a:rPr lang="en-US" sz="1400" b="0" i="0" u="none" strike="noStrike" cap="none" dirty="0">
                <a:solidFill>
                  <a:schemeClr val="dk1"/>
                </a:solidFill>
                <a:latin typeface="Arial"/>
                <a:ea typeface="Arial"/>
                <a:cs typeface="Arial"/>
                <a:sym typeface="Arial"/>
              </a:rPr>
              <a:t>So we will remove </a:t>
            </a:r>
            <a:r>
              <a:rPr lang="en-US" sz="1400" b="0" i="0" u="none" strike="noStrike" cap="none" dirty="0" err="1">
                <a:solidFill>
                  <a:schemeClr val="dk1"/>
                </a:solidFill>
                <a:latin typeface="Arial"/>
                <a:ea typeface="Arial"/>
                <a:cs typeface="Arial"/>
                <a:sym typeface="Arial"/>
              </a:rPr>
              <a:t>BloodPressure</a:t>
            </a:r>
            <a:r>
              <a:rPr lang="en-US" sz="1400" b="0" i="0" u="none" strike="noStrike" cap="none" dirty="0">
                <a:solidFill>
                  <a:schemeClr val="dk1"/>
                </a:solidFill>
                <a:latin typeface="Arial"/>
                <a:ea typeface="Arial"/>
                <a:cs typeface="Arial"/>
                <a:sym typeface="Arial"/>
              </a:rPr>
              <a:t> for training a good model with high accuracy</a:t>
            </a:r>
            <a:endParaRPr lang="en-US" sz="1400" dirty="0"/>
          </a:p>
        </p:txBody>
      </p:sp>
    </p:spTree>
    <p:extLst>
      <p:ext uri="{BB962C8B-B14F-4D97-AF65-F5344CB8AC3E}">
        <p14:creationId xmlns:p14="http://schemas.microsoft.com/office/powerpoint/2010/main" val="32353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marR="0" lvl="0" indent="0" algn="l"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The healthcare project successfully navigates the complexities of diabetes management through a robust application of machine learning and data-driven strategies. The meticulous data preprocessing, including handling missing values and outliers, establishes a solid foundation for subsequent analyses. The exploratory data analysis offers valuable insights into the distribution of key variables, facilitating informed decision-making.</a:t>
            </a:r>
            <a:endParaRPr lang="en-US" sz="1800" dirty="0"/>
          </a:p>
          <a:p>
            <a:pPr marL="0" marR="0" lvl="0" indent="0" algn="l" rtl="0">
              <a:lnSpc>
                <a:spcPct val="100000"/>
              </a:lnSpc>
              <a:spcBef>
                <a:spcPts val="0"/>
              </a:spcBef>
              <a:spcAft>
                <a:spcPts val="0"/>
              </a:spcAft>
              <a:buNone/>
            </a:pPr>
            <a:endParaRPr lang="en-US"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Feature engineering and selection contribute to model efficiency, and the adoption of machine learning algorithms, such as Decision Trees, k-Nearest Neighbors, and Logistic Regression, showcases a versatile approach to predictive analytics. The project's commitment to addressing class imbalance with the integration of SMOTE ensures a more accurate and representative training process.</a:t>
            </a:r>
            <a:endParaRPr lang="en-US" sz="1800" dirty="0"/>
          </a:p>
          <a:p>
            <a:pPr marL="0" marR="0" lvl="0" indent="0" algn="l" rtl="0">
              <a:lnSpc>
                <a:spcPct val="100000"/>
              </a:lnSpc>
              <a:spcBef>
                <a:spcPts val="0"/>
              </a:spcBef>
              <a:spcAft>
                <a:spcPts val="0"/>
              </a:spcAft>
              <a:buNone/>
            </a:pPr>
            <a:endParaRPr lang="en-US"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Overall, the project aligns with its objectives of proactive intervention and personalized treatment plans for diabetic patients. By leveraging predictive models, healthcare practitioners can make data-driven decisions, leading to improved patient outcomes. The project not only highlights the potential of machine learning in healthcare but also underscores its pivotal role in shaping a more effective and personalized approach to diabetes care.</a:t>
            </a:r>
            <a:endParaRPr lang="en-US"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1491</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Courier New</vt:lpstr>
      <vt:lpstr>Franklin Gothic Book</vt:lpstr>
      <vt:lpstr>Franklin Gothic Demi</vt:lpstr>
      <vt:lpstr>Poppins</vt:lpstr>
      <vt:lpstr>Wingdings</vt:lpstr>
      <vt:lpstr>Wingdings 2</vt:lpstr>
      <vt:lpstr>DividendVTI</vt:lpstr>
      <vt:lpstr>HealthCare Prediction on Diabetic Patients using Python </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Vinay Malyala</cp:lastModifiedBy>
  <cp:revision>27</cp:revision>
  <dcterms:created xsi:type="dcterms:W3CDTF">2021-05-26T16:50:10Z</dcterms:created>
  <dcterms:modified xsi:type="dcterms:W3CDTF">2024-07-01T16:38:00Z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