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07" r:id="rId1"/>
  </p:sldMasterIdLst>
  <p:notesMasterIdLst>
    <p:notesMasterId r:id="rId78"/>
  </p:notesMasterIdLst>
  <p:sldIdLst>
    <p:sldId id="324" r:id="rId2"/>
    <p:sldId id="257" r:id="rId3"/>
    <p:sldId id="258" r:id="rId4"/>
    <p:sldId id="259" r:id="rId5"/>
    <p:sldId id="260" r:id="rId6"/>
    <p:sldId id="261" r:id="rId7"/>
    <p:sldId id="262" r:id="rId8"/>
    <p:sldId id="263" r:id="rId9"/>
    <p:sldId id="340" r:id="rId10"/>
    <p:sldId id="341" r:id="rId11"/>
    <p:sldId id="264" r:id="rId12"/>
    <p:sldId id="331" r:id="rId13"/>
    <p:sldId id="332" r:id="rId14"/>
    <p:sldId id="268" r:id="rId15"/>
    <p:sldId id="269" r:id="rId16"/>
    <p:sldId id="270" r:id="rId17"/>
    <p:sldId id="271" r:id="rId18"/>
    <p:sldId id="272" r:id="rId19"/>
    <p:sldId id="321" r:id="rId20"/>
    <p:sldId id="274" r:id="rId21"/>
    <p:sldId id="275" r:id="rId22"/>
    <p:sldId id="276" r:id="rId23"/>
    <p:sldId id="319" r:id="rId24"/>
    <p:sldId id="278" r:id="rId25"/>
    <p:sldId id="279" r:id="rId26"/>
    <p:sldId id="280" r:id="rId27"/>
    <p:sldId id="281" r:id="rId28"/>
    <p:sldId id="282" r:id="rId29"/>
    <p:sldId id="283" r:id="rId30"/>
    <p:sldId id="284" r:id="rId31"/>
    <p:sldId id="323" r:id="rId32"/>
    <p:sldId id="285" r:id="rId33"/>
    <p:sldId id="286" r:id="rId34"/>
    <p:sldId id="287" r:id="rId35"/>
    <p:sldId id="333"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34" r:id="rId57"/>
    <p:sldId id="308" r:id="rId58"/>
    <p:sldId id="309" r:id="rId59"/>
    <p:sldId id="310" r:id="rId60"/>
    <p:sldId id="311" r:id="rId61"/>
    <p:sldId id="312" r:id="rId62"/>
    <p:sldId id="313" r:id="rId63"/>
    <p:sldId id="314" r:id="rId64"/>
    <p:sldId id="315" r:id="rId65"/>
    <p:sldId id="316" r:id="rId66"/>
    <p:sldId id="335" r:id="rId67"/>
    <p:sldId id="256" r:id="rId68"/>
    <p:sldId id="327" r:id="rId69"/>
    <p:sldId id="328" r:id="rId70"/>
    <p:sldId id="329" r:id="rId71"/>
    <p:sldId id="330" r:id="rId72"/>
    <p:sldId id="336" r:id="rId73"/>
    <p:sldId id="337" r:id="rId74"/>
    <p:sldId id="338" r:id="rId75"/>
    <p:sldId id="339" r:id="rId76"/>
    <p:sldId id="326"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0" autoAdjust="0"/>
    <p:restoredTop sz="94660"/>
  </p:normalViewPr>
  <p:slideViewPr>
    <p:cSldViewPr snapToGrid="0">
      <p:cViewPr varScale="1">
        <p:scale>
          <a:sx n="83" d="100"/>
          <a:sy n="83" d="100"/>
        </p:scale>
        <p:origin x="40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74"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275"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76"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77"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78" name="PlaceHolder 6"/>
          <p:cNvSpPr>
            <a:spLocks noGrp="1"/>
          </p:cNvSpPr>
          <p:nvPr>
            <p:ph type="sldNum"/>
          </p:nvPr>
        </p:nvSpPr>
        <p:spPr>
          <a:xfrm>
            <a:off x="4278960" y="10157400"/>
            <a:ext cx="3280680" cy="534240"/>
          </a:xfrm>
          <a:prstGeom prst="rect">
            <a:avLst/>
          </a:prstGeom>
        </p:spPr>
        <p:txBody>
          <a:bodyPr lIns="0" tIns="0" rIns="0" bIns="0" anchor="b"/>
          <a:lstStyle/>
          <a:p>
            <a:pPr algn="r"/>
            <a:fld id="{A1C85BAE-4D5F-43E6-8BD5-E491C93A92F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9146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76</a:t>
            </a:fld>
            <a:endParaRPr lang="en-US" dirty="0"/>
          </a:p>
        </p:txBody>
      </p:sp>
    </p:spTree>
    <p:extLst>
      <p:ext uri="{BB962C8B-B14F-4D97-AF65-F5344CB8AC3E}">
        <p14:creationId xmlns:p14="http://schemas.microsoft.com/office/powerpoint/2010/main" val="199621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A4BCE-43F5-4E0D-ABDF-CB21ACDEA46D}"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2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7E1BA-8B5C-4CAF-9621-BE5E71479C70}"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392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9BA5D-1C73-465A-A909-3914F438F0A5}"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435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79556D-56F5-4641-86FB-75F213275D3F}"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7064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654DE-A2DC-4813-8238-82A62B0E4FB8}"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70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DC9971-08A2-48C0-A800-CAF9EB7EACF8}" type="datetime1">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118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7A45E-13D0-459F-AEB2-A08495E5D5F7}" type="datetime1">
              <a:rPr lang="en-US" smtClean="0"/>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433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01086-7454-4AFC-A107-2C08F4D26E4C}" type="datetime1">
              <a:rPr lang="en-US" smtClean="0"/>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69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BA7485-3272-4078-8E03-28F8254AC3EF}" type="datetime1">
              <a:rPr lang="en-US" smtClean="0"/>
              <a:t>7/19/2021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079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6515DE-999A-4AE0-A737-3C7C520BBB27}" type="datetime1">
              <a:rPr lang="en-US" smtClean="0"/>
              <a:t>7/19/2021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428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62C4C-71A5-424F-94F8-92E33AB6F3FB}" type="datetime1">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316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303921-EB2D-4EF6-81C9-A22D8394EAEB}" type="datetime1">
              <a:rPr lang="en-US" smtClean="0"/>
              <a:t>7/19/2021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B8ED040-123E-4D22-A26F-7D275025D45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923511"/>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16832" y="606620"/>
            <a:ext cx="9144000" cy="793750"/>
          </a:xfrm>
        </p:spPr>
        <p:txBody>
          <a:bodyPr>
            <a:normAutofit fontScale="90000"/>
          </a:bodyPr>
          <a:lstStyle/>
          <a:p>
            <a:r>
              <a:rPr lang="en-US" sz="6000" b="1" dirty="0">
                <a:solidFill>
                  <a:srgbClr val="C00000"/>
                </a:solidFill>
                <a:latin typeface="Times New Roman" panose="02020603050405020304" pitchFamily="18" charset="0"/>
                <a:cs typeface="Times New Roman" panose="02020603050405020304" pitchFamily="18" charset="0"/>
              </a:rPr>
              <a:t>SPEECH </a:t>
            </a:r>
            <a:r>
              <a:rPr lang="en-US" sz="6000" b="1" dirty="0" smtClean="0">
                <a:solidFill>
                  <a:srgbClr val="C00000"/>
                </a:solidFill>
                <a:latin typeface="Times New Roman" panose="02020603050405020304" pitchFamily="18" charset="0"/>
                <a:cs typeface="Times New Roman" panose="02020603050405020304" pitchFamily="18" charset="0"/>
              </a:rPr>
              <a:t>RECOGNITION:</a:t>
            </a:r>
            <a:endParaRPr lang="en-IN" sz="60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1287754" y="1400370"/>
            <a:ext cx="8826500" cy="641350"/>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An approach for </a:t>
            </a:r>
            <a:r>
              <a:rPr lang="en-US" sz="3200" b="1" dirty="0" smtClean="0">
                <a:solidFill>
                  <a:srgbClr val="C00000"/>
                </a:solidFill>
                <a:latin typeface="Times New Roman" panose="02020603050405020304" pitchFamily="18" charset="0"/>
                <a:cs typeface="Times New Roman" panose="02020603050405020304" pitchFamily="18" charset="0"/>
              </a:rPr>
              <a:t>Multi-language</a:t>
            </a:r>
            <a:endParaRPr lang="en-US" sz="3200" b="1" dirty="0">
              <a:solidFill>
                <a:srgbClr val="C00000"/>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8C7F81A-9A28-4CDF-9E97-3B47D588AC63}"/>
              </a:ext>
            </a:extLst>
          </p:cNvPr>
          <p:cNvSpPr txBox="1"/>
          <p:nvPr/>
        </p:nvSpPr>
        <p:spPr>
          <a:xfrm>
            <a:off x="643812" y="3530578"/>
            <a:ext cx="5057192" cy="1569660"/>
          </a:xfrm>
          <a:prstGeom prst="rect">
            <a:avLst/>
          </a:prstGeom>
          <a:noFill/>
        </p:spPr>
        <p:txBody>
          <a:bodyPr wrap="square">
            <a:spAutoFit/>
          </a:bodyPr>
          <a:lstStyle/>
          <a:p>
            <a:pPr algn="ctr"/>
            <a:r>
              <a:rPr lang="en-IN" sz="2400" b="1" dirty="0">
                <a:solidFill>
                  <a:srgbClr val="C00000"/>
                </a:solidFill>
                <a:latin typeface="Times New Roman" panose="02020603050405020304" pitchFamily="18" charset="0"/>
                <a:cs typeface="Times New Roman" panose="02020603050405020304" pitchFamily="18" charset="0"/>
              </a:rPr>
              <a:t>Under the Guidance of</a:t>
            </a:r>
            <a:endParaRPr lang="en-IN" sz="2400" dirty="0">
              <a:solidFill>
                <a:srgbClr val="C00000"/>
              </a:solidFill>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Prof. Shashidhar R </a:t>
            </a:r>
          </a:p>
          <a:p>
            <a:pPr algn="ctr"/>
            <a:r>
              <a:rPr lang="en-IN" sz="1800" dirty="0">
                <a:latin typeface="Times New Roman" panose="02020603050405020304" pitchFamily="18" charset="0"/>
                <a:cs typeface="Times New Roman" panose="02020603050405020304" pitchFamily="18" charset="0"/>
              </a:rPr>
              <a:t>Dept. of E&amp;C</a:t>
            </a:r>
          </a:p>
          <a:p>
            <a:pPr algn="ctr"/>
            <a:r>
              <a:rPr lang="en-IN" sz="1800" dirty="0">
                <a:latin typeface="Times New Roman" panose="02020603050405020304" pitchFamily="18" charset="0"/>
                <a:cs typeface="Times New Roman" panose="02020603050405020304" pitchFamily="18" charset="0"/>
              </a:rPr>
              <a:t>JSS Science and Technology University </a:t>
            </a:r>
          </a:p>
          <a:p>
            <a:pPr algn="ctr"/>
            <a:r>
              <a:rPr lang="en-IN" sz="1800" dirty="0">
                <a:latin typeface="Times New Roman" panose="02020603050405020304" pitchFamily="18" charset="0"/>
                <a:cs typeface="Times New Roman" panose="02020603050405020304" pitchFamily="18" charset="0"/>
              </a:rPr>
              <a:t>Mysuru</a:t>
            </a:r>
          </a:p>
        </p:txBody>
      </p:sp>
      <p:sp>
        <p:nvSpPr>
          <p:cNvPr id="7" name="TextBox 6">
            <a:extLst>
              <a:ext uri="{FF2B5EF4-FFF2-40B4-BE49-F238E27FC236}">
                <a16:creationId xmlns:a16="http://schemas.microsoft.com/office/drawing/2014/main" id="{F7137AAF-5CB8-4EE9-8323-604ED1561A7C}"/>
              </a:ext>
            </a:extLst>
          </p:cNvPr>
          <p:cNvSpPr txBox="1"/>
          <p:nvPr/>
        </p:nvSpPr>
        <p:spPr>
          <a:xfrm>
            <a:off x="7643017" y="3530578"/>
            <a:ext cx="4169539" cy="1569660"/>
          </a:xfrm>
          <a:prstGeom prst="rect">
            <a:avLst/>
          </a:prstGeom>
          <a:noFill/>
        </p:spPr>
        <p:txBody>
          <a:bodyPr wrap="square">
            <a:spAutoFit/>
          </a:bodyPr>
          <a:lstStyle/>
          <a:p>
            <a:pPr marL="0" indent="0">
              <a:buNone/>
            </a:pPr>
            <a:r>
              <a:rPr lang="en-IN" sz="2400" b="1" dirty="0">
                <a:solidFill>
                  <a:srgbClr val="C00000"/>
                </a:solidFill>
                <a:latin typeface="Times New Roman" panose="02020603050405020304" pitchFamily="18" charset="0"/>
                <a:cs typeface="Times New Roman" panose="02020603050405020304" pitchFamily="18" charset="0"/>
              </a:rPr>
              <a:t>Presented By:</a:t>
            </a:r>
          </a:p>
          <a:p>
            <a:r>
              <a:rPr lang="en-IN" sz="1800" dirty="0" err="1">
                <a:latin typeface="Times New Roman" panose="02020603050405020304" pitchFamily="18" charset="0"/>
                <a:cs typeface="Times New Roman" panose="02020603050405020304" pitchFamily="18" charset="0"/>
              </a:rPr>
              <a:t>Anoopa</a:t>
            </a:r>
            <a:r>
              <a:rPr lang="en-IN" sz="1800" dirty="0">
                <a:latin typeface="Times New Roman" panose="02020603050405020304" pitchFamily="18" charset="0"/>
                <a:cs typeface="Times New Roman" panose="02020603050405020304" pitchFamily="18" charset="0"/>
              </a:rPr>
              <a:t> S - 01JST17EC016</a:t>
            </a:r>
          </a:p>
          <a:p>
            <a:r>
              <a:rPr lang="en-IN" sz="1800" dirty="0">
                <a:latin typeface="Times New Roman" panose="02020603050405020304" pitchFamily="18" charset="0"/>
                <a:cs typeface="Times New Roman" panose="02020603050405020304" pitchFamily="18" charset="0"/>
              </a:rPr>
              <a:t>M </a:t>
            </a:r>
            <a:r>
              <a:rPr lang="en-IN" sz="1800" dirty="0" err="1">
                <a:latin typeface="Times New Roman" panose="02020603050405020304" pitchFamily="18" charset="0"/>
                <a:cs typeface="Times New Roman" panose="02020603050405020304" pitchFamily="18" charset="0"/>
              </a:rPr>
              <a:t>Snehith</a:t>
            </a:r>
            <a:r>
              <a:rPr lang="en-IN" sz="1800" dirty="0">
                <a:latin typeface="Times New Roman" panose="02020603050405020304" pitchFamily="18" charset="0"/>
                <a:cs typeface="Times New Roman" panose="02020603050405020304" pitchFamily="18" charset="0"/>
              </a:rPr>
              <a:t> Reddy - 01JST17EC052</a:t>
            </a:r>
          </a:p>
          <a:p>
            <a:r>
              <a:rPr lang="en-IN" sz="1800" dirty="0">
                <a:latin typeface="Times New Roman" panose="02020603050405020304" pitchFamily="18" charset="0"/>
                <a:cs typeface="Times New Roman" panose="02020603050405020304" pitchFamily="18" charset="0"/>
              </a:rPr>
              <a:t>M Vinay Krishna - 01JST17EC055</a:t>
            </a:r>
          </a:p>
          <a:p>
            <a:r>
              <a:rPr lang="en-IN" sz="1800" dirty="0">
                <a:latin typeface="Times New Roman" panose="02020603050405020304" pitchFamily="18" charset="0"/>
                <a:cs typeface="Times New Roman" panose="02020603050405020304" pitchFamily="18" charset="0"/>
              </a:rPr>
              <a:t>Anita </a:t>
            </a:r>
            <a:r>
              <a:rPr lang="en-IN" sz="1800" dirty="0" err="1">
                <a:latin typeface="Times New Roman" panose="02020603050405020304" pitchFamily="18" charset="0"/>
                <a:cs typeface="Times New Roman" panose="02020603050405020304" pitchFamily="18" charset="0"/>
              </a:rPr>
              <a:t>Bhagashetti</a:t>
            </a:r>
            <a:r>
              <a:rPr lang="en-IN" sz="1800" dirty="0">
                <a:latin typeface="Times New Roman" panose="02020603050405020304" pitchFamily="18" charset="0"/>
                <a:cs typeface="Times New Roman" panose="02020603050405020304" pitchFamily="18" charset="0"/>
              </a:rPr>
              <a:t> – 01JST17EC014 </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8" name="image2.png"/>
          <p:cNvPicPr/>
          <p:nvPr/>
        </p:nvPicPr>
        <p:blipFill>
          <a:blip r:embed="rId2" cstate="print"/>
          <a:stretch>
            <a:fillRect/>
          </a:stretch>
        </p:blipFill>
        <p:spPr>
          <a:xfrm>
            <a:off x="9833024" y="570017"/>
            <a:ext cx="2066051" cy="843148"/>
          </a:xfrm>
          <a:prstGeom prst="rect">
            <a:avLst/>
          </a:prstGeom>
        </p:spPr>
      </p:pic>
    </p:spTree>
    <p:extLst>
      <p:ext uri="{BB962C8B-B14F-4D97-AF65-F5344CB8AC3E}">
        <p14:creationId xmlns:p14="http://schemas.microsoft.com/office/powerpoint/2010/main" val="1354759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11858128"/>
              </p:ext>
            </p:extLst>
          </p:nvPr>
        </p:nvGraphicFramePr>
        <p:xfrm>
          <a:off x="0" y="739423"/>
          <a:ext cx="12192000" cy="6241682"/>
        </p:xfrm>
        <a:graphic>
          <a:graphicData uri="http://schemas.openxmlformats.org/drawingml/2006/table">
            <a:tbl>
              <a:tblPr firstRow="1" bandRow="1">
                <a:tableStyleId>{5C22544A-7EE6-4342-B048-85BDC9FD1C3A}</a:tableStyleId>
              </a:tblPr>
              <a:tblGrid>
                <a:gridCol w="463640">
                  <a:extLst>
                    <a:ext uri="{9D8B030D-6E8A-4147-A177-3AD203B41FA5}">
                      <a16:colId xmlns:a16="http://schemas.microsoft.com/office/drawing/2014/main" val="20000"/>
                    </a:ext>
                  </a:extLst>
                </a:gridCol>
                <a:gridCol w="3605130">
                  <a:extLst>
                    <a:ext uri="{9D8B030D-6E8A-4147-A177-3AD203B41FA5}">
                      <a16:colId xmlns:a16="http://schemas.microsoft.com/office/drawing/2014/main" val="20001"/>
                    </a:ext>
                  </a:extLst>
                </a:gridCol>
                <a:gridCol w="1318777">
                  <a:extLst>
                    <a:ext uri="{9D8B030D-6E8A-4147-A177-3AD203B41FA5}">
                      <a16:colId xmlns:a16="http://schemas.microsoft.com/office/drawing/2014/main" val="20002"/>
                    </a:ext>
                  </a:extLst>
                </a:gridCol>
                <a:gridCol w="3805881">
                  <a:extLst>
                    <a:ext uri="{9D8B030D-6E8A-4147-A177-3AD203B41FA5}">
                      <a16:colId xmlns:a16="http://schemas.microsoft.com/office/drawing/2014/main" val="20003"/>
                    </a:ext>
                  </a:extLst>
                </a:gridCol>
                <a:gridCol w="1805876">
                  <a:extLst>
                    <a:ext uri="{9D8B030D-6E8A-4147-A177-3AD203B41FA5}">
                      <a16:colId xmlns:a16="http://schemas.microsoft.com/office/drawing/2014/main" val="20004"/>
                    </a:ext>
                  </a:extLst>
                </a:gridCol>
                <a:gridCol w="1192696">
                  <a:extLst>
                    <a:ext uri="{9D8B030D-6E8A-4147-A177-3AD203B41FA5}">
                      <a16:colId xmlns:a16="http://schemas.microsoft.com/office/drawing/2014/main" val="20005"/>
                    </a:ext>
                  </a:extLst>
                </a:gridCol>
              </a:tblGrid>
              <a:tr h="668582">
                <a:tc>
                  <a:txBody>
                    <a:bodyPr/>
                    <a:lstStyle/>
                    <a:p>
                      <a:r>
                        <a:rPr lang="en-IN" sz="1800" b="0" dirty="0" err="1">
                          <a:latin typeface="+mn-lt"/>
                        </a:rPr>
                        <a:t>Sl</a:t>
                      </a:r>
                      <a:r>
                        <a:rPr lang="en-IN" sz="1800" b="0" dirty="0">
                          <a:latin typeface="+mn-lt"/>
                        </a:rPr>
                        <a:t> No</a:t>
                      </a:r>
                    </a:p>
                  </a:txBody>
                  <a:tcPr/>
                </a:tc>
                <a:tc>
                  <a:txBody>
                    <a:bodyPr/>
                    <a:lstStyle/>
                    <a:p>
                      <a:r>
                        <a:rPr lang="en-IN" sz="1800" b="0" dirty="0">
                          <a:latin typeface="+mn-lt"/>
                        </a:rPr>
                        <a:t>Title</a:t>
                      </a:r>
                    </a:p>
                  </a:txBody>
                  <a:tcPr/>
                </a:tc>
                <a:tc>
                  <a:txBody>
                    <a:bodyPr/>
                    <a:lstStyle/>
                    <a:p>
                      <a:r>
                        <a:rPr lang="en-IN" sz="1800" b="0" dirty="0">
                          <a:latin typeface="+mn-lt"/>
                        </a:rPr>
                        <a:t>Publication</a:t>
                      </a:r>
                    </a:p>
                  </a:txBody>
                  <a:tcPr/>
                </a:tc>
                <a:tc>
                  <a:txBody>
                    <a:bodyPr/>
                    <a:lstStyle/>
                    <a:p>
                      <a:r>
                        <a:rPr lang="en-IN" sz="1800" b="0" dirty="0">
                          <a:latin typeface="+mn-lt"/>
                        </a:rPr>
                        <a:t>Method used</a:t>
                      </a:r>
                    </a:p>
                  </a:txBody>
                  <a:tcPr/>
                </a:tc>
                <a:tc>
                  <a:txBody>
                    <a:bodyPr/>
                    <a:lstStyle/>
                    <a:p>
                      <a:r>
                        <a:rPr lang="en-IN" sz="1800" b="0" dirty="0">
                          <a:latin typeface="+mn-lt"/>
                        </a:rPr>
                        <a:t>Datasets used </a:t>
                      </a:r>
                    </a:p>
                  </a:txBody>
                  <a:tcPr/>
                </a:tc>
                <a:tc>
                  <a:txBody>
                    <a:bodyPr/>
                    <a:lstStyle/>
                    <a:p>
                      <a:r>
                        <a:rPr lang="en-IN" sz="1800" b="0" dirty="0">
                          <a:latin typeface="+mn-lt"/>
                        </a:rPr>
                        <a:t>Accuracy(%)</a:t>
                      </a:r>
                    </a:p>
                  </a:txBody>
                  <a:tcPr/>
                </a:tc>
                <a:extLst>
                  <a:ext uri="{0D108BD9-81ED-4DB2-BD59-A6C34878D82A}">
                    <a16:rowId xmlns:a16="http://schemas.microsoft.com/office/drawing/2014/main" val="10000"/>
                  </a:ext>
                </a:extLst>
              </a:tr>
              <a:tr h="608415">
                <a:tc>
                  <a:txBody>
                    <a:bodyPr/>
                    <a:lstStyle/>
                    <a:p>
                      <a:r>
                        <a:rPr lang="en-IN" sz="1400" b="0" i="0" dirty="0">
                          <a:latin typeface="+mn-lt"/>
                        </a:rPr>
                        <a:t>9</a:t>
                      </a:r>
                    </a:p>
                  </a:txBody>
                  <a:tcPr/>
                </a:tc>
                <a:tc>
                  <a:txBody>
                    <a:bodyPr/>
                    <a:lstStyle/>
                    <a:p>
                      <a:r>
                        <a:rPr lang="en-IN" sz="1400" dirty="0"/>
                        <a:t>Audio visual speech recognition with multimodal recurrent neural networks</a:t>
                      </a:r>
                      <a:endParaRPr lang="en-IN" sz="1400" b="0" i="0" dirty="0">
                        <a:latin typeface="+mn-lt"/>
                      </a:endParaRPr>
                    </a:p>
                  </a:txBody>
                  <a:tcPr/>
                </a:tc>
                <a:tc>
                  <a:txBody>
                    <a:bodyPr/>
                    <a:lstStyle/>
                    <a:p>
                      <a:r>
                        <a:rPr lang="en-IN" sz="1400" b="0" i="0" dirty="0">
                          <a:latin typeface="+mn-lt"/>
                        </a:rPr>
                        <a:t>IJCNN,</a:t>
                      </a:r>
                      <a:r>
                        <a:rPr lang="en-IN" sz="1400" b="0" i="0" baseline="0" dirty="0">
                          <a:latin typeface="+mn-lt"/>
                        </a:rPr>
                        <a:t> </a:t>
                      </a:r>
                      <a:r>
                        <a:rPr lang="en-IN" sz="1400" b="0" i="0" dirty="0">
                          <a:latin typeface="+mn-lt"/>
                        </a:rPr>
                        <a:t>2017</a:t>
                      </a:r>
                    </a:p>
                  </a:txBody>
                  <a:tcPr/>
                </a:tc>
                <a:tc>
                  <a:txBody>
                    <a:bodyPr/>
                    <a:lstStyle/>
                    <a:p>
                      <a:r>
                        <a:rPr lang="en-IN" sz="1400" b="0" i="0" dirty="0">
                          <a:latin typeface="+mn-lt"/>
                          <a:cs typeface="Times New Roman" panose="02020603050405020304" pitchFamily="18" charset="0"/>
                        </a:rPr>
                        <a:t>CNN and LSTM</a:t>
                      </a:r>
                      <a:endParaRPr lang="en-IN" sz="1400" b="0" i="0" dirty="0">
                        <a:latin typeface="+mn-lt"/>
                      </a:endParaRPr>
                    </a:p>
                  </a:txBody>
                  <a:tcPr/>
                </a:tc>
                <a:tc>
                  <a:txBody>
                    <a:bodyPr/>
                    <a:lstStyle/>
                    <a:p>
                      <a:r>
                        <a:rPr lang="en-IN" sz="1400" b="0" i="0" dirty="0" err="1">
                          <a:latin typeface="+mn-lt"/>
                        </a:rPr>
                        <a:t>AVletters</a:t>
                      </a:r>
                      <a:endParaRPr lang="en-IN" sz="1400" b="0" i="0" dirty="0">
                        <a:latin typeface="+mn-lt"/>
                      </a:endParaRPr>
                    </a:p>
                  </a:txBody>
                  <a:tcPr/>
                </a:tc>
                <a:tc>
                  <a:txBody>
                    <a:bodyPr/>
                    <a:lstStyle/>
                    <a:p>
                      <a:r>
                        <a:rPr lang="en-IN" sz="1400" b="0" i="0" u="none" strike="noStrike" kern="1200" cap="none" dirty="0">
                          <a:ln>
                            <a:noFill/>
                          </a:ln>
                          <a:latin typeface="DejaVu Sans" pitchFamily="2"/>
                          <a:ea typeface="DejaVu Sans" pitchFamily="2"/>
                          <a:cs typeface="DejaVu Sans" pitchFamily="2"/>
                        </a:rPr>
                        <a:t>84.4%±1.7%</a:t>
                      </a:r>
                      <a:endParaRPr lang="en-IN" sz="1400" b="0" i="0" dirty="0">
                        <a:latin typeface="+mn-lt"/>
                      </a:endParaRPr>
                    </a:p>
                  </a:txBody>
                  <a:tcPr/>
                </a:tc>
                <a:extLst>
                  <a:ext uri="{0D108BD9-81ED-4DB2-BD59-A6C34878D82A}">
                    <a16:rowId xmlns:a16="http://schemas.microsoft.com/office/drawing/2014/main" val="10001"/>
                  </a:ext>
                </a:extLst>
              </a:tr>
              <a:tr h="608415">
                <a:tc>
                  <a:txBody>
                    <a:bodyPr/>
                    <a:lstStyle/>
                    <a:p>
                      <a:r>
                        <a:rPr lang="en-IN" sz="1400" b="0" i="0" dirty="0">
                          <a:latin typeface="+mn-lt"/>
                        </a:rPr>
                        <a:t>10</a:t>
                      </a:r>
                    </a:p>
                  </a:txBody>
                  <a:tcPr/>
                </a:tc>
                <a:tc>
                  <a:txBody>
                    <a:bodyPr/>
                    <a:lstStyle/>
                    <a:p>
                      <a:r>
                        <a:rPr lang="en-IN" sz="1400" dirty="0"/>
                        <a:t>Automatic visual feature extraction for Mandarin audio-visual speech recognition</a:t>
                      </a:r>
                      <a:endParaRPr lang="en-IN" sz="1400" b="0" i="0" dirty="0">
                        <a:latin typeface="+mn-lt"/>
                      </a:endParaRPr>
                    </a:p>
                  </a:txBody>
                  <a:tcPr/>
                </a:tc>
                <a:tc>
                  <a:txBody>
                    <a:bodyPr/>
                    <a:lstStyle/>
                    <a:p>
                      <a:r>
                        <a:rPr lang="en-IN" sz="1400" b="0" i="0" dirty="0">
                          <a:latin typeface="+mn-lt"/>
                        </a:rPr>
                        <a:t>IEEE,</a:t>
                      </a:r>
                      <a:r>
                        <a:rPr lang="en-IN" sz="1400" b="0" i="0" baseline="0" dirty="0">
                          <a:latin typeface="+mn-lt"/>
                        </a:rPr>
                        <a:t> 2009</a:t>
                      </a:r>
                      <a:endParaRPr lang="en-IN" sz="1400" b="0" i="0" dirty="0">
                        <a:latin typeface="+mn-lt"/>
                      </a:endParaRPr>
                    </a:p>
                  </a:txBody>
                  <a:tcPr/>
                </a:tc>
                <a:tc>
                  <a:txBody>
                    <a:bodyPr/>
                    <a:lstStyle/>
                    <a:p>
                      <a:r>
                        <a:rPr lang="en-IN" sz="1400" dirty="0">
                          <a:latin typeface="+mn-lt"/>
                        </a:rPr>
                        <a:t>WD-KNN  classifier </a:t>
                      </a:r>
                      <a:endParaRPr lang="en-IN" sz="1400" b="0" i="0" dirty="0">
                        <a:latin typeface="+mn-lt"/>
                      </a:endParaRPr>
                    </a:p>
                  </a:txBody>
                  <a:tcPr/>
                </a:tc>
                <a:tc>
                  <a:txBody>
                    <a:bodyPr/>
                    <a:lstStyle/>
                    <a:p>
                      <a:r>
                        <a:rPr lang="en-IN" sz="1400" b="0" i="0" u="none" strike="noStrike" kern="1200" cap="none" dirty="0">
                          <a:ln>
                            <a:noFill/>
                          </a:ln>
                          <a:latin typeface="+mn-lt"/>
                          <a:ea typeface="DejaVu Sans" pitchFamily="2"/>
                          <a:cs typeface="DejaVu Sans" pitchFamily="2"/>
                        </a:rPr>
                        <a:t>Mandarin  audio-visual  database</a:t>
                      </a:r>
                      <a:endParaRPr lang="en-IN" sz="1400" b="0" i="0" dirty="0">
                        <a:latin typeface="+mn-lt"/>
                      </a:endParaRPr>
                    </a:p>
                  </a:txBody>
                  <a:tcPr/>
                </a:tc>
                <a:tc>
                  <a:txBody>
                    <a:bodyPr/>
                    <a:lstStyle/>
                    <a:p>
                      <a:r>
                        <a:rPr lang="en-IN" sz="1400" b="0" i="0" u="none" strike="noStrike" kern="1200" cap="none" dirty="0">
                          <a:ln>
                            <a:noFill/>
                          </a:ln>
                          <a:latin typeface="DejaVu Sans" pitchFamily="2"/>
                          <a:ea typeface="DejaVu Sans" pitchFamily="2"/>
                          <a:cs typeface="DejaVu Sans" pitchFamily="2"/>
                        </a:rPr>
                        <a:t>83.2%~94.3% </a:t>
                      </a:r>
                      <a:endParaRPr lang="en-IN" sz="1400" b="0" i="0" dirty="0">
                        <a:latin typeface="+mn-lt"/>
                      </a:endParaRPr>
                    </a:p>
                  </a:txBody>
                  <a:tcPr/>
                </a:tc>
                <a:extLst>
                  <a:ext uri="{0D108BD9-81ED-4DB2-BD59-A6C34878D82A}">
                    <a16:rowId xmlns:a16="http://schemas.microsoft.com/office/drawing/2014/main" val="10002"/>
                  </a:ext>
                </a:extLst>
              </a:tr>
              <a:tr h="608415">
                <a:tc>
                  <a:txBody>
                    <a:bodyPr/>
                    <a:lstStyle/>
                    <a:p>
                      <a:r>
                        <a:rPr lang="en-IN" sz="1400" b="0" i="0" dirty="0">
                          <a:latin typeface="+mn-lt"/>
                        </a:rPr>
                        <a:t>11</a:t>
                      </a:r>
                    </a:p>
                  </a:txBody>
                  <a:tcPr/>
                </a:tc>
                <a:tc>
                  <a:txBody>
                    <a:bodyPr/>
                    <a:lstStyle/>
                    <a:p>
                      <a:r>
                        <a:rPr lang="en-IN" sz="1400" dirty="0"/>
                        <a:t>Audio-Visual Recognition of Overlapped Speech for the LRS2 Dataset</a:t>
                      </a:r>
                      <a:endParaRPr lang="en-IN" sz="1400" b="0" i="0" dirty="0">
                        <a:latin typeface="+mn-lt"/>
                      </a:endParaRPr>
                    </a:p>
                  </a:txBody>
                  <a:tcPr/>
                </a:tc>
                <a:tc>
                  <a:txBody>
                    <a:bodyPr/>
                    <a:lstStyle/>
                    <a:p>
                      <a:r>
                        <a:rPr lang="en-IN" sz="1400" dirty="0"/>
                        <a:t>ICASSP</a:t>
                      </a:r>
                      <a:r>
                        <a:rPr lang="en-IN" sz="1400" b="0" i="0" dirty="0">
                          <a:latin typeface="+mn-lt"/>
                        </a:rPr>
                        <a:t>, 2020</a:t>
                      </a:r>
                    </a:p>
                  </a:txBody>
                  <a:tcPr/>
                </a:tc>
                <a:tc>
                  <a:txBody>
                    <a:bodyPr/>
                    <a:lstStyle/>
                    <a:p>
                      <a:r>
                        <a:rPr lang="en-IN" sz="1400" dirty="0"/>
                        <a:t>Hybrid LF-MMITDNN </a:t>
                      </a:r>
                      <a:endParaRPr lang="en-IN" sz="1400" b="0" i="0" dirty="0">
                        <a:latin typeface="+mn-lt"/>
                      </a:endParaRPr>
                    </a:p>
                  </a:txBody>
                  <a:tcPr/>
                </a:tc>
                <a:tc>
                  <a:txBody>
                    <a:bodyPr/>
                    <a:lstStyle/>
                    <a:p>
                      <a:r>
                        <a:rPr lang="en-US" sz="1400" b="0" i="0" dirty="0">
                          <a:latin typeface="+mn-lt"/>
                          <a:cs typeface="Times New Roman" panose="02020603050405020304" pitchFamily="18" charset="0"/>
                        </a:rPr>
                        <a:t>LRS2</a:t>
                      </a:r>
                      <a:endParaRPr lang="en-IN" sz="1400" b="0" i="0" dirty="0">
                        <a:latin typeface="+mn-lt"/>
                      </a:endParaRPr>
                    </a:p>
                  </a:txBody>
                  <a:tcPr/>
                </a:tc>
                <a:tc>
                  <a:txBody>
                    <a:bodyPr/>
                    <a:lstStyle/>
                    <a:p>
                      <a:r>
                        <a:rPr lang="en-IN" sz="1400" b="0" i="0" u="none" strike="noStrike" kern="1200" cap="none" dirty="0" smtClean="0">
                          <a:ln>
                            <a:noFill/>
                          </a:ln>
                          <a:latin typeface="DejaVu Sans" pitchFamily="2"/>
                          <a:ea typeface="DejaVu Sans" pitchFamily="2"/>
                          <a:cs typeface="DejaVu Sans" pitchFamily="2"/>
                        </a:rPr>
                        <a:t>WER:5.93</a:t>
                      </a:r>
                    </a:p>
                    <a:p>
                      <a:r>
                        <a:rPr lang="en-US" sz="1400" b="0" i="0" u="none" strike="noStrike" kern="1200" cap="none" dirty="0" smtClean="0">
                          <a:ln>
                            <a:noFill/>
                          </a:ln>
                          <a:latin typeface="DejaVu Sans" pitchFamily="2"/>
                        </a:rPr>
                        <a:t>Accura:92.13%</a:t>
                      </a:r>
                      <a:endParaRPr lang="en-IN" sz="1400" b="0" i="0" dirty="0">
                        <a:latin typeface="+mn-lt"/>
                      </a:endParaRPr>
                    </a:p>
                  </a:txBody>
                  <a:tcPr/>
                </a:tc>
                <a:extLst>
                  <a:ext uri="{0D108BD9-81ED-4DB2-BD59-A6C34878D82A}">
                    <a16:rowId xmlns:a16="http://schemas.microsoft.com/office/drawing/2014/main" val="10003"/>
                  </a:ext>
                </a:extLst>
              </a:tr>
              <a:tr h="608415">
                <a:tc>
                  <a:txBody>
                    <a:bodyPr/>
                    <a:lstStyle/>
                    <a:p>
                      <a:r>
                        <a:rPr lang="en-IN" sz="1400" b="0" i="0" dirty="0">
                          <a:latin typeface="+mn-lt"/>
                        </a:rPr>
                        <a:t>12</a:t>
                      </a:r>
                    </a:p>
                  </a:txBody>
                  <a:tcPr/>
                </a:tc>
                <a:tc>
                  <a:txBody>
                    <a:bodyPr/>
                    <a:lstStyle/>
                    <a:p>
                      <a:r>
                        <a:rPr lang="en-IN" sz="1400" dirty="0"/>
                        <a:t>Auxiliary Loss Multimodal GRU Model in Audio-visual Speech Recognition</a:t>
                      </a:r>
                      <a:endParaRPr lang="en-IN" sz="1400" b="0" i="0" dirty="0">
                        <a:latin typeface="+mn-lt"/>
                      </a:endParaRPr>
                    </a:p>
                  </a:txBody>
                  <a:tcPr/>
                </a:tc>
                <a:tc>
                  <a:txBody>
                    <a:bodyPr/>
                    <a:lstStyle/>
                    <a:p>
                      <a:r>
                        <a:rPr lang="en-US" sz="1400" b="0" i="0" dirty="0">
                          <a:latin typeface="+mn-lt"/>
                        </a:rPr>
                        <a:t>IEEE, 2018</a:t>
                      </a:r>
                      <a:endParaRPr lang="en-IN" sz="1400" b="0" i="0" dirty="0">
                        <a:latin typeface="+mn-lt"/>
                      </a:endParaRPr>
                    </a:p>
                  </a:txBody>
                  <a:tcPr/>
                </a:tc>
                <a:tc>
                  <a:txBody>
                    <a:bodyPr/>
                    <a:lstStyle/>
                    <a:p>
                      <a:r>
                        <a:rPr lang="en-IN" sz="1400" dirty="0">
                          <a:latin typeface="sans-serif" pitchFamily="34"/>
                        </a:rPr>
                        <a:t>Short-</a:t>
                      </a:r>
                      <a:r>
                        <a:rPr lang="en-IN" sz="1400" dirty="0" err="1">
                          <a:latin typeface="sans-serif" pitchFamily="34"/>
                        </a:rPr>
                        <a:t>timefourier</a:t>
                      </a:r>
                      <a:r>
                        <a:rPr lang="en-IN" sz="1400" dirty="0">
                          <a:latin typeface="sans-serif" pitchFamily="34"/>
                        </a:rPr>
                        <a:t> transform(STFT),  </a:t>
                      </a:r>
                      <a:r>
                        <a:rPr lang="en-IN" sz="1400" dirty="0" err="1">
                          <a:latin typeface="sans-serif" pitchFamily="34"/>
                        </a:rPr>
                        <a:t>alm</a:t>
                      </a:r>
                      <a:r>
                        <a:rPr lang="en-IN" sz="1400" dirty="0">
                          <a:latin typeface="sans-serif" pitchFamily="34"/>
                        </a:rPr>
                        <a:t>-GRU, DNN, GAN</a:t>
                      </a:r>
                      <a:endParaRPr lang="en-IN" sz="1400" b="0" i="0" dirty="0">
                        <a:latin typeface="+mn-lt"/>
                      </a:endParaRPr>
                    </a:p>
                  </a:txBody>
                  <a:tcPr/>
                </a:tc>
                <a:tc>
                  <a:txBody>
                    <a:bodyPr/>
                    <a:lstStyle/>
                    <a:p>
                      <a:r>
                        <a:rPr lang="en-IN" sz="1400" dirty="0" err="1">
                          <a:solidFill>
                            <a:srgbClr val="000000"/>
                          </a:solidFill>
                        </a:rPr>
                        <a:t>AVLetters</a:t>
                      </a:r>
                      <a:r>
                        <a:rPr lang="en-IN" sz="1400" dirty="0">
                          <a:solidFill>
                            <a:srgbClr val="000000"/>
                          </a:solidFill>
                        </a:rPr>
                        <a:t>, AVLetters2 and </a:t>
                      </a:r>
                      <a:r>
                        <a:rPr lang="en-IN" sz="1400" dirty="0" err="1">
                          <a:solidFill>
                            <a:srgbClr val="000000"/>
                          </a:solidFill>
                        </a:rPr>
                        <a:t>AVDigits</a:t>
                      </a:r>
                      <a:endParaRPr lang="en-IN" sz="1400" b="0" i="0" dirty="0">
                        <a:latin typeface="+mn-lt"/>
                      </a:endParaRPr>
                    </a:p>
                  </a:txBody>
                  <a:tcPr/>
                </a:tc>
                <a:tc>
                  <a:txBody>
                    <a:bodyPr/>
                    <a:lstStyle/>
                    <a:p>
                      <a:r>
                        <a:rPr lang="en-IN" sz="1400" dirty="0">
                          <a:solidFill>
                            <a:srgbClr val="000000"/>
                          </a:solidFill>
                        </a:rPr>
                        <a:t>89.34% for AVLetters2</a:t>
                      </a:r>
                      <a:endParaRPr lang="en-IN" sz="1400" b="0" i="0" dirty="0">
                        <a:latin typeface="+mn-lt"/>
                      </a:endParaRPr>
                    </a:p>
                  </a:txBody>
                  <a:tcPr/>
                </a:tc>
                <a:extLst>
                  <a:ext uri="{0D108BD9-81ED-4DB2-BD59-A6C34878D82A}">
                    <a16:rowId xmlns:a16="http://schemas.microsoft.com/office/drawing/2014/main" val="10004"/>
                  </a:ext>
                </a:extLst>
              </a:tr>
              <a:tr h="608415">
                <a:tc>
                  <a:txBody>
                    <a:bodyPr/>
                    <a:lstStyle/>
                    <a:p>
                      <a:r>
                        <a:rPr lang="en-IN" sz="1400" b="0" i="0" dirty="0">
                          <a:latin typeface="+mn-lt"/>
                        </a:rPr>
                        <a:t>13</a:t>
                      </a:r>
                    </a:p>
                  </a:txBody>
                  <a:tcPr/>
                </a:tc>
                <a:tc>
                  <a:txBody>
                    <a:bodyPr/>
                    <a:lstStyle/>
                    <a:p>
                      <a:r>
                        <a:rPr lang="en-IN" sz="1400" dirty="0"/>
                        <a:t>Modality Attention for End-to-end Audio-visual Speech Recognition</a:t>
                      </a:r>
                      <a:endParaRPr lang="en-IN" sz="1400" b="0" i="0" dirty="0">
                        <a:latin typeface="+mn-lt"/>
                      </a:endParaRPr>
                    </a:p>
                  </a:txBody>
                  <a:tcPr/>
                </a:tc>
                <a:tc>
                  <a:txBody>
                    <a:bodyPr/>
                    <a:lstStyle/>
                    <a:p>
                      <a:r>
                        <a:rPr lang="en-IN" sz="1400" dirty="0"/>
                        <a:t>ICASSP</a:t>
                      </a:r>
                      <a:r>
                        <a:rPr lang="en-IN" sz="1400" b="0" i="0" dirty="0">
                          <a:latin typeface="+mn-lt"/>
                          <a:cs typeface="Times New Roman" panose="02020603050405020304" pitchFamily="18" charset="0"/>
                        </a:rPr>
                        <a:t>, 2019</a:t>
                      </a:r>
                      <a:endParaRPr lang="en-IN" sz="1400" b="0" i="0" dirty="0">
                        <a:latin typeface="+mn-lt"/>
                      </a:endParaRPr>
                    </a:p>
                  </a:txBody>
                  <a:tcPr/>
                </a:tc>
                <a:tc>
                  <a:txBody>
                    <a:bodyPr/>
                    <a:lstStyle/>
                    <a:p>
                      <a:pPr lvl="0" algn="just">
                        <a:buClr>
                          <a:srgbClr val="666666"/>
                        </a:buClr>
                        <a:buSzPct val="45000"/>
                        <a:buFont typeface="StarSymbol"/>
                        <a:buChar char="●"/>
                      </a:pPr>
                      <a:r>
                        <a:rPr lang="en-IN" sz="1400" dirty="0"/>
                        <a:t>CNN, BLSTM’s</a:t>
                      </a:r>
                    </a:p>
                  </a:txBody>
                  <a:tcPr/>
                </a:tc>
                <a:tc>
                  <a:txBody>
                    <a:bodyPr/>
                    <a:lstStyle/>
                    <a:p>
                      <a:r>
                        <a:rPr lang="en-US" sz="1400" b="0" i="0" dirty="0">
                          <a:latin typeface="+mn-lt"/>
                          <a:cs typeface="Times New Roman" panose="02020603050405020304" pitchFamily="18" charset="0"/>
                        </a:rPr>
                        <a:t>Custom</a:t>
                      </a:r>
                      <a:endParaRPr lang="en-IN" sz="1400" b="0" i="0" dirty="0">
                        <a:latin typeface="+mn-lt"/>
                      </a:endParaRPr>
                    </a:p>
                  </a:txBody>
                  <a:tcPr/>
                </a:tc>
                <a:tc>
                  <a:txBody>
                    <a:bodyPr/>
                    <a:lstStyle/>
                    <a:p>
                      <a:r>
                        <a:rPr lang="en-IN" sz="1400" b="0" i="0" dirty="0">
                          <a:latin typeface="+mn-lt"/>
                        </a:rPr>
                        <a:t>36% relative improvement compared to LAS</a:t>
                      </a:r>
                    </a:p>
                  </a:txBody>
                  <a:tcPr/>
                </a:tc>
                <a:extLst>
                  <a:ext uri="{0D108BD9-81ED-4DB2-BD59-A6C34878D82A}">
                    <a16:rowId xmlns:a16="http://schemas.microsoft.com/office/drawing/2014/main" val="10005"/>
                  </a:ext>
                </a:extLst>
              </a:tr>
              <a:tr h="608415">
                <a:tc>
                  <a:txBody>
                    <a:bodyPr/>
                    <a:lstStyle/>
                    <a:p>
                      <a:r>
                        <a:rPr lang="en-IN" sz="1400" b="0" dirty="0">
                          <a:latin typeface="+mn-lt"/>
                        </a:rPr>
                        <a:t>14</a:t>
                      </a:r>
                    </a:p>
                  </a:txBody>
                  <a:tcPr/>
                </a:tc>
                <a:tc>
                  <a:txBody>
                    <a:bodyPr/>
                    <a:lstStyle/>
                    <a:p>
                      <a:r>
                        <a:rPr lang="en-IN" sz="1400" dirty="0"/>
                        <a:t>Time Domain Audio Visual Speech Separation</a:t>
                      </a:r>
                      <a:endParaRPr lang="en-IN" sz="1400" b="0" dirty="0">
                        <a:latin typeface="+mn-lt"/>
                      </a:endParaRPr>
                    </a:p>
                  </a:txBody>
                  <a:tcPr/>
                </a:tc>
                <a:tc>
                  <a:txBody>
                    <a:bodyPr/>
                    <a:lstStyle/>
                    <a:p>
                      <a:r>
                        <a:rPr lang="en-IN" sz="1400" b="0" dirty="0">
                          <a:latin typeface="+mn-lt"/>
                        </a:rPr>
                        <a:t>ASRU,</a:t>
                      </a:r>
                      <a:r>
                        <a:rPr lang="en-IN" sz="1400" b="0" baseline="0" dirty="0">
                          <a:latin typeface="+mn-lt"/>
                        </a:rPr>
                        <a:t> 2019</a:t>
                      </a:r>
                      <a:endParaRPr lang="en-IN" sz="1400" b="0" dirty="0">
                        <a:latin typeface="+mn-lt"/>
                      </a:endParaRPr>
                    </a:p>
                  </a:txBody>
                  <a:tcPr/>
                </a:tc>
                <a:tc>
                  <a:txBody>
                    <a:bodyPr/>
                    <a:lstStyle/>
                    <a:p>
                      <a:r>
                        <a:rPr lang="en-US" sz="1400" b="0" dirty="0">
                          <a:latin typeface="+mn-lt"/>
                          <a:cs typeface="Times New Roman" panose="02020603050405020304" pitchFamily="18" charset="0"/>
                        </a:rPr>
                        <a:t>CNN, ResNet-18</a:t>
                      </a:r>
                      <a:endParaRPr lang="en-IN" sz="1400" b="0" dirty="0">
                        <a:latin typeface="+mn-lt"/>
                      </a:endParaRPr>
                    </a:p>
                  </a:txBody>
                  <a:tcPr/>
                </a:tc>
                <a:tc>
                  <a:txBody>
                    <a:bodyPr/>
                    <a:lstStyle/>
                    <a:p>
                      <a:r>
                        <a:rPr lang="en-US" sz="1400" b="0" dirty="0">
                          <a:latin typeface="+mn-lt"/>
                          <a:cs typeface="Times New Roman" panose="02020603050405020304" pitchFamily="18" charset="0"/>
                        </a:rPr>
                        <a:t>LRS2</a:t>
                      </a:r>
                      <a:endParaRPr lang="en-IN" sz="1400" b="0" dirty="0">
                        <a:latin typeface="+mn-lt"/>
                      </a:endParaRPr>
                    </a:p>
                  </a:txBody>
                  <a:tcPr/>
                </a:tc>
                <a:tc>
                  <a:txBody>
                    <a:bodyPr/>
                    <a:lstStyle/>
                    <a:p>
                      <a:r>
                        <a:rPr lang="en-IN" sz="1400" dirty="0">
                          <a:solidFill>
                            <a:srgbClr val="000000"/>
                          </a:solidFill>
                        </a:rPr>
                        <a:t>14.02dB on two speaker test set</a:t>
                      </a:r>
                      <a:endParaRPr lang="en-IN" sz="1400" b="0" dirty="0">
                        <a:latin typeface="+mn-lt"/>
                      </a:endParaRPr>
                    </a:p>
                  </a:txBody>
                  <a:tcPr/>
                </a:tc>
                <a:extLst>
                  <a:ext uri="{0D108BD9-81ED-4DB2-BD59-A6C34878D82A}">
                    <a16:rowId xmlns:a16="http://schemas.microsoft.com/office/drawing/2014/main" val="10006"/>
                  </a:ext>
                </a:extLst>
              </a:tr>
              <a:tr h="608415">
                <a:tc>
                  <a:txBody>
                    <a:bodyPr/>
                    <a:lstStyle/>
                    <a:p>
                      <a:r>
                        <a:rPr lang="en-IN" sz="1400" b="0" dirty="0">
                          <a:latin typeface="+mn-lt"/>
                        </a:rPr>
                        <a:t>15</a:t>
                      </a:r>
                    </a:p>
                  </a:txBody>
                  <a:tcPr/>
                </a:tc>
                <a:tc>
                  <a:txBody>
                    <a:bodyPr/>
                    <a:lstStyle/>
                    <a:p>
                      <a:r>
                        <a:rPr lang="en-IN" sz="1400" dirty="0" err="1"/>
                        <a:t>Audiovisual</a:t>
                      </a:r>
                      <a:r>
                        <a:rPr lang="en-IN" sz="1400" dirty="0"/>
                        <a:t> Speech Activity </a:t>
                      </a:r>
                      <a:r>
                        <a:rPr lang="en-IN" sz="1400" dirty="0" err="1"/>
                        <a:t>Detec</a:t>
                      </a:r>
                      <a:r>
                        <a:rPr lang="en-IN" sz="1400" dirty="0"/>
                        <a:t> -</a:t>
                      </a:r>
                      <a:r>
                        <a:rPr lang="en-IN" sz="1400" dirty="0" err="1"/>
                        <a:t>tion</a:t>
                      </a:r>
                      <a:r>
                        <a:rPr lang="en-IN" sz="1400" dirty="0"/>
                        <a:t> with Advanced LSTM</a:t>
                      </a:r>
                      <a:r>
                        <a:rPr lang="en-US" sz="1400" b="0" dirty="0">
                          <a:latin typeface="+mn-lt"/>
                        </a:rPr>
                        <a:t/>
                      </a:r>
                      <a:br>
                        <a:rPr lang="en-US" sz="1400" b="0" dirty="0">
                          <a:latin typeface="+mn-lt"/>
                        </a:rPr>
                      </a:br>
                      <a:endParaRPr lang="en-IN" sz="1400" b="0" dirty="0">
                        <a:latin typeface="+mn-lt"/>
                      </a:endParaRPr>
                    </a:p>
                  </a:txBody>
                  <a:tcPr/>
                </a:tc>
                <a:tc>
                  <a:txBody>
                    <a:bodyPr/>
                    <a:lstStyle/>
                    <a:p>
                      <a:r>
                        <a:rPr lang="en-US" sz="1400" b="0" dirty="0" err="1">
                          <a:latin typeface="+mn-lt"/>
                          <a:cs typeface="Times New Roman" panose="02020603050405020304" pitchFamily="18" charset="0"/>
                        </a:rPr>
                        <a:t>Interspeech</a:t>
                      </a:r>
                      <a:r>
                        <a:rPr lang="en-US" sz="1400" b="0" dirty="0">
                          <a:latin typeface="+mn-lt"/>
                          <a:cs typeface="Times New Roman" panose="02020603050405020304" pitchFamily="18" charset="0"/>
                        </a:rPr>
                        <a:t>, 2018</a:t>
                      </a:r>
                      <a:endParaRPr lang="en-IN" sz="1400" b="0" dirty="0">
                        <a:latin typeface="+mn-lt"/>
                      </a:endParaRPr>
                    </a:p>
                  </a:txBody>
                  <a:tcPr/>
                </a:tc>
                <a:tc>
                  <a:txBody>
                    <a:bodyPr/>
                    <a:lstStyle/>
                    <a:p>
                      <a:r>
                        <a:rPr lang="en-US" sz="1400" b="0" dirty="0">
                          <a:latin typeface="+mn-lt"/>
                          <a:cs typeface="Times New Roman" panose="02020603050405020304" pitchFamily="18" charset="0"/>
                        </a:rPr>
                        <a:t>A-LSTM</a:t>
                      </a:r>
                      <a:endParaRPr lang="en-IN" sz="1400" b="0" dirty="0">
                        <a:latin typeface="+mn-lt"/>
                      </a:endParaRPr>
                    </a:p>
                  </a:txBody>
                  <a:tcPr/>
                </a:tc>
                <a:tc>
                  <a:txBody>
                    <a:bodyPr/>
                    <a:lstStyle/>
                    <a:p>
                      <a:r>
                        <a:rPr lang="en-US" sz="1400" b="0" dirty="0">
                          <a:latin typeface="+mn-lt"/>
                          <a:cs typeface="Times New Roman" panose="02020603050405020304" pitchFamily="18" charset="0"/>
                        </a:rPr>
                        <a:t>Custom</a:t>
                      </a:r>
                      <a:endParaRPr lang="en-IN" sz="1400" b="0" dirty="0">
                        <a:latin typeface="+mn-lt"/>
                      </a:endParaRPr>
                    </a:p>
                  </a:txBody>
                  <a:tcPr/>
                </a:tc>
                <a:tc>
                  <a:txBody>
                    <a:bodyPr/>
                    <a:lstStyle/>
                    <a:p>
                      <a:r>
                        <a:rPr lang="en-IN" sz="1400" b="0" dirty="0">
                          <a:latin typeface="+mn-lt"/>
                        </a:rPr>
                        <a:t>F1 score of 89.7%</a:t>
                      </a:r>
                    </a:p>
                  </a:txBody>
                  <a:tcPr/>
                </a:tc>
                <a:extLst>
                  <a:ext uri="{0D108BD9-81ED-4DB2-BD59-A6C34878D82A}">
                    <a16:rowId xmlns:a16="http://schemas.microsoft.com/office/drawing/2014/main" val="10007"/>
                  </a:ext>
                </a:extLst>
              </a:tr>
              <a:tr h="608415">
                <a:tc>
                  <a:txBody>
                    <a:bodyPr/>
                    <a:lstStyle/>
                    <a:p>
                      <a:r>
                        <a:rPr lang="en-IN" sz="1400" b="0" dirty="0">
                          <a:latin typeface="+mn-lt"/>
                        </a:rPr>
                        <a:t>16</a:t>
                      </a:r>
                    </a:p>
                  </a:txBody>
                  <a:tcPr/>
                </a:tc>
                <a:tc>
                  <a:txBody>
                    <a:bodyPr/>
                    <a:lstStyle/>
                    <a:p>
                      <a:r>
                        <a:rPr lang="en-IN" sz="1400" dirty="0"/>
                        <a:t>Investigations on End to End Audio Visual </a:t>
                      </a:r>
                      <a:r>
                        <a:rPr lang="en-IN" sz="1400" dirty="0" smtClean="0"/>
                        <a:t>Fusion</a:t>
                      </a:r>
                      <a:endParaRPr lang="en-IN" sz="1400" b="0" dirty="0">
                        <a:latin typeface="+mn-lt"/>
                      </a:endParaRPr>
                    </a:p>
                  </a:txBody>
                  <a:tcPr/>
                </a:tc>
                <a:tc>
                  <a:txBody>
                    <a:bodyPr/>
                    <a:lstStyle/>
                    <a:p>
                      <a:r>
                        <a:rPr lang="en-IN" sz="1400" dirty="0"/>
                        <a:t>ICASSP</a:t>
                      </a:r>
                      <a:r>
                        <a:rPr lang="en-IN" sz="1400" b="0" dirty="0">
                          <a:latin typeface="+mn-lt"/>
                          <a:cs typeface="Times New Roman" panose="02020603050405020304" pitchFamily="18" charset="0"/>
                        </a:rPr>
                        <a:t>, 2018</a:t>
                      </a:r>
                      <a:endParaRPr lang="en-IN" sz="1400" b="0" dirty="0">
                        <a:latin typeface="+mn-lt"/>
                      </a:endParaRPr>
                    </a:p>
                  </a:txBody>
                  <a:tcPr/>
                </a:tc>
                <a:tc>
                  <a:txBody>
                    <a:bodyPr/>
                    <a:lstStyle/>
                    <a:p>
                      <a:r>
                        <a:rPr lang="en-IN" sz="1400" dirty="0" err="1"/>
                        <a:t>DLib</a:t>
                      </a:r>
                      <a:r>
                        <a:rPr lang="en-IN" sz="1400" dirty="0"/>
                        <a:t> facial landmark detector, LSTM</a:t>
                      </a:r>
                      <a:endParaRPr lang="en-IN" sz="1400" b="0" dirty="0">
                        <a:latin typeface="+mn-lt"/>
                      </a:endParaRPr>
                    </a:p>
                  </a:txBody>
                  <a:tcPr/>
                </a:tc>
                <a:tc>
                  <a:txBody>
                    <a:bodyPr/>
                    <a:lstStyle/>
                    <a:p>
                      <a:r>
                        <a:rPr lang="en-IN" sz="1400" dirty="0">
                          <a:solidFill>
                            <a:srgbClr val="000000"/>
                          </a:solidFill>
                        </a:rPr>
                        <a:t>GRID </a:t>
                      </a:r>
                      <a:r>
                        <a:rPr lang="en-IN" sz="1400" dirty="0" err="1">
                          <a:solidFill>
                            <a:srgbClr val="000000"/>
                          </a:solidFill>
                        </a:rPr>
                        <a:t>audiovisual</a:t>
                      </a:r>
                      <a:r>
                        <a:rPr lang="en-IN" sz="1400" dirty="0">
                          <a:solidFill>
                            <a:srgbClr val="000000"/>
                          </a:solidFill>
                        </a:rPr>
                        <a:t> corpus</a:t>
                      </a:r>
                      <a:endParaRPr lang="en-IN" sz="1400" b="0" dirty="0">
                        <a:latin typeface="+mn-lt"/>
                      </a:endParaRPr>
                    </a:p>
                  </a:txBody>
                  <a:tcPr/>
                </a:tc>
                <a:tc>
                  <a:txBody>
                    <a:bodyPr/>
                    <a:lstStyle/>
                    <a:p>
                      <a:r>
                        <a:rPr lang="en-IN" sz="1400" dirty="0">
                          <a:solidFill>
                            <a:srgbClr val="000000"/>
                          </a:solidFill>
                        </a:rPr>
                        <a:t>90.3%±3.5%(</a:t>
                      </a:r>
                      <a:endParaRPr lang="en-IN" sz="1400" b="0" dirty="0">
                        <a:latin typeface="+mn-lt"/>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1208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648000" y="308758"/>
            <a:ext cx="10129320" cy="90252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200" b="1" strike="noStrike" spc="-1" dirty="0" smtClean="0">
                <a:solidFill>
                  <a:srgbClr val="C00000"/>
                </a:solidFill>
                <a:latin typeface="Times New Roman" panose="02020603050405020304" pitchFamily="18" charset="0"/>
                <a:ea typeface="DejaVu Sans"/>
                <a:cs typeface="Times New Roman" panose="02020603050405020304" pitchFamily="18" charset="0"/>
              </a:rPr>
              <a:t>IMPLEMENTATION</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324" name="CustomShape 2"/>
          <p:cNvSpPr/>
          <p:nvPr/>
        </p:nvSpPr>
        <p:spPr>
          <a:xfrm>
            <a:off x="508518" y="1454040"/>
            <a:ext cx="10760400" cy="395474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just">
              <a:lnSpc>
                <a:spcPct val="100000"/>
              </a:lnSpc>
              <a:spcAft>
                <a:spcPts val="1001"/>
              </a:spcAft>
            </a:pPr>
            <a:r>
              <a:rPr lang="en-IN" sz="3600" b="0" strike="noStrike" spc="-1" dirty="0">
                <a:solidFill>
                  <a:srgbClr val="002060"/>
                </a:solidFill>
                <a:latin typeface="Times New Roman" panose="02020603050405020304" pitchFamily="18" charset="0"/>
                <a:ea typeface="DejaVu Sans"/>
                <a:cs typeface="Times New Roman" panose="02020603050405020304" pitchFamily="18" charset="0"/>
              </a:rPr>
              <a:t>Creating the dataset</a:t>
            </a:r>
            <a:endParaRPr lang="en-IN" sz="3600" b="0" strike="noStrike" spc="-1" dirty="0">
              <a:solidFill>
                <a:srgbClr val="002060"/>
              </a:solidFill>
              <a:latin typeface="Arial"/>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Created a dataset of </a:t>
            </a:r>
            <a:r>
              <a:rPr lang="en-IN" sz="2400" spc="-1" dirty="0">
                <a:latin typeface="Times New Roman" panose="02020603050405020304" pitchFamily="18" charset="0"/>
                <a:ea typeface="DejaVu Sans"/>
                <a:cs typeface="Times New Roman" panose="02020603050405020304" pitchFamily="18" charset="0"/>
              </a:rPr>
              <a:t>8</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words </a:t>
            </a:r>
            <a:r>
              <a:rPr lang="en-IN" sz="2400" spc="-1" dirty="0" smtClean="0">
                <a:latin typeface="Times New Roman" panose="02020603050405020304" pitchFamily="18" charset="0"/>
                <a:ea typeface="DejaVu Sans"/>
                <a:cs typeface="Times New Roman" panose="02020603050405020304" pitchFamily="18" charset="0"/>
              </a:rPr>
              <a:t>in</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Kannada </a:t>
            </a:r>
            <a:r>
              <a:rPr lang="en-IN" sz="2400" b="0" strike="noStrike" spc="-1" dirty="0" smtClean="0">
                <a:latin typeface="Times New Roman" panose="02020603050405020304" pitchFamily="18" charset="0"/>
                <a:ea typeface="DejaVu Sans"/>
                <a:cs typeface="Times New Roman" panose="02020603050405020304" pitchFamily="18" charset="0"/>
              </a:rPr>
              <a:t>and 9 words in </a:t>
            </a:r>
            <a:r>
              <a:rPr lang="en-IN" sz="2400" b="0" strike="noStrike" spc="-1" dirty="0">
                <a:latin typeface="Times New Roman" panose="02020603050405020304" pitchFamily="18" charset="0"/>
                <a:ea typeface="DejaVu Sans"/>
                <a:cs typeface="Times New Roman" panose="02020603050405020304" pitchFamily="18" charset="0"/>
              </a:rPr>
              <a:t>English each with the help of a few speakers.</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Each video is of 1920 x 1080 resolution</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spc="-1" dirty="0">
                <a:latin typeface="Times New Roman" panose="02020603050405020304" pitchFamily="18" charset="0"/>
                <a:ea typeface="DejaVu Sans"/>
                <a:cs typeface="Times New Roman" panose="02020603050405020304" pitchFamily="18" charset="0"/>
              </a:rPr>
              <a:t>E</a:t>
            </a:r>
            <a:r>
              <a:rPr lang="en-IN" sz="2400" b="0" strike="noStrike" spc="-1" dirty="0" smtClean="0">
                <a:latin typeface="Times New Roman" panose="02020603050405020304" pitchFamily="18" charset="0"/>
                <a:ea typeface="DejaVu Sans"/>
                <a:cs typeface="Times New Roman" panose="02020603050405020304" pitchFamily="18" charset="0"/>
              </a:rPr>
              <a:t>very video </a:t>
            </a:r>
            <a:r>
              <a:rPr lang="en-IN" sz="2400" b="0" strike="noStrike" spc="-1" dirty="0">
                <a:latin typeface="Times New Roman" panose="02020603050405020304" pitchFamily="18" charset="0"/>
                <a:ea typeface="DejaVu Sans"/>
                <a:cs typeface="Times New Roman" panose="02020603050405020304" pitchFamily="18" charset="0"/>
              </a:rPr>
              <a:t>is trimmed </a:t>
            </a:r>
            <a:r>
              <a:rPr lang="en-IN" sz="2400" spc="-1" dirty="0">
                <a:latin typeface="Times New Roman" panose="02020603050405020304" pitchFamily="18" charset="0"/>
                <a:ea typeface="DejaVu Sans"/>
                <a:cs typeface="Times New Roman" panose="02020603050405020304" pitchFamily="18" charset="0"/>
              </a:rPr>
              <a:t>exactly into </a:t>
            </a:r>
            <a:r>
              <a:rPr lang="en-IN" sz="2400" b="0" strike="noStrike" spc="-1" dirty="0">
                <a:latin typeface="Times New Roman" panose="02020603050405020304" pitchFamily="18" charset="0"/>
                <a:ea typeface="DejaVu Sans"/>
                <a:cs typeface="Times New Roman" panose="02020603050405020304" pitchFamily="18" charset="0"/>
              </a:rPr>
              <a:t>1 sec and fixed to 30 frames per sec(fps).</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Divided the dataset into </a:t>
            </a:r>
            <a:r>
              <a:rPr lang="en-IN" sz="2400" b="0" strike="noStrike" spc="-1" dirty="0" smtClean="0">
                <a:latin typeface="Times New Roman" panose="02020603050405020304" pitchFamily="18" charset="0"/>
                <a:ea typeface="DejaVu Sans"/>
                <a:cs typeface="Times New Roman" panose="02020603050405020304" pitchFamily="18" charset="0"/>
              </a:rPr>
              <a:t>Test </a:t>
            </a:r>
            <a:r>
              <a:rPr lang="en-IN" sz="2400" b="0" strike="noStrike" spc="-1" dirty="0">
                <a:latin typeface="Times New Roman" panose="02020603050405020304" pitchFamily="18" charset="0"/>
                <a:ea typeface="DejaVu Sans"/>
                <a:cs typeface="Times New Roman" panose="02020603050405020304" pitchFamily="18" charset="0"/>
              </a:rPr>
              <a:t>data and </a:t>
            </a:r>
            <a:r>
              <a:rPr lang="en-IN" sz="2400" spc="-1" dirty="0" smtClean="0">
                <a:latin typeface="Times New Roman" panose="02020603050405020304" pitchFamily="18" charset="0"/>
                <a:ea typeface="DejaVu Sans"/>
                <a:cs typeface="Times New Roman" panose="02020603050405020304" pitchFamily="18" charset="0"/>
              </a:rPr>
              <a:t>Train</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data </a:t>
            </a:r>
            <a:r>
              <a:rPr lang="en-IN" sz="2400" spc="-1" dirty="0" smtClean="0">
                <a:latin typeface="Times New Roman" panose="02020603050405020304" pitchFamily="18" charset="0"/>
                <a:ea typeface="DejaVu Sans"/>
                <a:cs typeface="Times New Roman" panose="02020603050405020304" pitchFamily="18" charset="0"/>
              </a:rPr>
              <a:t>where, in test data each word has 21 videos and the remaining videos are in train data</a:t>
            </a:r>
            <a:r>
              <a:rPr lang="en-IN" sz="2400" b="0" strike="noStrike" spc="-1" dirty="0" smtClean="0">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466200" y="1014840"/>
            <a:ext cx="11227320" cy="44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1001"/>
              </a:spcAft>
            </a:pPr>
            <a:r>
              <a:rPr lang="en-IN" sz="2800" b="1" strike="noStrike" spc="-1" dirty="0">
                <a:solidFill>
                  <a:srgbClr val="C00000"/>
                </a:solidFill>
                <a:latin typeface="Times New Roman" panose="02020603050405020304" pitchFamily="18" charset="0"/>
                <a:ea typeface="DejaVu Sans"/>
                <a:cs typeface="Times New Roman" panose="02020603050405020304" pitchFamily="18" charset="0"/>
              </a:rPr>
              <a:t>Audio Model</a:t>
            </a:r>
            <a:endParaRPr lang="en-IN" sz="2800" b="1" strike="noStrike" spc="-1" dirty="0">
              <a:solidFill>
                <a:srgbClr val="C00000"/>
              </a:solidFill>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spc="-1" dirty="0">
                <a:latin typeface="Times New Roman" panose="02020603050405020304" pitchFamily="18" charset="0"/>
                <a:ea typeface="DejaVu Sans"/>
                <a:cs typeface="Times New Roman" panose="02020603050405020304" pitchFamily="18" charset="0"/>
              </a:rPr>
              <a:t>To achieve </a:t>
            </a:r>
            <a:r>
              <a:rPr lang="en-IN" sz="2400" spc="-1" dirty="0" smtClean="0">
                <a:latin typeface="Times New Roman" panose="02020603050405020304" pitchFamily="18" charset="0"/>
                <a:ea typeface="DejaVu Sans"/>
                <a:cs typeface="Times New Roman" panose="02020603050405020304" pitchFamily="18" charset="0"/>
              </a:rPr>
              <a:t>Audio Speech Recognition</a:t>
            </a:r>
            <a:r>
              <a:rPr lang="en-IN" sz="2400" spc="-1" dirty="0">
                <a:latin typeface="Times New Roman" panose="02020603050405020304" pitchFamily="18" charset="0"/>
                <a:ea typeface="DejaVu Sans"/>
                <a:cs typeface="Times New Roman" panose="02020603050405020304" pitchFamily="18" charset="0"/>
              </a:rPr>
              <a:t>, audio dataset containing necessary features has to be </a:t>
            </a:r>
            <a:r>
              <a:rPr lang="en-IN" sz="2400" spc="-1" dirty="0" smtClean="0">
                <a:latin typeface="Times New Roman" panose="02020603050405020304" pitchFamily="18" charset="0"/>
                <a:ea typeface="DejaVu Sans"/>
                <a:cs typeface="Times New Roman" panose="02020603050405020304" pitchFamily="18" charset="0"/>
              </a:rPr>
              <a:t>created, as dataset </a:t>
            </a:r>
            <a:r>
              <a:rPr lang="en-IN" sz="2400" spc="-1" dirty="0">
                <a:latin typeface="Times New Roman" panose="02020603050405020304" pitchFamily="18" charset="0"/>
                <a:ea typeface="DejaVu Sans"/>
                <a:cs typeface="Times New Roman" panose="02020603050405020304" pitchFamily="18" charset="0"/>
              </a:rPr>
              <a:t>used in this work consists of mp4 </a:t>
            </a:r>
            <a:r>
              <a:rPr lang="en-IN" sz="2400" spc="-1" dirty="0" smtClean="0">
                <a:latin typeface="Times New Roman" panose="02020603050405020304" pitchFamily="18" charset="0"/>
                <a:ea typeface="DejaVu Sans"/>
                <a:cs typeface="Times New Roman" panose="02020603050405020304" pitchFamily="18" charset="0"/>
              </a:rPr>
              <a:t>files. </a:t>
            </a:r>
            <a:endParaRPr lang="en-IN" sz="2400" b="0" strike="noStrike" spc="-1" dirty="0" smtClean="0">
              <a:latin typeface="Times New Roman" panose="02020603050405020304" pitchFamily="18" charset="0"/>
              <a:ea typeface="DejaVu Sans"/>
              <a:cs typeface="Times New Roman" panose="02020603050405020304" pitchFamily="18" charset="0"/>
            </a:endParaRPr>
          </a:p>
          <a:p>
            <a:pPr marL="285840" indent="-283680" algn="just">
              <a:lnSpc>
                <a:spcPct val="100000"/>
              </a:lnSpc>
              <a:spcAft>
                <a:spcPts val="1001"/>
              </a:spcAft>
              <a:buFont typeface="Arial"/>
              <a:buChar char="•"/>
            </a:pPr>
            <a:r>
              <a:rPr lang="en-IN" sz="2400" spc="-1" dirty="0" smtClean="0">
                <a:latin typeface="Times New Roman" panose="02020603050405020304" pitchFamily="18" charset="0"/>
                <a:ea typeface="DejaVu Sans"/>
                <a:cs typeface="Times New Roman" panose="02020603050405020304" pitchFamily="18" charset="0"/>
              </a:rPr>
              <a:t>This is achieved by e</a:t>
            </a:r>
            <a:r>
              <a:rPr lang="en-IN" sz="2400" b="0" strike="noStrike" spc="-1" dirty="0" smtClean="0">
                <a:latin typeface="Times New Roman" panose="02020603050405020304" pitchFamily="18" charset="0"/>
                <a:ea typeface="DejaVu Sans"/>
                <a:cs typeface="Times New Roman" panose="02020603050405020304" pitchFamily="18" charset="0"/>
              </a:rPr>
              <a:t>xtracting </a:t>
            </a:r>
            <a:r>
              <a:rPr lang="en-IN" sz="2400" b="0" strike="noStrike" spc="-1" dirty="0">
                <a:latin typeface="Times New Roman" panose="02020603050405020304" pitchFamily="18" charset="0"/>
                <a:ea typeface="DejaVu Sans"/>
                <a:cs typeface="Times New Roman" panose="02020603050405020304" pitchFamily="18" charset="0"/>
              </a:rPr>
              <a:t>Audio from the Video dataset in wav </a:t>
            </a:r>
            <a:r>
              <a:rPr lang="en-IN" sz="2400" b="0" strike="noStrike" spc="-1" dirty="0" smtClean="0">
                <a:latin typeface="Times New Roman" panose="02020603050405020304" pitchFamily="18" charset="0"/>
                <a:ea typeface="DejaVu Sans"/>
                <a:cs typeface="Times New Roman" panose="02020603050405020304" pitchFamily="18" charset="0"/>
              </a:rPr>
              <a:t>format.</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spcAft>
                <a:spcPts val="1001"/>
              </a:spcAft>
              <a:buFont typeface="Arial"/>
              <a:buChar char="•"/>
            </a:pPr>
            <a:r>
              <a:rPr lang="en-IN" sz="2400" spc="-1" dirty="0" err="1" smtClean="0">
                <a:latin typeface="Times New Roman" panose="02020603050405020304" pitchFamily="18" charset="0"/>
                <a:ea typeface="DejaVu Sans"/>
                <a:cs typeface="Times New Roman" panose="02020603050405020304" pitchFamily="18" charset="0"/>
              </a:rPr>
              <a:t>ffmpeg</a:t>
            </a:r>
            <a:r>
              <a:rPr lang="en-IN" sz="2400" spc="-1" dirty="0" smtClean="0">
                <a:latin typeface="Times New Roman" panose="02020603050405020304" pitchFamily="18" charset="0"/>
                <a:ea typeface="DejaVu Sans"/>
                <a:cs typeface="Times New Roman" panose="02020603050405020304" pitchFamily="18" charset="0"/>
              </a:rPr>
              <a:t> </a:t>
            </a:r>
            <a:r>
              <a:rPr lang="en-IN" sz="2400" spc="-1" dirty="0">
                <a:latin typeface="Times New Roman" panose="02020603050405020304" pitchFamily="18" charset="0"/>
                <a:ea typeface="DejaVu Sans"/>
                <a:cs typeface="Times New Roman" panose="02020603050405020304" pitchFamily="18" charset="0"/>
              </a:rPr>
              <a:t>module </a:t>
            </a:r>
            <a:r>
              <a:rPr lang="en-IN" sz="2400" spc="-1" dirty="0" smtClean="0">
                <a:latin typeface="Times New Roman" panose="02020603050405020304" pitchFamily="18" charset="0"/>
                <a:ea typeface="DejaVu Sans"/>
                <a:cs typeface="Times New Roman" panose="02020603050405020304" pitchFamily="18" charset="0"/>
              </a:rPr>
              <a:t>is used to </a:t>
            </a:r>
            <a:r>
              <a:rPr lang="en-IN" sz="2400" spc="-1" dirty="0">
                <a:latin typeface="Times New Roman" panose="02020603050405020304" pitchFamily="18" charset="0"/>
                <a:ea typeface="DejaVu Sans"/>
                <a:cs typeface="Times New Roman" panose="02020603050405020304" pitchFamily="18" charset="0"/>
              </a:rPr>
              <a:t>extract audio from the </a:t>
            </a:r>
            <a:r>
              <a:rPr lang="en-IN" sz="2400" spc="-1" dirty="0" smtClean="0">
                <a:latin typeface="Times New Roman" panose="02020603050405020304" pitchFamily="18" charset="0"/>
                <a:ea typeface="DejaVu Sans"/>
                <a:cs typeface="Times New Roman" panose="02020603050405020304" pitchFamily="18" charset="0"/>
              </a:rPr>
              <a:t>video </a:t>
            </a:r>
            <a:r>
              <a:rPr lang="en-IN" sz="2400" spc="-1" dirty="0">
                <a:latin typeface="Times New Roman" panose="02020603050405020304" pitchFamily="18" charset="0"/>
                <a:ea typeface="DejaVu Sans"/>
                <a:cs typeface="Times New Roman" panose="02020603050405020304" pitchFamily="18" charset="0"/>
              </a:rPr>
              <a:t>files</a:t>
            </a:r>
            <a:r>
              <a:rPr lang="en-IN" sz="2400" spc="-1" dirty="0" smtClean="0">
                <a:latin typeface="Times New Roman" panose="02020603050405020304" pitchFamily="18" charset="0"/>
                <a:ea typeface="DejaVu Sans"/>
                <a:cs typeface="Times New Roman" panose="02020603050405020304" pitchFamily="18" charset="0"/>
              </a:rPr>
              <a:t>. A total of 5 different features are extracted from each audio file</a:t>
            </a:r>
            <a:r>
              <a:rPr lang="en-IN" sz="2400" spc="-1" dirty="0">
                <a:latin typeface="Times New Roman" panose="02020603050405020304" pitchFamily="18" charset="0"/>
                <a:ea typeface="DejaVu Sans"/>
                <a:cs typeface="Times New Roman" panose="02020603050405020304" pitchFamily="18" charset="0"/>
              </a:rPr>
              <a:t>. This is achieved </a:t>
            </a:r>
            <a:r>
              <a:rPr lang="en-IN" sz="2400" spc="-1" dirty="0" smtClean="0">
                <a:latin typeface="Times New Roman" panose="02020603050405020304" pitchFamily="18" charset="0"/>
                <a:ea typeface="DejaVu Sans"/>
                <a:cs typeface="Times New Roman" panose="02020603050405020304" pitchFamily="18" charset="0"/>
              </a:rPr>
              <a:t>by using </a:t>
            </a:r>
            <a:r>
              <a:rPr lang="en-IN" sz="2400" spc="-1" dirty="0">
                <a:latin typeface="Times New Roman" panose="02020603050405020304" pitchFamily="18" charset="0"/>
                <a:ea typeface="DejaVu Sans"/>
                <a:cs typeface="Times New Roman" panose="02020603050405020304" pitchFamily="18" charset="0"/>
              </a:rPr>
              <a:t>a open-source module available in python called </a:t>
            </a:r>
            <a:r>
              <a:rPr lang="en-IN" sz="2400" spc="-1" dirty="0" err="1" smtClean="0">
                <a:latin typeface="Times New Roman" panose="02020603050405020304" pitchFamily="18" charset="0"/>
                <a:ea typeface="DejaVu Sans"/>
                <a:cs typeface="Times New Roman" panose="02020603050405020304" pitchFamily="18" charset="0"/>
              </a:rPr>
              <a:t>Librosa</a:t>
            </a:r>
            <a:r>
              <a:rPr lang="en-IN" sz="2400" spc="-1" dirty="0" smtClean="0">
                <a:latin typeface="Times New Roman" panose="02020603050405020304" pitchFamily="18" charset="0"/>
                <a:ea typeface="DejaVu Sans"/>
                <a:cs typeface="Times New Roman" panose="02020603050405020304" pitchFamily="18" charset="0"/>
              </a:rPr>
              <a:t>. </a:t>
            </a:r>
            <a:r>
              <a:rPr lang="en-IN" sz="2400" spc="-1" dirty="0">
                <a:latin typeface="Times New Roman" panose="02020603050405020304" pitchFamily="18" charset="0"/>
                <a:ea typeface="DejaVu Sans"/>
                <a:cs typeface="Times New Roman" panose="02020603050405020304" pitchFamily="18" charset="0"/>
              </a:rPr>
              <a:t>The five audio features used in this audio speech recognition are MFCC, Chroma, Mel, Contrast, </a:t>
            </a:r>
            <a:r>
              <a:rPr lang="en-IN" sz="2400" spc="-1" dirty="0" err="1">
                <a:latin typeface="Times New Roman" panose="02020603050405020304" pitchFamily="18" charset="0"/>
                <a:ea typeface="DejaVu Sans"/>
                <a:cs typeface="Times New Roman" panose="02020603050405020304" pitchFamily="18" charset="0"/>
              </a:rPr>
              <a:t>Tonnetz</a:t>
            </a:r>
            <a:r>
              <a:rPr lang="en-IN" sz="2400" spc="-1" dirty="0" smtClean="0">
                <a:latin typeface="Times New Roman" panose="02020603050405020304" pitchFamily="18" charset="0"/>
                <a:ea typeface="DejaVu Sans"/>
                <a:cs typeface="Times New Roman" panose="02020603050405020304" pitchFamily="18" charset="0"/>
              </a:rPr>
              <a:t>.</a:t>
            </a:r>
            <a:endParaRPr lang="en-IN" sz="2400"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8035501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 name="TextShape 1"/>
              <p:cNvSpPr txBox="1"/>
              <p:nvPr/>
            </p:nvSpPr>
            <p:spPr>
              <a:xfrm>
                <a:off x="238126" y="0"/>
                <a:ext cx="11406478" cy="6286499"/>
              </a:xfrm>
              <a:prstGeom prst="rect">
                <a:avLst/>
              </a:prstGeom>
              <a:noFill/>
              <a:ln>
                <a:noFill/>
              </a:ln>
            </p:spPr>
            <p:txBody>
              <a:bodyPr lIns="0" tIns="0" rIns="0" bIns="0" anchor="ctr"/>
              <a:lstStyle/>
              <a:p>
                <a:pPr marL="285840" indent="-283680" algn="just">
                  <a:lnSpc>
                    <a:spcPct val="100000"/>
                  </a:lnSpc>
                  <a:spcBef>
                    <a:spcPts val="1001"/>
                  </a:spcBef>
                  <a:spcAft>
                    <a:spcPts val="1001"/>
                  </a:spcAft>
                  <a:buFont typeface="Arial"/>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Created a Convolutional Neural Network using </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a 1D Convolutional layer,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followed by MaxPooling1D layer, </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Batch Normalization layer, Dropout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and then followed by two Dense Layers.</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285840" indent="-283680" algn="just">
                  <a:lnSpc>
                    <a:spcPct val="100000"/>
                  </a:lnSpc>
                  <a:spcBef>
                    <a:spcPts val="1001"/>
                  </a:spcBef>
                  <a:spcAft>
                    <a:spcPts val="1001"/>
                  </a:spcAft>
                  <a:buFont typeface="Arial"/>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One-dimensional CNNs work with patterns in one dimension, and tend to be useful in signal analysis over fixed length signals. They work well for analysis of audio </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signals.</a:t>
                </a:r>
              </a:p>
              <a:p>
                <a:pPr marL="285840" indent="-283680" algn="just">
                  <a:lnSpc>
                    <a:spcPct val="100000"/>
                  </a:lnSpc>
                  <a:spcBef>
                    <a:spcPts val="1001"/>
                  </a:spcBef>
                  <a:spcAft>
                    <a:spcPts val="1001"/>
                  </a:spcAft>
                  <a:buFont typeface="Arial"/>
                  <a:buChar char="•"/>
                </a:pP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Forward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propagation for a 1D CNN layer</a:t>
                </a:r>
              </a:p>
              <a:p>
                <a:pPr marL="285840" indent="-283680" algn="just">
                  <a:spcBef>
                    <a:spcPts val="1001"/>
                  </a:spcBef>
                  <a:spcAft>
                    <a:spcPts val="1001"/>
                  </a:spcAft>
                  <a:buClr>
                    <a:srgbClr val="FFFFFF"/>
                  </a:buClr>
                  <a:buFont typeface="Arial"/>
                  <a:buChar char="•"/>
                </a:pPr>
                <a14:m>
                  <m:oMath xmlns:m="http://schemas.openxmlformats.org/officeDocument/2006/math">
                    <m:sSubSup>
                      <m:sSubSupPr>
                        <m:ctrlPr>
                          <a:rPr lang="en-US" sz="2000" i="1" smtClean="0">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𝑘</m:t>
                        </m:r>
                      </m:sub>
                      <m:sup>
                        <m:r>
                          <a:rPr lang="en-US" sz="2000" i="1">
                            <a:solidFill>
                              <a:schemeClr val="tx1"/>
                            </a:solidFill>
                            <a:latin typeface="Cambria Math" panose="02040503050406030204" pitchFamily="18" charset="0"/>
                          </a:rPr>
                          <m:t>𝑙</m:t>
                        </m:r>
                      </m:sup>
                    </m:sSubSup>
                    <m:r>
                      <a:rPr lang="en-US" sz="2000" i="1">
                        <a:solidFill>
                          <a:schemeClr val="tx1"/>
                        </a:solidFill>
                        <a:latin typeface="Cambria Math" panose="02040503050406030204" pitchFamily="18" charset="0"/>
                      </a:rPr>
                      <m:t>= </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𝑘</m:t>
                        </m:r>
                      </m:sub>
                      <m:sup>
                        <m:r>
                          <a:rPr lang="en-US" sz="2000" i="1">
                            <a:solidFill>
                              <a:schemeClr val="tx1"/>
                            </a:solidFill>
                            <a:latin typeface="Cambria Math" panose="02040503050406030204" pitchFamily="18" charset="0"/>
                          </a:rPr>
                          <m:t>𝑙</m:t>
                        </m:r>
                      </m:sup>
                    </m:sSubSup>
                    <m:r>
                      <a:rPr lang="en-US" sz="2000" i="1">
                        <a:solidFill>
                          <a:schemeClr val="tx1"/>
                        </a:solidFill>
                        <a:latin typeface="Cambria Math" panose="02040503050406030204" pitchFamily="18" charset="0"/>
                      </a:rPr>
                      <m:t>+ </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𝑁</m:t>
                            </m:r>
                          </m:e>
                          <m:sub>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−1</m:t>
                            </m:r>
                          </m:sub>
                        </m:sSub>
                      </m:sup>
                      <m:e>
                        <m:r>
                          <a:rPr lang="en-US" sz="2000" i="1">
                            <a:solidFill>
                              <a:schemeClr val="tx1"/>
                            </a:solidFill>
                            <a:latin typeface="Cambria Math" panose="02040503050406030204" pitchFamily="18" charset="0"/>
                          </a:rPr>
                          <m:t>𝑐𝑜𝑛𝑣</m:t>
                        </m:r>
                        <m:r>
                          <a:rPr lang="en-US" sz="2000" i="1">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𝐷</m:t>
                        </m:r>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𝑖𝑘</m:t>
                            </m:r>
                          </m:sub>
                          <m:sup>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−1</m:t>
                            </m:r>
                          </m:sup>
                        </m:sSubSup>
                        <m:r>
                          <a:rPr lang="en-US" sz="2000" i="1">
                            <a:solidFill>
                              <a:schemeClr val="tx1"/>
                            </a:solidFill>
                            <a:latin typeface="Cambria Math" panose="02040503050406030204" pitchFamily="18" charset="0"/>
                          </a:rPr>
                          <m:t>, </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𝑖</m:t>
                            </m:r>
                          </m:sub>
                          <m:sup>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−1</m:t>
                            </m:r>
                          </m:sup>
                        </m:sSubSup>
                        <m:r>
                          <a:rPr lang="en-US" sz="2000" i="1">
                            <a:solidFill>
                              <a:schemeClr val="tx1"/>
                            </a:solidFill>
                            <a:latin typeface="Cambria Math" panose="02040503050406030204" pitchFamily="18" charset="0"/>
                          </a:rPr>
                          <m:t>)</m:t>
                        </m:r>
                      </m:e>
                    </m:nary>
                  </m:oMath>
                </a14:m>
                <a:r>
                  <a:rPr lang="en-IN" sz="2000" b="0" strike="noStrike" spc="-1" dirty="0">
                    <a:solidFill>
                      <a:schemeClr val="tx1"/>
                    </a:solidFill>
                    <a:latin typeface="Arial"/>
                  </a:rPr>
                  <a:t>----------------------------------------------(1)</a:t>
                </a:r>
              </a:p>
              <a:p>
                <a:pPr algn="just">
                  <a:lnSpc>
                    <a:spcPct val="100000"/>
                  </a:lnSpc>
                  <a:spcBef>
                    <a:spcPts val="1001"/>
                  </a:spcBef>
                  <a:spcAft>
                    <a:spcPts val="1001"/>
                  </a:spcAft>
                </a:pPr>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where </a:t>
                </a: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𝑘</m:t>
                        </m:r>
                      </m:sub>
                      <m:sup>
                        <m:r>
                          <a:rPr lang="en-US" sz="2000" i="1">
                            <a:solidFill>
                              <a:schemeClr val="tx1"/>
                            </a:solidFill>
                            <a:latin typeface="Cambria Math" panose="02040503050406030204" pitchFamily="18" charset="0"/>
                          </a:rPr>
                          <m:t>𝑙</m:t>
                        </m:r>
                      </m:sup>
                    </m:sSub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is defined as the input</a:t>
                </a:r>
                <a:endParaRPr lang="en-IN" sz="2000" spc="-1" dirty="0">
                  <a:solidFill>
                    <a:schemeClr val="tx1"/>
                  </a:solidFill>
                  <a:latin typeface="Times New Roman" panose="02020603050405020304" pitchFamily="18" charset="0"/>
                  <a:ea typeface="DejaVu Sans"/>
                  <a:cs typeface="Times New Roman" panose="02020603050405020304" pitchFamily="18" charset="0"/>
                </a:endParaRPr>
              </a:p>
              <a:p>
                <a:pPr algn="just">
                  <a:lnSpc>
                    <a:spcPct val="100000"/>
                  </a:lnSpc>
                  <a:spcBef>
                    <a:spcPts val="1001"/>
                  </a:spcBef>
                  <a:spcAft>
                    <a:spcPts val="1001"/>
                  </a:spcAft>
                </a:pP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𝑘</m:t>
                        </m:r>
                      </m:sub>
                      <m:sup>
                        <m:r>
                          <a:rPr lang="en-US" sz="2000" i="1">
                            <a:solidFill>
                              <a:schemeClr val="tx1"/>
                            </a:solidFill>
                            <a:latin typeface="Cambria Math" panose="02040503050406030204" pitchFamily="18" charset="0"/>
                          </a:rPr>
                          <m:t>𝑙</m:t>
                        </m:r>
                      </m:sup>
                    </m:sSub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is defined as the bias of the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𝑘</m:t>
                        </m:r>
                      </m:e>
                      <m:sup>
                        <m:r>
                          <a:rPr lang="en-US" sz="2000" b="0" i="1" smtClean="0">
                            <a:solidFill>
                              <a:schemeClr val="tx1"/>
                            </a:solidFill>
                            <a:latin typeface="Cambria Math" panose="02040503050406030204" pitchFamily="18" charset="0"/>
                          </a:rPr>
                          <m:t>𝑡h</m:t>
                        </m:r>
                      </m:sup>
                    </m:s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 neuron at layer 𝑙</a:t>
                </a:r>
              </a:p>
              <a:p>
                <a:pPr algn="just">
                  <a:lnSpc>
                    <a:spcPct val="100000"/>
                  </a:lnSpc>
                  <a:spcBef>
                    <a:spcPts val="1001"/>
                  </a:spcBef>
                  <a:spcAft>
                    <a:spcPts val="1001"/>
                  </a:spcAft>
                </a:pP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𝑠</m:t>
                        </m:r>
                      </m:e>
                      <m:sub>
                        <m:r>
                          <a:rPr lang="en-US" sz="2000" i="1">
                            <a:solidFill>
                              <a:schemeClr val="tx1"/>
                            </a:solidFill>
                            <a:latin typeface="Cambria Math" panose="02040503050406030204" pitchFamily="18" charset="0"/>
                          </a:rPr>
                          <m:t>𝑖</m:t>
                        </m:r>
                      </m:sub>
                      <m:sup>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−1</m:t>
                        </m:r>
                      </m:sup>
                    </m:sSub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is the output of the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i="1">
                            <a:solidFill>
                              <a:schemeClr val="tx1"/>
                            </a:solidFill>
                            <a:latin typeface="Cambria Math" panose="02040503050406030204" pitchFamily="18" charset="0"/>
                          </a:rPr>
                          <m:t>𝑡h</m:t>
                        </m:r>
                      </m:sup>
                    </m:s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neuron at layer 𝑙−1</a:t>
                </a:r>
                <a:endParaRPr lang="en-IN" sz="2000" spc="-1" dirty="0">
                  <a:solidFill>
                    <a:schemeClr val="tx1"/>
                  </a:solidFill>
                  <a:latin typeface="Times New Roman" panose="02020603050405020304" pitchFamily="18" charset="0"/>
                  <a:ea typeface="DejaVu Sans"/>
                  <a:cs typeface="Times New Roman" panose="02020603050405020304" pitchFamily="18" charset="0"/>
                </a:endParaRPr>
              </a:p>
              <a:p>
                <a:pPr algn="just">
                  <a:lnSpc>
                    <a:spcPct val="100000"/>
                  </a:lnSpc>
                  <a:spcBef>
                    <a:spcPts val="1001"/>
                  </a:spcBef>
                  <a:spcAft>
                    <a:spcPts val="1001"/>
                  </a:spcAft>
                </a:pP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𝑖𝑘</m:t>
                        </m:r>
                      </m:sub>
                      <m:sup>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−1</m:t>
                        </m:r>
                      </m:sup>
                    </m:sSub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is the kernel from the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𝑖</m:t>
                        </m:r>
                      </m:e>
                      <m:sup>
                        <m:r>
                          <a:rPr lang="en-US" sz="2000" i="1">
                            <a:solidFill>
                              <a:schemeClr val="tx1"/>
                            </a:solidFill>
                            <a:latin typeface="Cambria Math" panose="02040503050406030204" pitchFamily="18" charset="0"/>
                          </a:rPr>
                          <m:t>𝑡h</m:t>
                        </m:r>
                      </m:sup>
                    </m:s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 neuron at layer 𝑙−1 to the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𝑘</m:t>
                        </m:r>
                      </m:e>
                      <m:sup>
                        <m:r>
                          <a:rPr lang="en-US" sz="2000" i="1">
                            <a:solidFill>
                              <a:schemeClr val="tx1"/>
                            </a:solidFill>
                            <a:latin typeface="Cambria Math" panose="02040503050406030204" pitchFamily="18" charset="0"/>
                          </a:rPr>
                          <m:t>𝑡h</m:t>
                        </m:r>
                      </m:sup>
                    </m:sSup>
                  </m:oMath>
                </a14:m>
                <a:r>
                  <a:rPr lang="en-IN" sz="2000" b="0" strike="noStrike" spc="-1" dirty="0">
                    <a:solidFill>
                      <a:schemeClr val="tx1"/>
                    </a:solidFill>
                    <a:latin typeface="Times New Roman" panose="02020603050405020304" pitchFamily="18" charset="0"/>
                    <a:ea typeface="DejaVu Sans"/>
                    <a:cs typeface="Times New Roman" panose="02020603050405020304" pitchFamily="18" charset="0"/>
                  </a:rPr>
                  <a:t>neuron at layer </a:t>
                </a:r>
                <a:r>
                  <a:rPr lang="en-IN" sz="2000" spc="-1" dirty="0">
                    <a:solidFill>
                      <a:schemeClr val="tx1"/>
                    </a:solidFill>
                    <a:latin typeface="Times New Roman" panose="02020603050405020304" pitchFamily="18" charset="0"/>
                    <a:cs typeface="Times New Roman" panose="02020603050405020304" pitchFamily="18" charset="0"/>
                  </a:rPr>
                  <a:t>𝑙.</a:t>
                </a:r>
                <a:endParaRPr lang="en-IN" sz="2000" b="0" strike="noStrike" spc="-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7" name="TextShape 1"/>
              <p:cNvSpPr txBox="1">
                <a:spLocks noRot="1" noChangeAspect="1" noMove="1" noResize="1" noEditPoints="1" noAdjustHandles="1" noChangeArrowheads="1" noChangeShapeType="1" noTextEdit="1"/>
              </p:cNvSpPr>
              <p:nvPr/>
            </p:nvSpPr>
            <p:spPr>
              <a:xfrm>
                <a:off x="238126" y="0"/>
                <a:ext cx="11406478" cy="6286499"/>
              </a:xfrm>
              <a:prstGeom prst="rect">
                <a:avLst/>
              </a:prstGeom>
              <a:blipFill rotWithShape="0">
                <a:blip r:embed="rId2"/>
                <a:stretch>
                  <a:fillRect l="-1497" r="-1657"/>
                </a:stretch>
              </a:blipFill>
              <a:ln>
                <a:noFill/>
              </a:ln>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93804260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1" name="TextShape 2"/>
              <p:cNvSpPr txBox="1"/>
              <p:nvPr/>
            </p:nvSpPr>
            <p:spPr>
              <a:xfrm>
                <a:off x="1254989" y="1492147"/>
                <a:ext cx="7254617" cy="550515"/>
              </a:xfrm>
              <a:prstGeom prst="rect">
                <a:avLst/>
              </a:prstGeom>
              <a:noFill/>
              <a:ln>
                <a:noFill/>
              </a:ln>
            </p:spPr>
            <p:txBody>
              <a:bodyPr lIns="0" tIns="0" rIns="0" bIns="0">
                <a:normAutofit/>
              </a:bodyPr>
              <a:lstStyle/>
              <a:p>
                <a14:m>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b="0" i="1" smtClean="0">
                            <a:solidFill>
                              <a:schemeClr val="tx1"/>
                            </a:solidFill>
                            <a:latin typeface="Cambria Math" panose="02040503050406030204" pitchFamily="18" charset="0"/>
                          </a:rPr>
                          <m:t>1</m:t>
                        </m:r>
                      </m:sup>
                    </m:sSup>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𝑅</m:t>
                    </m:r>
                    <m:d>
                      <m:dPr>
                        <m:ctrlPr>
                          <a:rPr lang="en-US" sz="1600" i="1">
                            <a:solidFill>
                              <a:schemeClr val="tx1"/>
                            </a:solidFill>
                            <a:latin typeface="Cambria Math" panose="02040503050406030204" pitchFamily="18" charset="0"/>
                          </a:rPr>
                        </m:ctrlPr>
                      </m:dPr>
                      <m:e>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𝑎</m:t>
                            </m:r>
                          </m:e>
                          <m:sup>
                            <m:r>
                              <a:rPr lang="en-US" sz="1600" b="0" i="1" smtClean="0">
                                <a:solidFill>
                                  <a:schemeClr val="tx1"/>
                                </a:solidFill>
                                <a:latin typeface="Cambria Math" panose="02040503050406030204" pitchFamily="18" charset="0"/>
                              </a:rPr>
                              <m:t>1</m:t>
                            </m:r>
                          </m:sup>
                        </m:sSup>
                      </m:e>
                    </m:d>
                    <m:r>
                      <a:rPr lang="en-US" sz="1600" b="0" i="1" smtClean="0">
                        <a:solidFill>
                          <a:schemeClr val="tx1"/>
                        </a:solidFill>
                        <a:latin typeface="Cambria Math" panose="02040503050406030204" pitchFamily="18" charset="0"/>
                      </a:rPr>
                      <m:t>−−−−−−−−−−−−−−−−−−−−−−−−−−−−−(3)</m:t>
                    </m:r>
                  </m:oMath>
                </a14:m>
                <a:r>
                  <a:rPr lang="en-US" sz="2000" dirty="0">
                    <a:solidFill>
                      <a:schemeClr val="bg1"/>
                    </a:solidFill>
                    <a:latin typeface="Times New Roman" panose="02020603050405020304" pitchFamily="18" charset="0"/>
                    <a:cs typeface="Times New Roman" panose="02020603050405020304" pitchFamily="18" charset="0"/>
                  </a:rPr>
                  <a:t>)</a:t>
                </a:r>
              </a:p>
            </p:txBody>
          </p:sp>
        </mc:Choice>
        <mc:Fallback xmlns="">
          <p:sp>
            <p:nvSpPr>
              <p:cNvPr id="331" name="TextShape 2"/>
              <p:cNvSpPr txBox="1">
                <a:spLocks noRot="1" noChangeAspect="1" noMove="1" noResize="1" noEditPoints="1" noAdjustHandles="1" noChangeArrowheads="1" noChangeShapeType="1" noTextEdit="1"/>
              </p:cNvSpPr>
              <p:nvPr/>
            </p:nvSpPr>
            <p:spPr>
              <a:xfrm>
                <a:off x="1254989" y="1492147"/>
                <a:ext cx="7254617" cy="550515"/>
              </a:xfrm>
              <a:prstGeom prst="rect">
                <a:avLst/>
              </a:prstGeom>
              <a:blipFill rotWithShape="0">
                <a:blip r:embed="rId2"/>
                <a:stretch>
                  <a:fillRect l="-1008" t="-1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1141562" y="809016"/>
                <a:ext cx="7481472" cy="353238"/>
              </a:xfrm>
              <a:prstGeom prst="rect">
                <a:avLst/>
              </a:prstGeom>
            </p:spPr>
            <p:txBody>
              <a:bodyPr wrap="none">
                <a:spAutoFit/>
              </a:bodyPr>
              <a:lstStyle/>
              <a:p>
                <a14:m>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𝑎</m:t>
                        </m:r>
                      </m:e>
                      <m:sup>
                        <m:r>
                          <a:rPr lang="en-US" sz="1600" b="0" i="0" smtClean="0">
                            <a:solidFill>
                              <a:schemeClr val="tx1"/>
                            </a:solidFill>
                            <a:latin typeface="Cambria Math" panose="02040503050406030204" pitchFamily="18" charset="0"/>
                          </a:rPr>
                          <m:t>1</m:t>
                        </m:r>
                      </m:sup>
                    </m:sSup>
                    <m:r>
                      <a:rPr lang="en-US" sz="1600" i="0">
                        <a:solidFill>
                          <a:schemeClr val="tx1"/>
                        </a:solidFill>
                        <a:latin typeface="Cambria Math" panose="02040503050406030204" pitchFamily="18" charset="0"/>
                      </a:rPr>
                      <m:t>= </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𝑏</m:t>
                        </m:r>
                        <m:r>
                          <a:rPr lang="en-US" sz="1600" i="0">
                            <a:solidFill>
                              <a:schemeClr val="tx1"/>
                            </a:solidFill>
                            <a:latin typeface="Cambria Math" panose="02040503050406030204" pitchFamily="18" charset="0"/>
                          </a:rPr>
                          <m:t> </m:t>
                        </m:r>
                      </m:e>
                      <m:sup>
                        <m:r>
                          <a:rPr lang="en-US" sz="1600" b="0" i="0" smtClean="0">
                            <a:solidFill>
                              <a:schemeClr val="tx1"/>
                            </a:solidFill>
                            <a:latin typeface="Cambria Math" panose="02040503050406030204" pitchFamily="18" charset="0"/>
                          </a:rPr>
                          <m:t>1</m:t>
                        </m:r>
                      </m:sup>
                    </m:sSup>
                    <m:r>
                      <a:rPr lang="en-US" sz="1600" i="0">
                        <a:solidFill>
                          <a:schemeClr val="tx1"/>
                        </a:solidFill>
                        <a:latin typeface="Cambria Math" panose="02040503050406030204" pitchFamily="18" charset="0"/>
                      </a:rPr>
                      <m:t>+ </m:t>
                    </m:r>
                    <m:nary>
                      <m:naryPr>
                        <m:chr m:val="∑"/>
                        <m:limLoc m:val="undOvr"/>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𝑖</m:t>
                        </m:r>
                        <m:r>
                          <a:rPr lang="en-US" sz="1600" i="0">
                            <a:solidFill>
                              <a:schemeClr val="tx1"/>
                            </a:solidFill>
                            <a:latin typeface="Cambria Math" panose="02040503050406030204" pitchFamily="18" charset="0"/>
                          </a:rPr>
                          <m:t>=1</m:t>
                        </m:r>
                      </m:sub>
                      <m:sup>
                        <m:r>
                          <a:rPr lang="en-US" sz="1600" i="0">
                            <a:solidFill>
                              <a:schemeClr val="tx1"/>
                            </a:solidFill>
                            <a:latin typeface="Cambria Math" panose="02040503050406030204" pitchFamily="18" charset="0"/>
                          </a:rPr>
                          <m:t>193</m:t>
                        </m:r>
                      </m:sup>
                      <m:e>
                        <m:d>
                          <m:dPr>
                            <m:beg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𝑐𝑜𝑛𝑣</m:t>
                            </m:r>
                            <m:r>
                              <a:rPr lang="en-US" sz="1600" i="0">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𝐷</m:t>
                            </m:r>
                            <m:r>
                              <a:rPr lang="en-US" sz="1600" i="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𝑤</m:t>
                                </m:r>
                              </m:e>
                              <m:sub>
                                <m:r>
                                  <a:rPr lang="en-US" sz="1600" i="1">
                                    <a:solidFill>
                                      <a:schemeClr val="tx1"/>
                                    </a:solidFill>
                                    <a:latin typeface="Cambria Math" panose="02040503050406030204" pitchFamily="18" charset="0"/>
                                  </a:rPr>
                                  <m:t>𝑖</m:t>
                                </m:r>
                              </m:sub>
                            </m:sSub>
                            <m:r>
                              <a:rPr lang="en-US" sz="1600" i="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_</m:t>
                            </m:r>
                            <m:r>
                              <a:rPr lang="en-US" sz="1600" i="1">
                                <a:solidFill>
                                  <a:schemeClr val="tx1"/>
                                </a:solidFill>
                                <a:latin typeface="Cambria Math" panose="02040503050406030204" pitchFamily="18" charset="0"/>
                              </a:rPr>
                              <m:t>𝑡𝑟𝑎𝑖𝑛</m:t>
                            </m:r>
                            <m:r>
                              <a:rPr lang="en-US" sz="1600" b="0" i="1" smtClean="0">
                                <a:solidFill>
                                  <a:schemeClr val="tx1"/>
                                </a:solidFill>
                                <a:latin typeface="Cambria Math" panose="02040503050406030204" pitchFamily="18" charset="0"/>
                              </a:rPr>
                              <m:t>_</m:t>
                            </m:r>
                            <m:r>
                              <a:rPr lang="en-US" sz="1600" b="0" i="1" smtClean="0">
                                <a:solidFill>
                                  <a:schemeClr val="tx1"/>
                                </a:solidFill>
                                <a:latin typeface="Cambria Math" panose="02040503050406030204" pitchFamily="18" charset="0"/>
                              </a:rPr>
                              <m:t>𝑎𝑢𝑑𝑖𝑜</m:t>
                            </m:r>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𝑖</m:t>
                                </m:r>
                              </m:e>
                            </m:d>
                          </m:e>
                        </m:d>
                        <m:r>
                          <a:rPr lang="en-US" sz="1600" b="0" i="1" smtClean="0">
                            <a:solidFill>
                              <a:schemeClr val="tx1"/>
                            </a:solidFill>
                            <a:latin typeface="Cambria Math" panose="02040503050406030204" pitchFamily="18" charset="0"/>
                          </a:rPr>
                          <m:t>−−−−−−−−(2)</m:t>
                        </m:r>
                      </m:e>
                    </m:nary>
                  </m:oMath>
                </a14:m>
                <a:r>
                  <a:rPr lang="en-US" sz="1600" dirty="0">
                    <a:solidFill>
                      <a:schemeClr val="bg1"/>
                    </a:solidFill>
                    <a:latin typeface="Cambria" panose="02040503050406030204" pitchFamily="18" charset="0"/>
                    <a:ea typeface="Cambria" panose="020405030504060302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2)</a:t>
                </a:r>
              </a:p>
            </p:txBody>
          </p:sp>
        </mc:Choice>
        <mc:Fallback xmlns="">
          <p:sp>
            <p:nvSpPr>
              <p:cNvPr id="2" name="Rectangle 1"/>
              <p:cNvSpPr>
                <a:spLocks noRot="1" noChangeAspect="1" noMove="1" noResize="1" noEditPoints="1" noAdjustHandles="1" noChangeArrowheads="1" noChangeShapeType="1" noTextEdit="1"/>
              </p:cNvSpPr>
              <p:nvPr/>
            </p:nvSpPr>
            <p:spPr>
              <a:xfrm>
                <a:off x="1141562" y="809016"/>
                <a:ext cx="7481472" cy="353238"/>
              </a:xfrm>
              <a:prstGeom prst="rect">
                <a:avLst/>
              </a:prstGeom>
              <a:blipFill>
                <a:blip r:embed="rId3"/>
                <a:stretch>
                  <a:fillRect t="-100000" b="-1637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152241" y="2268707"/>
                <a:ext cx="607390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2</m:t>
                          </m:r>
                        </m:sup>
                      </m:sSup>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𝑅</m:t>
                      </m:r>
                      <m:d>
                        <m:dPr>
                          <m:ctrlPr>
                            <a:rPr lang="en-US" sz="1600" i="1">
                              <a:solidFill>
                                <a:schemeClr val="tx1"/>
                              </a:solidFill>
                              <a:latin typeface="Cambria Math" panose="02040503050406030204" pitchFamily="18" charset="0"/>
                            </a:rPr>
                          </m:ctrlPr>
                        </m:dPr>
                        <m:e>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0">
                                  <a:solidFill>
                                    <a:schemeClr val="tx1"/>
                                  </a:solidFill>
                                  <a:latin typeface="Cambria Math" panose="02040503050406030204" pitchFamily="18" charset="0"/>
                                </a:rPr>
                                <m:t>2</m:t>
                              </m:r>
                            </m:sup>
                          </m:sSup>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1</m:t>
                              </m:r>
                            </m:sup>
                          </m:sSup>
                          <m:r>
                            <a:rPr lang="en-US" sz="1600" i="0">
                              <a:solidFill>
                                <a:schemeClr val="tx1"/>
                              </a:solidFill>
                              <a:latin typeface="Cambria Math" panose="02040503050406030204" pitchFamily="18" charset="0"/>
                            </a:rPr>
                            <m:t>+ </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𝑏</m:t>
                              </m:r>
                            </m:e>
                            <m:sup>
                              <m:r>
                                <a:rPr lang="en-US" sz="1600" i="0">
                                  <a:solidFill>
                                    <a:schemeClr val="tx1"/>
                                  </a:solidFill>
                                  <a:latin typeface="Cambria Math" panose="02040503050406030204" pitchFamily="18" charset="0"/>
                                </a:rPr>
                                <m:t>2</m:t>
                              </m:r>
                            </m:sup>
                          </m:sSup>
                        </m:e>
                      </m:d>
                      <m:r>
                        <a:rPr lang="en-US" sz="1600" b="0" i="0" smtClean="0">
                          <a:solidFill>
                            <a:schemeClr val="tx1"/>
                          </a:solidFill>
                          <a:latin typeface="Cambria Math" panose="02040503050406030204" pitchFamily="18" charset="0"/>
                        </a:rPr>
                        <m:t>−−−−−−−−−−−−−−−−−−−−−−−−(4)</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152241" y="2268707"/>
                <a:ext cx="6073906" cy="338554"/>
              </a:xfrm>
              <a:prstGeom prst="rect">
                <a:avLst/>
              </a:prstGeom>
              <a:blipFill>
                <a:blip r:embed="rId4"/>
                <a:stretch>
                  <a:fillRect b="-10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41562" y="2896093"/>
                <a:ext cx="6094297" cy="338554"/>
              </a:xfrm>
              <a:prstGeom prst="rect">
                <a:avLst/>
              </a:prstGeom>
            </p:spPr>
            <p:txBody>
              <a:bodyPr wrap="none">
                <a:spAutoFit/>
              </a:bodyPr>
              <a:lstStyle/>
              <a:p>
                <a14:m>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3</m:t>
                        </m:r>
                      </m:sup>
                    </m:sSup>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𝑅</m:t>
                    </m:r>
                    <m:d>
                      <m:dPr>
                        <m:ctrlPr>
                          <a:rPr lang="en-US" sz="1600" i="1">
                            <a:solidFill>
                              <a:schemeClr val="tx1"/>
                            </a:solidFill>
                            <a:latin typeface="Cambria Math" panose="02040503050406030204" pitchFamily="18" charset="0"/>
                          </a:rPr>
                        </m:ctrlPr>
                      </m:dPr>
                      <m:e>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0">
                                <a:solidFill>
                                  <a:schemeClr val="tx1"/>
                                </a:solidFill>
                                <a:latin typeface="Cambria Math" panose="02040503050406030204" pitchFamily="18" charset="0"/>
                              </a:rPr>
                              <m:t>3</m:t>
                            </m:r>
                          </m:sup>
                        </m:sSup>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2</m:t>
                            </m:r>
                          </m:sup>
                        </m:sSup>
                        <m:r>
                          <a:rPr lang="en-US" sz="1600" i="0">
                            <a:solidFill>
                              <a:schemeClr val="tx1"/>
                            </a:solidFill>
                            <a:latin typeface="Cambria Math" panose="02040503050406030204" pitchFamily="18" charset="0"/>
                          </a:rPr>
                          <m:t>+ </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𝑏</m:t>
                            </m:r>
                          </m:e>
                          <m:sup>
                            <m:r>
                              <a:rPr lang="en-US" sz="1600" i="0">
                                <a:solidFill>
                                  <a:schemeClr val="tx1"/>
                                </a:solidFill>
                                <a:latin typeface="Cambria Math" panose="02040503050406030204" pitchFamily="18" charset="0"/>
                              </a:rPr>
                              <m:t>3</m:t>
                            </m:r>
                          </m:sup>
                        </m:sSup>
                      </m:e>
                    </m:d>
                    <m:r>
                      <a:rPr lang="en-US" sz="1600" b="0" i="0" smtClean="0">
                        <a:solidFill>
                          <a:schemeClr val="tx1"/>
                        </a:solidFill>
                        <a:latin typeface="Cambria Math" panose="02040503050406030204" pitchFamily="18" charset="0"/>
                      </a:rPr>
                      <m:t>−−−−−−−−−−−−−−−−−−−−−−−−(5)</m:t>
                    </m:r>
                  </m:oMath>
                </a14:m>
                <a:r>
                  <a:rPr lang="en-US" sz="1600" dirty="0">
                    <a:solidFill>
                      <a:schemeClr val="bg1"/>
                    </a:solidFill>
                    <a:latin typeface="Times New Roman" panose="02020603050405020304" pitchFamily="18" charset="0"/>
                    <a:cs typeface="Times New Roman" panose="02020603050405020304" pitchFamily="18"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1141562" y="2896093"/>
                <a:ext cx="6094297" cy="338554"/>
              </a:xfrm>
              <a:prstGeom prst="rect">
                <a:avLst/>
              </a:prstGeom>
              <a:blipFill>
                <a:blip r:embed="rId5"/>
                <a:stretch>
                  <a:fillRect t="-5357" b="-214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52241" y="3544437"/>
                <a:ext cx="592437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600" i="1" smtClean="0">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4</m:t>
                          </m:r>
                        </m:sup>
                      </m:sSup>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𝑅</m:t>
                      </m:r>
                      <m:d>
                        <m:dPr>
                          <m:ctrlPr>
                            <a:rPr lang="en-US" sz="1600" i="1">
                              <a:solidFill>
                                <a:schemeClr val="tx1"/>
                              </a:solidFill>
                              <a:latin typeface="Cambria Math" panose="02040503050406030204" pitchFamily="18" charset="0"/>
                            </a:rPr>
                          </m:ctrlPr>
                        </m:dPr>
                        <m:e>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𝑤</m:t>
                              </m:r>
                            </m:e>
                            <m:sup>
                              <m:r>
                                <a:rPr lang="en-US" sz="1600" i="0">
                                  <a:solidFill>
                                    <a:schemeClr val="tx1"/>
                                  </a:solidFill>
                                  <a:latin typeface="Cambria Math" panose="02040503050406030204" pitchFamily="18" charset="0"/>
                                </a:rPr>
                                <m:t>4</m:t>
                              </m:r>
                            </m:sup>
                          </m:sSup>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𝑦</m:t>
                              </m:r>
                            </m:e>
                            <m:sup>
                              <m:r>
                                <a:rPr lang="en-US" sz="1600" i="0">
                                  <a:solidFill>
                                    <a:schemeClr val="tx1"/>
                                  </a:solidFill>
                                  <a:latin typeface="Cambria Math" panose="02040503050406030204" pitchFamily="18" charset="0"/>
                                </a:rPr>
                                <m:t>3</m:t>
                              </m:r>
                            </m:sup>
                          </m:sSup>
                          <m:r>
                            <a:rPr lang="en-US" sz="1600" i="0">
                              <a:solidFill>
                                <a:schemeClr val="tx1"/>
                              </a:solidFill>
                              <a:latin typeface="Cambria Math" panose="02040503050406030204" pitchFamily="18" charset="0"/>
                            </a:rPr>
                            <m:t>+ </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𝑏</m:t>
                              </m:r>
                            </m:e>
                            <m:sup>
                              <m:r>
                                <a:rPr lang="en-US" sz="1600" i="0">
                                  <a:solidFill>
                                    <a:schemeClr val="tx1"/>
                                  </a:solidFill>
                                  <a:latin typeface="Cambria Math" panose="02040503050406030204" pitchFamily="18" charset="0"/>
                                </a:rPr>
                                <m:t>4</m:t>
                              </m:r>
                            </m:sup>
                          </m:sSup>
                        </m:e>
                      </m:d>
                      <m:r>
                        <a:rPr lang="en-US" sz="1600" b="0" i="0" smtClean="0">
                          <a:solidFill>
                            <a:schemeClr val="tx1"/>
                          </a:solidFill>
                          <a:latin typeface="Cambria Math" panose="02040503050406030204" pitchFamily="18" charset="0"/>
                        </a:rPr>
                        <m:t>−−−−−−−−−−−−−−−−−−−−−−−(6)</m:t>
                      </m:r>
                    </m:oMath>
                  </m:oMathPara>
                </a14:m>
                <a:endParaRPr lang="en-US"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152241" y="3544437"/>
                <a:ext cx="5924379" cy="338554"/>
              </a:xfrm>
              <a:prstGeom prst="rect">
                <a:avLst/>
              </a:prstGeom>
              <a:blipFill rotWithShape="0">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70555" y="4241148"/>
                <a:ext cx="4305153" cy="2122889"/>
              </a:xfrm>
              <a:prstGeom prst="rect">
                <a:avLst/>
              </a:prstGeom>
            </p:spPr>
            <p:txBody>
              <a:bodyPr wrap="none">
                <a:spAutoFit/>
              </a:bodyPr>
              <a:lstStyle/>
              <a:p>
                <a:pPr algn="just">
                  <a:lnSpc>
                    <a:spcPct val="100000"/>
                  </a:lnSpc>
                  <a:spcBef>
                    <a:spcPts val="1001"/>
                  </a:spcBef>
                  <a:spcAft>
                    <a:spcPts val="1001"/>
                  </a:spcAft>
                </a:pPr>
                <a:r>
                  <a:rPr lang="en-IN" sz="2000" spc="-1" dirty="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b="0" i="1" smtClean="0">
                            <a:solidFill>
                              <a:schemeClr val="tx1"/>
                            </a:solidFill>
                            <a:latin typeface="Cambria Math" panose="02040503050406030204" pitchFamily="18" charset="0"/>
                          </a:rPr>
                          <m:t>𝑖</m:t>
                        </m:r>
                      </m:sup>
                    </m:sSup>
                  </m:oMath>
                </a14:m>
                <a:r>
                  <a:rPr lang="en-IN" sz="2000" spc="-1" dirty="0">
                    <a:solidFill>
                      <a:schemeClr val="tx1"/>
                    </a:solidFill>
                    <a:latin typeface="Times New Roman" panose="02020603050405020304" pitchFamily="18" charset="0"/>
                    <a:cs typeface="Times New Roman" panose="02020603050405020304" pitchFamily="18" charset="0"/>
                  </a:rPr>
                  <a:t> is the output vectors of layer </a:t>
                </a:r>
                <a14:m>
                  <m:oMath xmlns:m="http://schemas.openxmlformats.org/officeDocument/2006/math">
                    <m:r>
                      <a:rPr lang="en-US" sz="2000" i="1">
                        <a:solidFill>
                          <a:schemeClr val="tx1"/>
                        </a:solidFill>
                        <a:latin typeface="Cambria Math" panose="02040503050406030204" pitchFamily="18" charset="0"/>
                      </a:rPr>
                      <m:t>𝑖</m:t>
                    </m:r>
                  </m:oMath>
                </a14:m>
                <a:endParaRPr lang="en-IN" sz="2000" spc="-1" dirty="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1001"/>
                  </a:spcBef>
                  <a:spcAft>
                    <a:spcPts val="1001"/>
                  </a:spcAft>
                </a:pPr>
                <a:r>
                  <a:rPr lang="en-IN" sz="2000" spc="-1" dirty="0">
                    <a:solidFill>
                      <a:schemeClr val="tx1"/>
                    </a:solidFill>
                    <a:latin typeface="Times New Roman" panose="02020603050405020304" pitchFamily="18" charset="0"/>
                    <a:cs typeface="Times New Roman" panose="02020603050405020304" pitchFamily="18" charset="0"/>
                  </a:rPr>
                  <a:t>R is the </a:t>
                </a:r>
                <a:r>
                  <a:rPr lang="en-IN" sz="2000" spc="-1" dirty="0" err="1">
                    <a:solidFill>
                      <a:schemeClr val="tx1"/>
                    </a:solidFill>
                    <a:latin typeface="Times New Roman" panose="02020603050405020304" pitchFamily="18" charset="0"/>
                    <a:cs typeface="Times New Roman" panose="02020603050405020304" pitchFamily="18" charset="0"/>
                  </a:rPr>
                  <a:t>ReLu</a:t>
                </a:r>
                <a:r>
                  <a:rPr lang="en-IN" sz="2000" spc="-1" dirty="0">
                    <a:solidFill>
                      <a:schemeClr val="tx1"/>
                    </a:solidFill>
                    <a:latin typeface="Times New Roman" panose="02020603050405020304" pitchFamily="18" charset="0"/>
                    <a:cs typeface="Times New Roman" panose="02020603050405020304" pitchFamily="18" charset="0"/>
                  </a:rPr>
                  <a:t> activation function</a:t>
                </a:r>
              </a:p>
              <a:p>
                <a:pPr algn="just">
                  <a:lnSpc>
                    <a:spcPct val="100000"/>
                  </a:lnSpc>
                  <a:spcBef>
                    <a:spcPts val="1001"/>
                  </a:spcBef>
                  <a:spcAft>
                    <a:spcPts val="1001"/>
                  </a:spcAft>
                </a:pP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𝑏</m:t>
                        </m:r>
                      </m:e>
                      <m:sup>
                        <m:r>
                          <a:rPr lang="en-US" sz="2000" b="0" i="1" smtClean="0">
                            <a:solidFill>
                              <a:schemeClr val="tx1"/>
                            </a:solidFill>
                            <a:latin typeface="Cambria Math" panose="02040503050406030204" pitchFamily="18" charset="0"/>
                          </a:rPr>
                          <m:t>𝑖</m:t>
                        </m:r>
                      </m:sup>
                    </m:sSup>
                  </m:oMath>
                </a14:m>
                <a:r>
                  <a:rPr lang="en-IN" sz="2000" spc="-1" dirty="0">
                    <a:solidFill>
                      <a:schemeClr val="tx1"/>
                    </a:solidFill>
                    <a:latin typeface="Times New Roman" panose="02020603050405020304" pitchFamily="18" charset="0"/>
                    <a:cs typeface="Times New Roman" panose="02020603050405020304" pitchFamily="18" charset="0"/>
                  </a:rPr>
                  <a:t> is the bias of the layer </a:t>
                </a:r>
                <a14:m>
                  <m:oMath xmlns:m="http://schemas.openxmlformats.org/officeDocument/2006/math">
                    <m:r>
                      <a:rPr lang="en-US" sz="2000" i="1">
                        <a:solidFill>
                          <a:schemeClr val="tx1"/>
                        </a:solidFill>
                        <a:latin typeface="Cambria Math" panose="02040503050406030204" pitchFamily="18" charset="0"/>
                      </a:rPr>
                      <m:t>𝑖</m:t>
                    </m:r>
                  </m:oMath>
                </a14:m>
                <a:endParaRPr lang="en-IN" sz="2000" spc="-1" dirty="0">
                  <a:solidFill>
                    <a:schemeClr val="tx1"/>
                  </a:solidFill>
                  <a:latin typeface="Times New Roman" panose="02020603050405020304" pitchFamily="18" charset="0"/>
                  <a:cs typeface="Times New Roman" panose="02020603050405020304" pitchFamily="18" charset="0"/>
                </a:endParaRPr>
              </a:p>
              <a:p>
                <a:pPr algn="just">
                  <a:lnSpc>
                    <a:spcPct val="100000"/>
                  </a:lnSpc>
                  <a:spcBef>
                    <a:spcPts val="1001"/>
                  </a:spcBef>
                  <a:spcAft>
                    <a:spcPts val="1001"/>
                  </a:spcAft>
                </a:pP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𝑤</m:t>
                        </m:r>
                      </m:e>
                      <m:sup>
                        <m:r>
                          <a:rPr lang="en-US" sz="2000" i="1">
                            <a:solidFill>
                              <a:schemeClr val="tx1"/>
                            </a:solidFill>
                            <a:latin typeface="Cambria Math" panose="02040503050406030204" pitchFamily="18" charset="0"/>
                          </a:rPr>
                          <m:t>𝑖</m:t>
                        </m:r>
                      </m:sup>
                    </m:sSup>
                  </m:oMath>
                </a14:m>
                <a:r>
                  <a:rPr lang="en-IN" sz="2000" spc="-1" dirty="0">
                    <a:solidFill>
                      <a:schemeClr val="tx1"/>
                    </a:solidFill>
                    <a:latin typeface="Times New Roman" panose="02020603050405020304" pitchFamily="18" charset="0"/>
                    <a:cs typeface="Times New Roman" panose="02020603050405020304" pitchFamily="18" charset="0"/>
                  </a:rPr>
                  <a:t> is the weights of layer </a:t>
                </a:r>
                <a14:m>
                  <m:oMath xmlns:m="http://schemas.openxmlformats.org/officeDocument/2006/math">
                    <m:r>
                      <a:rPr lang="en-US" sz="1600" i="1">
                        <a:solidFill>
                          <a:schemeClr val="tx1"/>
                        </a:solidFill>
                        <a:latin typeface="Cambria Math" panose="02040503050406030204" pitchFamily="18" charset="0"/>
                      </a:rPr>
                      <m:t>𝑖</m:t>
                    </m:r>
                  </m:oMath>
                </a14:m>
                <a:endParaRPr lang="en-IN" sz="1600" spc="-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070555" y="4241148"/>
                <a:ext cx="4305153" cy="2122889"/>
              </a:xfrm>
              <a:prstGeom prst="rect">
                <a:avLst/>
              </a:prstGeom>
              <a:blipFill>
                <a:blip r:embed="rId7"/>
                <a:stretch>
                  <a:fillRect l="-1558" t="-1149" b="-4310"/>
                </a:stretch>
              </a:blipFill>
            </p:spPr>
            <p:txBody>
              <a:bodyPr/>
              <a:lstStyle/>
              <a:p>
                <a:r>
                  <a:rPr lang="en-IN">
                    <a:noFill/>
                  </a:rPr>
                  <a:t> </a:t>
                </a:r>
              </a:p>
            </p:txBody>
          </p:sp>
        </mc:Fallback>
      </mc:AlternateContent>
      <p:sp>
        <p:nvSpPr>
          <p:cNvPr id="7" name="Slide Number Placeholder 6"/>
          <p:cNvSpPr>
            <a:spLocks noGrp="1"/>
          </p:cNvSpPr>
          <p:nvPr>
            <p:ph type="sldNum" sz="quarter" idx="12"/>
          </p:nvPr>
        </p:nvSpPr>
        <p:spPr/>
        <p:txBody>
          <a:bodyPr/>
          <a:lstStyle/>
          <a:p>
            <a:fld id="{4FAB73BC-B049-4115-A692-8D63A059BFB8}"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2"/>
          <p:cNvSpPr txBox="1"/>
          <p:nvPr/>
        </p:nvSpPr>
        <p:spPr>
          <a:xfrm>
            <a:off x="609780" y="662473"/>
            <a:ext cx="10972440" cy="5021964"/>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dirty="0">
                <a:latin typeface="Times New Roman" panose="02020603050405020304" pitchFamily="18" charset="0"/>
                <a:ea typeface="DejaVu Sans"/>
                <a:cs typeface="Times New Roman" panose="02020603050405020304" pitchFamily="18" charset="0"/>
              </a:rPr>
              <a:t>And finally a </a:t>
            </a:r>
            <a:r>
              <a:rPr lang="en-US" sz="2400" b="0" strike="noStrike" spc="-1" dirty="0" err="1">
                <a:latin typeface="Times New Roman" panose="02020603050405020304" pitchFamily="18" charset="0"/>
                <a:ea typeface="DejaVu Sans"/>
                <a:cs typeface="Times New Roman" panose="02020603050405020304" pitchFamily="18" charset="0"/>
              </a:rPr>
              <a:t>softmax</a:t>
            </a:r>
            <a:r>
              <a:rPr lang="en-US" sz="2400" b="0" strike="noStrike" spc="-1" dirty="0">
                <a:latin typeface="Times New Roman" panose="02020603050405020304" pitchFamily="18" charset="0"/>
                <a:ea typeface="DejaVu Sans"/>
                <a:cs typeface="Times New Roman" panose="02020603050405020304" pitchFamily="18" charset="0"/>
              </a:rPr>
              <a:t> layer was attached for to this network for the classification.</a:t>
            </a:r>
            <a:endParaRPr lang="en-US" sz="2400" b="0" strike="noStrike" spc="-1" dirty="0">
              <a:latin typeface="Times New Roman" panose="02020603050405020304" pitchFamily="18" charset="0"/>
              <a:cs typeface="Times New Roman" panose="02020603050405020304" pitchFamily="18" charset="0"/>
            </a:endParaRPr>
          </a:p>
          <a:p>
            <a:pPr marL="432000" indent="-324000" algn="just">
              <a:lnSpc>
                <a:spcPct val="100000"/>
              </a:lnSpc>
              <a:spcAft>
                <a:spcPts val="1001"/>
              </a:spcAft>
              <a:buClr>
                <a:srgbClr val="000000"/>
              </a:buClr>
              <a:buSzPct val="45000"/>
              <a:buFont typeface="Wingdings" charset="2"/>
              <a:buChar char=""/>
            </a:pPr>
            <a:r>
              <a:rPr lang="en-US" sz="2400" b="0" strike="noStrike" spc="-1" dirty="0">
                <a:latin typeface="Times New Roman" panose="02020603050405020304" pitchFamily="18" charset="0"/>
                <a:ea typeface="DejaVu Sans"/>
                <a:cs typeface="Times New Roman" panose="02020603050405020304" pitchFamily="18" charset="0"/>
              </a:rPr>
              <a:t>The loss function which is used to train the model is cross entropy which is given by</a:t>
            </a:r>
            <a:r>
              <a:rPr lang="en-US" sz="2400" b="0" strike="noStrike" spc="-1" dirty="0">
                <a:latin typeface="Calibri"/>
                <a:ea typeface="DejaVu Sans"/>
              </a:rPr>
              <a:t> </a:t>
            </a:r>
            <a:r>
              <a:rPr lang="en-US" sz="2400" b="0" strike="noStrike" spc="-1" dirty="0">
                <a:latin typeface="Ubuntu"/>
                <a:ea typeface="Ubuntu"/>
              </a:rPr>
              <a:t>              </a:t>
            </a:r>
            <a:endParaRPr lang="en-US" sz="2400" b="0" strike="noStrike" spc="-1" dirty="0">
              <a:latin typeface="Arial"/>
            </a:endParaRPr>
          </a:p>
          <a:p>
            <a:pPr marL="108000">
              <a:spcBef>
                <a:spcPts val="1417"/>
              </a:spcBef>
              <a:buClr>
                <a:srgbClr val="000000"/>
              </a:buClr>
              <a:buSzPct val="45000"/>
            </a:pPr>
            <a:r>
              <a:rPr lang="en-US" sz="2000" b="0" strike="noStrike" spc="-1" dirty="0">
                <a:latin typeface="Cambria" panose="02040503050406030204" pitchFamily="18" charset="0"/>
                <a:ea typeface="Cambria" panose="02040503050406030204" pitchFamily="18" charset="0"/>
              </a:rPr>
              <a:t>             </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L</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 (ŷ</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,y</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 = - y</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err="1">
                <a:latin typeface="Cambria" panose="02040503050406030204" pitchFamily="18" charset="0"/>
                <a:ea typeface="Cambria" panose="02040503050406030204" pitchFamily="18" charset="0"/>
                <a:cs typeface="Times New Roman" panose="02020603050405020304" pitchFamily="18" charset="0"/>
              </a:rPr>
              <a:t>logŷ</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 - (1- y</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)log(1- ŷ</a:t>
            </a:r>
            <a:r>
              <a:rPr lang="en-US" sz="2000" b="0" strike="noStrike" spc="-1" baseline="33000" dirty="0">
                <a:latin typeface="Cambria" panose="02040503050406030204" pitchFamily="18" charset="0"/>
                <a:ea typeface="Cambria" panose="02040503050406030204" pitchFamily="18" charset="0"/>
                <a:cs typeface="Times New Roman" panose="02020603050405020304" pitchFamily="18" charset="0"/>
              </a:rPr>
              <a:t>&lt;t&gt;</a:t>
            </a:r>
            <a:r>
              <a:rPr lang="en-US" sz="2000" b="0" strike="noStrike" spc="-1" dirty="0">
                <a:latin typeface="Cambria" panose="02040503050406030204" pitchFamily="18" charset="0"/>
                <a:ea typeface="Cambria" panose="02040503050406030204" pitchFamily="18" charset="0"/>
                <a:cs typeface="Times New Roman" panose="02020603050405020304" pitchFamily="18" charset="0"/>
              </a:rPr>
              <a:t>)-------------(7)</a:t>
            </a:r>
            <a:endParaRPr lang="en-US" sz="2000" b="0" strike="noStrike" spc="-1"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381615" y="0"/>
            <a:ext cx="11158200" cy="32670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1001"/>
              </a:spcAft>
            </a:pPr>
            <a:r>
              <a:rPr lang="en-IN" sz="2800" b="1" strike="noStrike" spc="-1" dirty="0" smtClean="0">
                <a:solidFill>
                  <a:srgbClr val="C00000"/>
                </a:solidFill>
                <a:latin typeface="Times New Roman" panose="02020603050405020304" pitchFamily="18" charset="0"/>
                <a:ea typeface="DejaVu Sans"/>
                <a:cs typeface="Times New Roman" panose="02020603050405020304" pitchFamily="18" charset="0"/>
              </a:rPr>
              <a:t>Visual </a:t>
            </a:r>
            <a:r>
              <a:rPr lang="en-IN" sz="2800" b="1" strike="noStrike" spc="-1" dirty="0">
                <a:solidFill>
                  <a:srgbClr val="C00000"/>
                </a:solidFill>
                <a:latin typeface="Times New Roman" panose="02020603050405020304" pitchFamily="18" charset="0"/>
                <a:ea typeface="DejaVu Sans"/>
                <a:cs typeface="Times New Roman" panose="02020603050405020304" pitchFamily="18" charset="0"/>
              </a:rPr>
              <a:t>Model</a:t>
            </a:r>
            <a:endParaRPr lang="en-IN" sz="2800" b="1" strike="noStrike" spc="-1" dirty="0">
              <a:solidFill>
                <a:srgbClr val="C00000"/>
              </a:solidFill>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First mouth region is </a:t>
            </a:r>
            <a:r>
              <a:rPr lang="en-IN" sz="2400" b="0" strike="noStrike" spc="-1" dirty="0" smtClean="0">
                <a:latin typeface="Times New Roman" panose="02020603050405020304" pitchFamily="18" charset="0"/>
                <a:ea typeface="DejaVu Sans"/>
                <a:cs typeface="Times New Roman" panose="02020603050405020304" pitchFamily="18" charset="0"/>
              </a:rPr>
              <a:t>identified from </a:t>
            </a:r>
            <a:r>
              <a:rPr lang="en-IN" sz="2400" b="0" strike="noStrike" spc="-1" dirty="0">
                <a:latin typeface="Times New Roman" panose="02020603050405020304" pitchFamily="18" charset="0"/>
                <a:ea typeface="DejaVu Sans"/>
                <a:cs typeface="Times New Roman" panose="02020603050405020304" pitchFamily="18" charset="0"/>
              </a:rPr>
              <a:t>the video using </a:t>
            </a:r>
            <a:r>
              <a:rPr lang="en-IN" sz="2400" b="0" strike="noStrike" spc="-1" dirty="0" err="1">
                <a:latin typeface="Times New Roman" panose="02020603050405020304" pitchFamily="18" charset="0"/>
                <a:ea typeface="DejaVu Sans"/>
                <a:cs typeface="Times New Roman" panose="02020603050405020304" pitchFamily="18" charset="0"/>
              </a:rPr>
              <a:t>dlib</a:t>
            </a:r>
            <a:r>
              <a:rPr lang="en-IN" sz="2400" b="0" strike="noStrike" spc="-1" dirty="0">
                <a:latin typeface="Times New Roman" panose="02020603050405020304" pitchFamily="18" charset="0"/>
                <a:ea typeface="DejaVu Sans"/>
                <a:cs typeface="Times New Roman" panose="02020603050405020304" pitchFamily="18" charset="0"/>
              </a:rPr>
              <a:t> library which is available in python 3 </a:t>
            </a:r>
            <a:endParaRPr lang="en-IN" sz="2400" b="0" strike="noStrike" spc="-1" dirty="0">
              <a:latin typeface="Times New Roman" panose="02020603050405020304" pitchFamily="18" charset="0"/>
              <a:cs typeface="Times New Roman" panose="02020603050405020304" pitchFamily="18" charset="0"/>
            </a:endParaRPr>
          </a:p>
          <a:p>
            <a:pPr algn="just">
              <a:lnSpc>
                <a:spcPct val="100000"/>
              </a:lnSpc>
              <a:spcAft>
                <a:spcPts val="1001"/>
              </a:spcAft>
            </a:pP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Arial"/>
            </a:endParaRPr>
          </a:p>
        </p:txBody>
      </p:sp>
      <p:pic>
        <p:nvPicPr>
          <p:cNvPr id="336" name="Picture 287"/>
          <p:cNvPicPr/>
          <p:nvPr/>
        </p:nvPicPr>
        <p:blipFill>
          <a:blip r:embed="rId2"/>
          <a:stretch/>
        </p:blipFill>
        <p:spPr>
          <a:xfrm>
            <a:off x="4126834" y="2159100"/>
            <a:ext cx="3256920" cy="3485520"/>
          </a:xfrm>
          <a:prstGeom prst="rect">
            <a:avLst/>
          </a:prstGeom>
          <a:ln>
            <a:noFill/>
          </a:ln>
        </p:spPr>
      </p:pic>
      <p:sp>
        <p:nvSpPr>
          <p:cNvPr id="2" name="TextBox 1">
            <a:extLst>
              <a:ext uri="{FF2B5EF4-FFF2-40B4-BE49-F238E27FC236}">
                <a16:creationId xmlns:a16="http://schemas.microsoft.com/office/drawing/2014/main" id="{E8BFBE5B-1C5A-4358-AE88-7030110BD169}"/>
              </a:ext>
            </a:extLst>
          </p:cNvPr>
          <p:cNvSpPr txBox="1"/>
          <p:nvPr/>
        </p:nvSpPr>
        <p:spPr>
          <a:xfrm>
            <a:off x="4239338" y="5868955"/>
            <a:ext cx="371713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2</a:t>
            </a:r>
            <a:r>
              <a:rPr lang="en-US" dirty="0">
                <a:latin typeface="Times New Roman" panose="02020603050405020304" pitchFamily="18" charset="0"/>
                <a:cs typeface="Times New Roman" panose="02020603050405020304" pitchFamily="18" charset="0"/>
              </a:rPr>
              <a:t>. Mouth region extraction</a:t>
            </a:r>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338" name="CustomShape 2"/>
          <p:cNvSpPr/>
          <p:nvPr/>
        </p:nvSpPr>
        <p:spPr>
          <a:xfrm>
            <a:off x="609480" y="1914524"/>
            <a:ext cx="10972080" cy="287655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gn="just">
              <a:lnSpc>
                <a:spcPct val="100000"/>
              </a:lnSpc>
              <a:spcAft>
                <a:spcPts val="1001"/>
              </a:spcAft>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Then the features are extracted into a feature vector.</a:t>
            </a:r>
            <a:endParaRPr lang="en-IN" sz="2400" b="0" strike="noStrike" spc="-1" dirty="0">
              <a:latin typeface="Times New Roman" panose="02020603050405020304" pitchFamily="18" charset="0"/>
              <a:cs typeface="Times New Roman" panose="02020603050405020304" pitchFamily="18" charset="0"/>
            </a:endParaRPr>
          </a:p>
          <a:p>
            <a:pPr marL="432000" indent="-323640" algn="just">
              <a:lnSpc>
                <a:spcPct val="100000"/>
              </a:lnSpc>
              <a:spcAft>
                <a:spcPts val="1001"/>
              </a:spcAft>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Then a model with network of LSTM’s and dense layers is created.</a:t>
            </a:r>
            <a:endParaRPr lang="en-IN" sz="2400" b="0" strike="noStrike" spc="-1" dirty="0">
              <a:latin typeface="Times New Roman" panose="02020603050405020304" pitchFamily="18" charset="0"/>
              <a:cs typeface="Times New Roman" panose="02020603050405020304" pitchFamily="18" charset="0"/>
            </a:endParaRPr>
          </a:p>
          <a:p>
            <a:pPr marL="432000" indent="-323640" algn="just">
              <a:lnSpc>
                <a:spcPct val="100000"/>
              </a:lnSpc>
              <a:spcBef>
                <a:spcPts val="1417"/>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Long Short-Term Memory (LSTM) networks are a type of recurrent neural network capable of learning order dependence in sequence prediction problems</a:t>
            </a:r>
            <a:r>
              <a:rPr lang="en-IN" sz="2400" b="0" strike="noStrike" spc="-1" dirty="0">
                <a:solidFill>
                  <a:srgbClr val="FFFFFF"/>
                </a:solidFill>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685800" y="391886"/>
            <a:ext cx="10129320" cy="914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2800" b="1" strike="noStrike" spc="-1" dirty="0">
                <a:solidFill>
                  <a:srgbClr val="C00000"/>
                </a:solidFill>
                <a:latin typeface="Times New Roman" panose="02020603050405020304" pitchFamily="18" charset="0"/>
                <a:ea typeface="DejaVu Sans"/>
                <a:cs typeface="Times New Roman" panose="02020603050405020304" pitchFamily="18" charset="0"/>
              </a:rPr>
              <a:t>Structure of an LSTM cell:</a:t>
            </a:r>
            <a:endParaRPr lang="en-IN" sz="2800" b="1" strike="noStrike" spc="-1" dirty="0">
              <a:solidFill>
                <a:srgbClr val="C00000"/>
              </a:solidFill>
              <a:latin typeface="Times New Roman" panose="02020603050405020304" pitchFamily="18" charset="0"/>
              <a:cs typeface="Times New Roman" panose="02020603050405020304" pitchFamily="18" charset="0"/>
            </a:endParaRPr>
          </a:p>
        </p:txBody>
      </p:sp>
      <p:pic>
        <p:nvPicPr>
          <p:cNvPr id="340" name="Picture 267"/>
          <p:cNvPicPr/>
          <p:nvPr/>
        </p:nvPicPr>
        <p:blipFill>
          <a:blip r:embed="rId2"/>
          <a:stretch/>
        </p:blipFill>
        <p:spPr>
          <a:xfrm>
            <a:off x="2035149" y="1598040"/>
            <a:ext cx="6531840" cy="3769920"/>
          </a:xfrm>
          <a:prstGeom prst="rect">
            <a:avLst/>
          </a:prstGeom>
          <a:ln>
            <a:noFill/>
          </a:ln>
        </p:spPr>
      </p:pic>
      <p:sp>
        <p:nvSpPr>
          <p:cNvPr id="341" name="CustomShape 2"/>
          <p:cNvSpPr/>
          <p:nvPr/>
        </p:nvSpPr>
        <p:spPr>
          <a:xfrm flipH="1">
            <a:off x="4390560" y="5688000"/>
            <a:ext cx="948384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b="0" strike="noStrike" spc="-1" dirty="0" smtClean="0">
                <a:latin typeface="Calibri" panose="020F0502020204030204" pitchFamily="34" charset="0"/>
                <a:ea typeface="DejaVu Sans"/>
                <a:cs typeface="Calibri" panose="020F0502020204030204" pitchFamily="34" charset="0"/>
              </a:rPr>
              <a:t>Figure 3.Internal </a:t>
            </a:r>
            <a:r>
              <a:rPr lang="en-IN" b="0" strike="noStrike" spc="-1" dirty="0">
                <a:latin typeface="Calibri" panose="020F0502020204030204" pitchFamily="34" charset="0"/>
                <a:ea typeface="DejaVu Sans"/>
                <a:cs typeface="Calibri" panose="020F0502020204030204" pitchFamily="34" charset="0"/>
              </a:rPr>
              <a:t>of LSTM cell</a:t>
            </a:r>
            <a:r>
              <a:rPr lang="en-IN" sz="1600" b="0" strike="noStrike" spc="-1" dirty="0">
                <a:latin typeface="Times New Roman" panose="02020603050405020304" pitchFamily="18" charset="0"/>
                <a:ea typeface="DejaVu Sans"/>
                <a:cs typeface="Times New Roman" panose="02020603050405020304" pitchFamily="18" charset="0"/>
              </a:rPr>
              <a:t>.</a:t>
            </a:r>
            <a:endParaRPr lang="en-IN" sz="16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9" name="TextShape 1"/>
              <p:cNvSpPr txBox="1"/>
              <p:nvPr/>
            </p:nvSpPr>
            <p:spPr>
              <a:xfrm>
                <a:off x="576000" y="142875"/>
                <a:ext cx="10131120" cy="6000750"/>
              </a:xfrm>
              <a:prstGeom prst="rect">
                <a:avLst/>
              </a:prstGeom>
              <a:noFill/>
              <a:ln>
                <a:noFill/>
              </a:ln>
            </p:spPr>
            <p:txBody>
              <a:bodyPr anchor="ctr">
                <a:normAutofit fontScale="85000" lnSpcReduction="20000"/>
              </a:bodyPr>
              <a:lstStyle/>
              <a:p>
                <a:pPr>
                  <a:lnSpc>
                    <a:spcPct val="100000"/>
                  </a:lnSpc>
                  <a:spcAft>
                    <a:spcPts val="1001"/>
                  </a:spcAft>
                </a:pPr>
                <a:endParaRPr lang="en-US" sz="2600" b="0" strike="noStrike" spc="-1" dirty="0" smtClean="0">
                  <a:solidFill>
                    <a:schemeClr val="tx1"/>
                  </a:solidFill>
                  <a:latin typeface="Times New Roman" panose="02020603050405020304" pitchFamily="18" charset="0"/>
                  <a:cs typeface="Times New Roman" panose="02020603050405020304" pitchFamily="18" charset="0"/>
                </a:endParaRPr>
              </a:p>
              <a:p>
                <a:pPr>
                  <a:lnSpc>
                    <a:spcPct val="100000"/>
                  </a:lnSpc>
                  <a:spcAft>
                    <a:spcPts val="1001"/>
                  </a:spcAft>
                </a:pPr>
                <a:r>
                  <a:rPr lang="en-US" sz="2600" b="0" strike="noStrike" spc="-1" dirty="0" smtClean="0">
                    <a:solidFill>
                      <a:schemeClr val="tx1"/>
                    </a:solidFill>
                    <a:latin typeface="Times New Roman" panose="02020603050405020304" pitchFamily="18" charset="0"/>
                    <a:cs typeface="Times New Roman" panose="02020603050405020304" pitchFamily="18" charset="0"/>
                  </a:rPr>
                  <a:t>LSTM </a:t>
                </a:r>
                <a:r>
                  <a:rPr lang="en-US" sz="2600" b="0" strike="noStrike" spc="-1" dirty="0">
                    <a:solidFill>
                      <a:schemeClr val="tx1"/>
                    </a:solidFill>
                    <a:latin typeface="Times New Roman" panose="02020603050405020304" pitchFamily="18" charset="0"/>
                    <a:cs typeface="Times New Roman" panose="02020603050405020304" pitchFamily="18" charset="0"/>
                  </a:rPr>
                  <a:t>is made up of 3 Gates:</a:t>
                </a:r>
              </a:p>
              <a:p>
                <a:pPr>
                  <a:lnSpc>
                    <a:spcPct val="100000"/>
                  </a:lnSpc>
                  <a:spcAft>
                    <a:spcPts val="1001"/>
                  </a:spcAft>
                </a:pPr>
                <a:r>
                  <a:rPr lang="en-US" sz="2600" b="0" strike="noStrike" spc="-1" dirty="0">
                    <a:solidFill>
                      <a:schemeClr val="tx1"/>
                    </a:solidFill>
                    <a:latin typeface="Times New Roman" panose="02020603050405020304" pitchFamily="18" charset="0"/>
                    <a:cs typeface="Times New Roman" panose="02020603050405020304" pitchFamily="18" charset="0"/>
                  </a:rPr>
                  <a:t>1) Input Gate.</a:t>
                </a:r>
              </a:p>
              <a:p>
                <a:pPr>
                  <a:lnSpc>
                    <a:spcPct val="100000"/>
                  </a:lnSpc>
                  <a:spcAft>
                    <a:spcPts val="1001"/>
                  </a:spcAft>
                </a:pPr>
                <a:r>
                  <a:rPr lang="en-US" sz="2600" b="0" strike="noStrike" spc="-1" dirty="0">
                    <a:solidFill>
                      <a:schemeClr val="tx1"/>
                    </a:solidFill>
                    <a:latin typeface="Times New Roman" panose="02020603050405020304" pitchFamily="18" charset="0"/>
                    <a:cs typeface="Times New Roman" panose="02020603050405020304" pitchFamily="18" charset="0"/>
                  </a:rPr>
                  <a:t>2) Forget Gate.</a:t>
                </a:r>
              </a:p>
              <a:p>
                <a:pPr>
                  <a:lnSpc>
                    <a:spcPct val="100000"/>
                  </a:lnSpc>
                  <a:spcAft>
                    <a:spcPts val="1001"/>
                  </a:spcAft>
                </a:pPr>
                <a:r>
                  <a:rPr lang="en-US" sz="2600" b="0" strike="noStrike" spc="-1" dirty="0">
                    <a:solidFill>
                      <a:schemeClr val="tx1"/>
                    </a:solidFill>
                    <a:latin typeface="Times New Roman" panose="02020603050405020304" pitchFamily="18" charset="0"/>
                    <a:cs typeface="Times New Roman" panose="02020603050405020304" pitchFamily="18" charset="0"/>
                  </a:rPr>
                  <a:t>3) Output Gate.</a:t>
                </a:r>
              </a:p>
              <a:p>
                <a:pPr>
                  <a:lnSpc>
                    <a:spcPct val="100000"/>
                  </a:lnSpc>
                  <a:spcAft>
                    <a:spcPts val="1001"/>
                  </a:spcAft>
                </a:pPr>
                <a:endParaRPr lang="en-US" sz="2600" b="0" strike="noStrike" spc="-1"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1001"/>
                  </a:spcAft>
                </a:pPr>
                <a:r>
                  <a:rPr lang="en-US" sz="2600" b="0" strike="noStrike" spc="-1" dirty="0">
                    <a:solidFill>
                      <a:schemeClr val="tx1"/>
                    </a:solidFill>
                    <a:latin typeface="Times New Roman" panose="02020603050405020304" pitchFamily="18" charset="0"/>
                    <a:cs typeface="Times New Roman" panose="02020603050405020304" pitchFamily="18" charset="0"/>
                  </a:rPr>
                  <a:t>Equations of LSTM cell</a:t>
                </a:r>
              </a:p>
              <a:p>
                <a:pPr>
                  <a:lnSpc>
                    <a:spcPct val="100000"/>
                  </a:lnSpc>
                  <a:spcAft>
                    <a:spcPts val="1001"/>
                  </a:spcAft>
                </a:pPr>
                <a:endParaRPr lang="en-US" sz="2600" b="0" strike="noStrike" spc="-1"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1001"/>
                  </a:spcAft>
                </a:pPr>
                <a:r>
                  <a:rPr lang="en-IN" sz="1900" b="0" strike="noStrike"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p>
                      <m:sSupPr>
                        <m:ctrlPr>
                          <a:rPr lang="en-IN" sz="1900" b="0" i="1" strike="noStrike" spc="-1" smtClean="0">
                            <a:solidFill>
                              <a:schemeClr val="tx1"/>
                            </a:solidFill>
                            <a:latin typeface="Cambria Math" panose="02040503050406030204" pitchFamily="18" charset="0"/>
                          </a:rPr>
                        </m:ctrlPr>
                      </m:sSupPr>
                      <m:e>
                        <m:acc>
                          <m:accPr>
                            <m:chr m:val="̃"/>
                            <m:ctrlPr>
                              <a:rPr lang="en-IN" sz="1900" b="0" i="1" strike="noStrike" spc="-1" smtClean="0">
                                <a:solidFill>
                                  <a:schemeClr val="tx1"/>
                                </a:solidFill>
                                <a:latin typeface="Cambria Math" panose="02040503050406030204" pitchFamily="18" charset="0"/>
                              </a:rPr>
                            </m:ctrlPr>
                          </m:accPr>
                          <m:e>
                            <m:r>
                              <a:rPr lang="en-IN" sz="1900" b="0" i="1" strike="noStrike" spc="-1" smtClean="0">
                                <a:solidFill>
                                  <a:schemeClr val="tx1"/>
                                </a:solidFill>
                                <a:latin typeface="Cambria Math" panose="02040503050406030204" pitchFamily="18" charset="0"/>
                              </a:rPr>
                              <m:t>𝑐</m:t>
                            </m:r>
                          </m:e>
                        </m:acc>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r>
                      <a:rPr lang="en-IN" sz="1900" b="0" i="1" strike="noStrike" spc="-1" smtClean="0">
                        <a:solidFill>
                          <a:schemeClr val="tx1"/>
                        </a:solidFill>
                        <a:latin typeface="Cambria Math" panose="02040503050406030204" pitchFamily="18" charset="0"/>
                      </a:rPr>
                      <m:t>=</m:t>
                    </m:r>
                    <m:r>
                      <m:rPr>
                        <m:sty m:val="p"/>
                      </m:rPr>
                      <a:rPr lang="en-IN" sz="1900" b="0" i="0" strike="noStrike" spc="-1" smtClean="0">
                        <a:solidFill>
                          <a:schemeClr val="tx1"/>
                        </a:solidFill>
                        <a:latin typeface="Cambria Math" panose="02040503050406030204" pitchFamily="18" charset="0"/>
                      </a:rPr>
                      <m:t>tanh</m:t>
                    </m:r>
                    <m:r>
                      <a:rPr lang="en-IN" sz="1900" b="0" i="1" strike="noStrike" spc="-1" smtClean="0">
                        <a:solidFill>
                          <a:schemeClr val="tx1"/>
                        </a:solidFill>
                        <a:latin typeface="Cambria Math" panose="02040503050406030204" pitchFamily="18" charset="0"/>
                      </a:rPr>
                      <m:t>⁡(</m:t>
                    </m:r>
                    <m:sSub>
                      <m:sSubPr>
                        <m:ctrlPr>
                          <a:rPr lang="en-IN" sz="1900" b="0" i="1" strike="noStrike" spc="-1" smtClean="0">
                            <a:solidFill>
                              <a:schemeClr val="tx1"/>
                            </a:solidFill>
                            <a:latin typeface="Cambria Math" panose="02040503050406030204" pitchFamily="18" charset="0"/>
                          </a:rPr>
                        </m:ctrlPr>
                      </m:sSubPr>
                      <m:e>
                        <m:r>
                          <a:rPr lang="en-IN" sz="1900" b="0" i="1" strike="noStrike" spc="-1" smtClean="0">
                            <a:solidFill>
                              <a:schemeClr val="tx1"/>
                            </a:solidFill>
                            <a:latin typeface="Cambria Math" panose="02040503050406030204" pitchFamily="18" charset="0"/>
                          </a:rPr>
                          <m:t>𝑊</m:t>
                        </m:r>
                      </m:e>
                      <m:sub>
                        <m:r>
                          <a:rPr lang="en-IN" sz="1900" b="0" i="1" strike="noStrike" spc="-1" smtClean="0">
                            <a:solidFill>
                              <a:schemeClr val="tx1"/>
                            </a:solidFill>
                            <a:latin typeface="Cambria Math" panose="02040503050406030204" pitchFamily="18" charset="0"/>
                          </a:rPr>
                          <m:t>𝑐</m:t>
                        </m:r>
                      </m:sub>
                    </m:sSub>
                    <m:d>
                      <m:dPr>
                        <m:begChr m:val="["/>
                        <m:endChr m:val="]"/>
                        <m:ctrlPr>
                          <a:rPr lang="en-IN" sz="1900" b="0" i="1" strike="noStrike" spc="-1" smtClean="0">
                            <a:solidFill>
                              <a:schemeClr val="tx1"/>
                            </a:solidFill>
                            <a:latin typeface="Cambria Math" panose="02040503050406030204" pitchFamily="18" charset="0"/>
                          </a:rPr>
                        </m:ctrlPr>
                      </m:dPr>
                      <m:e>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𝑎</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−1&gt;</m:t>
                            </m:r>
                          </m:sup>
                        </m:sSup>
                        <m:r>
                          <a:rPr lang="en-IN" sz="1900" b="0" i="1" strike="noStrike" spc="-1" smtClean="0">
                            <a:solidFill>
                              <a:schemeClr val="tx1"/>
                            </a:solidFill>
                            <a:latin typeface="Cambria Math" panose="02040503050406030204" pitchFamily="18" charset="0"/>
                          </a:rPr>
                          <m:t>,</m:t>
                        </m:r>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𝑥</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e>
                    </m:d>
                    <m:r>
                      <a:rPr lang="en-IN" sz="1900" b="0" i="1" strike="noStrike" spc="-1" smtClean="0">
                        <a:solidFill>
                          <a:schemeClr val="tx1"/>
                        </a:solidFill>
                        <a:latin typeface="Cambria Math" panose="02040503050406030204" pitchFamily="18" charset="0"/>
                      </a:rPr>
                      <m:t>+ </m:t>
                    </m:r>
                    <m:sSub>
                      <m:sSubPr>
                        <m:ctrlPr>
                          <a:rPr lang="en-IN" sz="1900" b="0" i="1" strike="noStrike" spc="-1" smtClean="0">
                            <a:solidFill>
                              <a:schemeClr val="tx1"/>
                            </a:solidFill>
                            <a:latin typeface="Cambria Math" panose="02040503050406030204" pitchFamily="18" charset="0"/>
                          </a:rPr>
                        </m:ctrlPr>
                      </m:sSubPr>
                      <m:e>
                        <m:r>
                          <a:rPr lang="en-IN" sz="1900" b="0" i="1" strike="noStrike" spc="-1" smtClean="0">
                            <a:solidFill>
                              <a:schemeClr val="tx1"/>
                            </a:solidFill>
                            <a:latin typeface="Cambria Math" panose="02040503050406030204" pitchFamily="18" charset="0"/>
                          </a:rPr>
                          <m:t>𝑏</m:t>
                        </m:r>
                      </m:e>
                      <m:sub>
                        <m:r>
                          <a:rPr lang="en-IN" sz="1900" b="0" i="1" strike="noStrike" spc="-1" smtClean="0">
                            <a:solidFill>
                              <a:schemeClr val="tx1"/>
                            </a:solidFill>
                            <a:latin typeface="Cambria Math" panose="02040503050406030204" pitchFamily="18" charset="0"/>
                          </a:rPr>
                          <m:t>𝑐</m:t>
                        </m:r>
                      </m:sub>
                    </m:sSub>
                    <m:r>
                      <a:rPr lang="en-IN" sz="1900" b="0" i="1" strike="noStrike" spc="-1" smtClean="0">
                        <a:solidFill>
                          <a:schemeClr val="tx1"/>
                        </a:solidFill>
                        <a:latin typeface="Cambria Math" panose="02040503050406030204" pitchFamily="18" charset="0"/>
                      </a:rPr>
                      <m:t>)</m:t>
                    </m:r>
                  </m:oMath>
                </a14:m>
                <a:r>
                  <a:rPr lang="en-US" sz="1900" b="0" strike="noStrike" spc="-1" dirty="0">
                    <a:solidFill>
                      <a:schemeClr val="tx1"/>
                    </a:solidFill>
                    <a:latin typeface="Cambria" panose="02040503050406030204" pitchFamily="18" charset="0"/>
                    <a:ea typeface="Cambria" panose="02040503050406030204" pitchFamily="18" charset="0"/>
                  </a:rPr>
                  <a:t> --------------(8)</a:t>
                </a:r>
              </a:p>
              <a:p>
                <a:pPr>
                  <a:lnSpc>
                    <a:spcPct val="100000"/>
                  </a:lnSpc>
                  <a:spcAft>
                    <a:spcPts val="1001"/>
                  </a:spcAft>
                </a:pPr>
                <a:r>
                  <a:rPr lang="en-US" sz="1900"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𝑢</m:t>
                        </m:r>
                      </m:sub>
                    </m:sSub>
                    <m:r>
                      <a:rPr lang="en-IN" sz="1900" b="0" i="1" spc="-1" dirty="0" smtClean="0">
                        <a:solidFill>
                          <a:schemeClr val="tx1"/>
                        </a:solidFill>
                        <a:latin typeface="Cambria Math" panose="02040503050406030204" pitchFamily="18" charset="0"/>
                      </a:rPr>
                      <m:t>     = </m:t>
                    </m:r>
                    <m:r>
                      <a:rPr lang="en-IN" sz="1900" b="0" i="1" spc="-1" dirty="0" smtClean="0">
                        <a:solidFill>
                          <a:schemeClr val="tx1"/>
                        </a:solidFill>
                        <a:latin typeface="Cambria Math" panose="02040503050406030204" pitchFamily="18" charset="0"/>
                        <a:ea typeface="Cambria Math" panose="02040503050406030204" pitchFamily="18" charset="0"/>
                      </a:rPr>
                      <m:t>𝜎</m:t>
                    </m:r>
                    <m:d>
                      <m:dPr>
                        <m:ctrlPr>
                          <a:rPr lang="en-IN" sz="1900" b="0" i="1" spc="-1" dirty="0" smtClean="0">
                            <a:solidFill>
                              <a:schemeClr val="tx1"/>
                            </a:solidFill>
                            <a:latin typeface="Cambria Math" panose="02040503050406030204" pitchFamily="18" charset="0"/>
                            <a:ea typeface="Cambria Math" panose="02040503050406030204" pitchFamily="18" charset="0"/>
                          </a:rPr>
                        </m:ctrlPr>
                      </m:dPr>
                      <m:e>
                        <m:sSub>
                          <m:sSubPr>
                            <m:ctrlPr>
                              <a:rPr lang="en-IN" sz="1900" b="0" i="1" spc="-1" dirty="0" smtClean="0">
                                <a:solidFill>
                                  <a:schemeClr val="tx1"/>
                                </a:solidFill>
                                <a:latin typeface="Cambria Math" panose="02040503050406030204" pitchFamily="18" charset="0"/>
                                <a:ea typeface="Cambria Math" panose="02040503050406030204" pitchFamily="18" charset="0"/>
                              </a:rPr>
                            </m:ctrlPr>
                          </m:sSubPr>
                          <m:e>
                            <m:r>
                              <a:rPr lang="en-IN" sz="1900" b="0" i="1" spc="-1" dirty="0" smtClean="0">
                                <a:solidFill>
                                  <a:schemeClr val="tx1"/>
                                </a:solidFill>
                                <a:latin typeface="Cambria Math" panose="02040503050406030204" pitchFamily="18" charset="0"/>
                                <a:ea typeface="Cambria Math" panose="02040503050406030204" pitchFamily="18" charset="0"/>
                              </a:rPr>
                              <m:t>𝑊</m:t>
                            </m:r>
                          </m:e>
                          <m:sub>
                            <m:r>
                              <a:rPr lang="en-IN" sz="1900" b="0" i="1" spc="-1" dirty="0" smtClean="0">
                                <a:solidFill>
                                  <a:schemeClr val="tx1"/>
                                </a:solidFill>
                                <a:latin typeface="Cambria Math" panose="02040503050406030204" pitchFamily="18" charset="0"/>
                                <a:ea typeface="Cambria Math" panose="02040503050406030204" pitchFamily="18" charset="0"/>
                              </a:rPr>
                              <m:t>𝑢</m:t>
                            </m:r>
                          </m:sub>
                        </m:sSub>
                        <m:d>
                          <m:dPr>
                            <m:begChr m:val="["/>
                            <m:endChr m:val="]"/>
                            <m:ctrlPr>
                              <a:rPr lang="en-IN" sz="1900" b="0" i="1" strike="noStrike" spc="-1" smtClean="0">
                                <a:solidFill>
                                  <a:schemeClr val="tx1"/>
                                </a:solidFill>
                                <a:latin typeface="Cambria Math" panose="02040503050406030204" pitchFamily="18" charset="0"/>
                              </a:rPr>
                            </m:ctrlPr>
                          </m:dPr>
                          <m:e>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𝑎</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−1&gt;</m:t>
                                </m:r>
                              </m:sup>
                            </m:sSup>
                            <m:r>
                              <a:rPr lang="en-IN" sz="1900" b="0" i="1" strike="noStrike" spc="-1" smtClean="0">
                                <a:solidFill>
                                  <a:schemeClr val="tx1"/>
                                </a:solidFill>
                                <a:latin typeface="Cambria Math" panose="02040503050406030204" pitchFamily="18" charset="0"/>
                              </a:rPr>
                              <m:t>,</m:t>
                            </m:r>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𝑥</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e>
                        </m:d>
                        <m:r>
                          <a:rPr lang="en-IN" sz="1900" b="0" i="1" strike="noStrike" spc="-1" smtClean="0">
                            <a:solidFill>
                              <a:schemeClr val="tx1"/>
                            </a:solidFill>
                            <a:latin typeface="Cambria Math" panose="02040503050406030204" pitchFamily="18" charset="0"/>
                          </a:rPr>
                          <m:t>+ </m:t>
                        </m:r>
                        <m:sSub>
                          <m:sSubPr>
                            <m:ctrlPr>
                              <a:rPr lang="en-IN" sz="1900" b="0" i="1" strike="noStrike" spc="-1" smtClean="0">
                                <a:solidFill>
                                  <a:schemeClr val="tx1"/>
                                </a:solidFill>
                                <a:latin typeface="Cambria Math" panose="02040503050406030204" pitchFamily="18" charset="0"/>
                              </a:rPr>
                            </m:ctrlPr>
                          </m:sSubPr>
                          <m:e>
                            <m:r>
                              <a:rPr lang="en-IN" sz="1900" b="0" i="1" strike="noStrike" spc="-1" smtClean="0">
                                <a:solidFill>
                                  <a:schemeClr val="tx1"/>
                                </a:solidFill>
                                <a:latin typeface="Cambria Math" panose="02040503050406030204" pitchFamily="18" charset="0"/>
                              </a:rPr>
                              <m:t>𝑏</m:t>
                            </m:r>
                          </m:e>
                          <m:sub>
                            <m:r>
                              <a:rPr lang="en-IN" sz="1900" b="0" i="1" strike="noStrike" spc="-1" smtClean="0">
                                <a:solidFill>
                                  <a:schemeClr val="tx1"/>
                                </a:solidFill>
                                <a:latin typeface="Cambria Math" panose="02040503050406030204" pitchFamily="18" charset="0"/>
                              </a:rPr>
                              <m:t>𝑢</m:t>
                            </m:r>
                          </m:sub>
                        </m:sSub>
                      </m:e>
                    </m:d>
                  </m:oMath>
                </a14:m>
                <a:r>
                  <a:rPr lang="en-US" sz="1900" b="0" strike="noStrike" spc="-1" dirty="0">
                    <a:solidFill>
                      <a:schemeClr val="tx1"/>
                    </a:solidFill>
                    <a:latin typeface="Cambria" panose="02040503050406030204" pitchFamily="18" charset="0"/>
                    <a:ea typeface="Cambria" panose="02040503050406030204" pitchFamily="18" charset="0"/>
                  </a:rPr>
                  <a:t>-------------(9)</a:t>
                </a:r>
              </a:p>
              <a:p>
                <a:pPr>
                  <a:spcAft>
                    <a:spcPts val="1001"/>
                  </a:spcAft>
                </a:pPr>
                <a:r>
                  <a:rPr lang="en-US" sz="1900" b="0" strike="noStrike"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𝑓</m:t>
                        </m:r>
                      </m:sub>
                    </m:sSub>
                    <m:r>
                      <a:rPr lang="en-IN" sz="1900" b="0" i="1" spc="-1" dirty="0" smtClean="0">
                        <a:solidFill>
                          <a:schemeClr val="tx1"/>
                        </a:solidFill>
                        <a:latin typeface="Cambria Math" panose="02040503050406030204" pitchFamily="18" charset="0"/>
                      </a:rPr>
                      <m:t>     = </m:t>
                    </m:r>
                    <m:r>
                      <a:rPr lang="en-IN" sz="1900" b="0" i="1" spc="-1" dirty="0" smtClean="0">
                        <a:solidFill>
                          <a:schemeClr val="tx1"/>
                        </a:solidFill>
                        <a:latin typeface="Cambria Math" panose="02040503050406030204" pitchFamily="18" charset="0"/>
                        <a:ea typeface="Cambria Math" panose="02040503050406030204" pitchFamily="18" charset="0"/>
                      </a:rPr>
                      <m:t>𝜎</m:t>
                    </m:r>
                    <m:d>
                      <m:dPr>
                        <m:ctrlPr>
                          <a:rPr lang="en-IN" sz="1900" b="0" i="1" spc="-1" dirty="0" smtClean="0">
                            <a:solidFill>
                              <a:schemeClr val="tx1"/>
                            </a:solidFill>
                            <a:latin typeface="Cambria Math" panose="02040503050406030204" pitchFamily="18" charset="0"/>
                            <a:ea typeface="Cambria Math" panose="02040503050406030204" pitchFamily="18" charset="0"/>
                          </a:rPr>
                        </m:ctrlPr>
                      </m:dPr>
                      <m:e>
                        <m:sSub>
                          <m:sSubPr>
                            <m:ctrlPr>
                              <a:rPr lang="en-IN" sz="1900" b="0" i="1" spc="-1" dirty="0" smtClean="0">
                                <a:solidFill>
                                  <a:schemeClr val="tx1"/>
                                </a:solidFill>
                                <a:latin typeface="Cambria Math" panose="02040503050406030204" pitchFamily="18" charset="0"/>
                                <a:ea typeface="Cambria Math" panose="02040503050406030204" pitchFamily="18" charset="0"/>
                              </a:rPr>
                            </m:ctrlPr>
                          </m:sSubPr>
                          <m:e>
                            <m:r>
                              <a:rPr lang="en-IN" sz="1900" b="0" i="1" spc="-1" dirty="0" smtClean="0">
                                <a:solidFill>
                                  <a:schemeClr val="tx1"/>
                                </a:solidFill>
                                <a:latin typeface="Cambria Math" panose="02040503050406030204" pitchFamily="18" charset="0"/>
                                <a:ea typeface="Cambria Math" panose="02040503050406030204" pitchFamily="18" charset="0"/>
                              </a:rPr>
                              <m:t>𝑊</m:t>
                            </m:r>
                          </m:e>
                          <m:sub>
                            <m:r>
                              <a:rPr lang="en-IN" sz="1900" b="0" i="1" spc="-1" dirty="0" smtClean="0">
                                <a:solidFill>
                                  <a:schemeClr val="tx1"/>
                                </a:solidFill>
                                <a:latin typeface="Cambria Math" panose="02040503050406030204" pitchFamily="18" charset="0"/>
                                <a:ea typeface="Cambria Math" panose="02040503050406030204" pitchFamily="18" charset="0"/>
                              </a:rPr>
                              <m:t>𝑓</m:t>
                            </m:r>
                          </m:sub>
                        </m:sSub>
                        <m:d>
                          <m:dPr>
                            <m:begChr m:val="["/>
                            <m:endChr m:val="]"/>
                            <m:ctrlPr>
                              <a:rPr lang="en-IN" sz="1900" b="0" i="1" strike="noStrike" spc="-1" smtClean="0">
                                <a:solidFill>
                                  <a:schemeClr val="tx1"/>
                                </a:solidFill>
                                <a:latin typeface="Cambria Math" panose="02040503050406030204" pitchFamily="18" charset="0"/>
                              </a:rPr>
                            </m:ctrlPr>
                          </m:dPr>
                          <m:e>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𝑎</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−1&gt;</m:t>
                                </m:r>
                              </m:sup>
                            </m:sSup>
                            <m:r>
                              <a:rPr lang="en-IN" sz="1900" b="0" i="1" strike="noStrike" spc="-1" smtClean="0">
                                <a:solidFill>
                                  <a:schemeClr val="tx1"/>
                                </a:solidFill>
                                <a:latin typeface="Cambria Math" panose="02040503050406030204" pitchFamily="18" charset="0"/>
                              </a:rPr>
                              <m:t>,</m:t>
                            </m:r>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𝑥</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e>
                        </m:d>
                        <m:r>
                          <a:rPr lang="en-IN" sz="1900" b="0" i="1" strike="noStrike" spc="-1" smtClean="0">
                            <a:solidFill>
                              <a:schemeClr val="tx1"/>
                            </a:solidFill>
                            <a:latin typeface="Cambria Math" panose="02040503050406030204" pitchFamily="18" charset="0"/>
                          </a:rPr>
                          <m:t>+ </m:t>
                        </m:r>
                        <m:sSub>
                          <m:sSubPr>
                            <m:ctrlPr>
                              <a:rPr lang="en-IN" sz="1900" b="0" i="1" strike="noStrike" spc="-1" smtClean="0">
                                <a:solidFill>
                                  <a:schemeClr val="tx1"/>
                                </a:solidFill>
                                <a:latin typeface="Cambria Math" panose="02040503050406030204" pitchFamily="18" charset="0"/>
                              </a:rPr>
                            </m:ctrlPr>
                          </m:sSubPr>
                          <m:e>
                            <m:r>
                              <a:rPr lang="en-IN" sz="1900" b="0" i="1" strike="noStrike" spc="-1" smtClean="0">
                                <a:solidFill>
                                  <a:schemeClr val="tx1"/>
                                </a:solidFill>
                                <a:latin typeface="Cambria Math" panose="02040503050406030204" pitchFamily="18" charset="0"/>
                              </a:rPr>
                              <m:t>𝑏</m:t>
                            </m:r>
                          </m:e>
                          <m:sub>
                            <m:r>
                              <a:rPr lang="en-IN" sz="1900" b="0" i="1" strike="noStrike" spc="-1" smtClean="0">
                                <a:solidFill>
                                  <a:schemeClr val="tx1"/>
                                </a:solidFill>
                                <a:latin typeface="Cambria Math" panose="02040503050406030204" pitchFamily="18" charset="0"/>
                              </a:rPr>
                              <m:t>𝑓</m:t>
                            </m:r>
                          </m:sub>
                        </m:sSub>
                      </m:e>
                    </m:d>
                  </m:oMath>
                </a14:m>
                <a:r>
                  <a:rPr lang="en-US" sz="1900" b="0" strike="noStrike" spc="-1" dirty="0">
                    <a:solidFill>
                      <a:schemeClr val="tx1"/>
                    </a:solidFill>
                    <a:latin typeface="Cambria" panose="02040503050406030204" pitchFamily="18" charset="0"/>
                    <a:ea typeface="Cambria" panose="02040503050406030204" pitchFamily="18" charset="0"/>
                  </a:rPr>
                  <a:t>-------------(10)</a:t>
                </a:r>
              </a:p>
              <a:p>
                <a:pPr>
                  <a:spcAft>
                    <a:spcPts val="1001"/>
                  </a:spcAft>
                </a:pPr>
                <a:r>
                  <a:rPr lang="en-US" sz="1900"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𝑜</m:t>
                        </m:r>
                      </m:sub>
                    </m:sSub>
                    <m:r>
                      <a:rPr lang="en-IN" sz="1900" b="0" i="1" spc="-1" dirty="0" smtClean="0">
                        <a:solidFill>
                          <a:schemeClr val="tx1"/>
                        </a:solidFill>
                        <a:latin typeface="Cambria Math" panose="02040503050406030204" pitchFamily="18" charset="0"/>
                      </a:rPr>
                      <m:t>     = </m:t>
                    </m:r>
                    <m:r>
                      <a:rPr lang="en-IN" sz="1900" b="0" i="1" spc="-1" dirty="0" smtClean="0">
                        <a:solidFill>
                          <a:schemeClr val="tx1"/>
                        </a:solidFill>
                        <a:latin typeface="Cambria Math" panose="02040503050406030204" pitchFamily="18" charset="0"/>
                        <a:ea typeface="Cambria Math" panose="02040503050406030204" pitchFamily="18" charset="0"/>
                      </a:rPr>
                      <m:t>𝜎</m:t>
                    </m:r>
                    <m:d>
                      <m:dPr>
                        <m:ctrlPr>
                          <a:rPr lang="en-IN" sz="1900" b="0" i="1" spc="-1" dirty="0" smtClean="0">
                            <a:solidFill>
                              <a:schemeClr val="tx1"/>
                            </a:solidFill>
                            <a:latin typeface="Cambria Math" panose="02040503050406030204" pitchFamily="18" charset="0"/>
                            <a:ea typeface="Cambria Math" panose="02040503050406030204" pitchFamily="18" charset="0"/>
                          </a:rPr>
                        </m:ctrlPr>
                      </m:dPr>
                      <m:e>
                        <m:sSub>
                          <m:sSubPr>
                            <m:ctrlPr>
                              <a:rPr lang="en-IN" sz="1900" b="0" i="1" spc="-1" dirty="0" smtClean="0">
                                <a:solidFill>
                                  <a:schemeClr val="tx1"/>
                                </a:solidFill>
                                <a:latin typeface="Cambria Math" panose="02040503050406030204" pitchFamily="18" charset="0"/>
                                <a:ea typeface="Cambria Math" panose="02040503050406030204" pitchFamily="18" charset="0"/>
                              </a:rPr>
                            </m:ctrlPr>
                          </m:sSubPr>
                          <m:e>
                            <m:r>
                              <a:rPr lang="en-IN" sz="1900" b="0" i="1" spc="-1" dirty="0" smtClean="0">
                                <a:solidFill>
                                  <a:schemeClr val="tx1"/>
                                </a:solidFill>
                                <a:latin typeface="Cambria Math" panose="02040503050406030204" pitchFamily="18" charset="0"/>
                                <a:ea typeface="Cambria Math" panose="02040503050406030204" pitchFamily="18" charset="0"/>
                              </a:rPr>
                              <m:t>𝑊</m:t>
                            </m:r>
                          </m:e>
                          <m:sub>
                            <m:r>
                              <a:rPr lang="en-IN" sz="1900" b="0" i="1" spc="-1" dirty="0" smtClean="0">
                                <a:solidFill>
                                  <a:schemeClr val="tx1"/>
                                </a:solidFill>
                                <a:latin typeface="Cambria Math" panose="02040503050406030204" pitchFamily="18" charset="0"/>
                                <a:ea typeface="Cambria Math" panose="02040503050406030204" pitchFamily="18" charset="0"/>
                              </a:rPr>
                              <m:t>𝑜</m:t>
                            </m:r>
                          </m:sub>
                        </m:sSub>
                        <m:d>
                          <m:dPr>
                            <m:begChr m:val="["/>
                            <m:endChr m:val="]"/>
                            <m:ctrlPr>
                              <a:rPr lang="en-IN" sz="1900" b="0" i="1" strike="noStrike" spc="-1" smtClean="0">
                                <a:solidFill>
                                  <a:schemeClr val="tx1"/>
                                </a:solidFill>
                                <a:latin typeface="Cambria Math" panose="02040503050406030204" pitchFamily="18" charset="0"/>
                              </a:rPr>
                            </m:ctrlPr>
                          </m:dPr>
                          <m:e>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𝑎</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−1&gt;</m:t>
                                </m:r>
                              </m:sup>
                            </m:sSup>
                            <m:r>
                              <a:rPr lang="en-IN" sz="1900" b="0" i="1" strike="noStrike" spc="-1" smtClean="0">
                                <a:solidFill>
                                  <a:schemeClr val="tx1"/>
                                </a:solidFill>
                                <a:latin typeface="Cambria Math" panose="02040503050406030204" pitchFamily="18" charset="0"/>
                              </a:rPr>
                              <m:t>,</m:t>
                            </m:r>
                            <m:sSup>
                              <m:sSupPr>
                                <m:ctrlPr>
                                  <a:rPr lang="en-IN"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𝑥</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e>
                        </m:d>
                        <m:r>
                          <a:rPr lang="en-IN" sz="1900" b="0" i="1" strike="noStrike" spc="-1" smtClean="0">
                            <a:solidFill>
                              <a:schemeClr val="tx1"/>
                            </a:solidFill>
                            <a:latin typeface="Cambria Math" panose="02040503050406030204" pitchFamily="18" charset="0"/>
                          </a:rPr>
                          <m:t>+ </m:t>
                        </m:r>
                        <m:sSub>
                          <m:sSubPr>
                            <m:ctrlPr>
                              <a:rPr lang="en-IN" sz="1900" b="0" i="1" strike="noStrike" spc="-1" smtClean="0">
                                <a:solidFill>
                                  <a:schemeClr val="tx1"/>
                                </a:solidFill>
                                <a:latin typeface="Cambria Math" panose="02040503050406030204" pitchFamily="18" charset="0"/>
                              </a:rPr>
                            </m:ctrlPr>
                          </m:sSubPr>
                          <m:e>
                            <m:r>
                              <a:rPr lang="en-IN" sz="1900" b="0" i="1" strike="noStrike" spc="-1" smtClean="0">
                                <a:solidFill>
                                  <a:schemeClr val="tx1"/>
                                </a:solidFill>
                                <a:latin typeface="Cambria Math" panose="02040503050406030204" pitchFamily="18" charset="0"/>
                              </a:rPr>
                              <m:t>𝑏</m:t>
                            </m:r>
                          </m:e>
                          <m:sub>
                            <m:r>
                              <a:rPr lang="en-IN" sz="1900" b="0" i="1" strike="noStrike" spc="-1" smtClean="0">
                                <a:solidFill>
                                  <a:schemeClr val="tx1"/>
                                </a:solidFill>
                                <a:latin typeface="Cambria Math" panose="02040503050406030204" pitchFamily="18" charset="0"/>
                              </a:rPr>
                              <m:t>𝑜</m:t>
                            </m:r>
                          </m:sub>
                        </m:sSub>
                      </m:e>
                    </m:d>
                  </m:oMath>
                </a14:m>
                <a:r>
                  <a:rPr lang="en-US" sz="1900" b="0" strike="noStrike" spc="-1" dirty="0">
                    <a:solidFill>
                      <a:schemeClr val="tx1"/>
                    </a:solidFill>
                    <a:latin typeface="Cambria" panose="02040503050406030204" pitchFamily="18" charset="0"/>
                    <a:ea typeface="Cambria" panose="02040503050406030204" pitchFamily="18" charset="0"/>
                  </a:rPr>
                  <a:t>-------------(11)</a:t>
                </a:r>
              </a:p>
              <a:p>
                <a:pPr>
                  <a:spcAft>
                    <a:spcPts val="1001"/>
                  </a:spcAft>
                </a:pPr>
                <a:r>
                  <a:rPr lang="en-US" sz="1900" b="0" strike="noStrike"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p>
                      <m:sSupPr>
                        <m:ctrlPr>
                          <a:rPr lang="en-US"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𝑐</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r>
                      <a:rPr lang="en-IN" sz="1900" b="0" i="1" strike="noStrike" spc="-1" smtClean="0">
                        <a:solidFill>
                          <a:schemeClr val="tx1"/>
                        </a:solidFill>
                        <a:latin typeface="Cambria Math" panose="02040503050406030204" pitchFamily="18" charset="0"/>
                      </a:rPr>
                      <m:t> = </m:t>
                    </m:r>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𝑢</m:t>
                        </m:r>
                      </m:sub>
                    </m:sSub>
                    <m:r>
                      <a:rPr lang="en-IN" sz="1900" b="0" i="1" spc="-1" dirty="0" smtClean="0">
                        <a:solidFill>
                          <a:schemeClr val="tx1"/>
                        </a:solidFill>
                        <a:latin typeface="Cambria Math" panose="02040503050406030204" pitchFamily="18" charset="0"/>
                      </a:rPr>
                      <m:t> </m:t>
                    </m:r>
                  </m:oMath>
                </a14:m>
                <a:r>
                  <a:rPr lang="en-US" sz="1900" b="0" strike="noStrike" spc="-1" dirty="0">
                    <a:solidFill>
                      <a:schemeClr val="tx1"/>
                    </a:solidFill>
                    <a:latin typeface="Cambria" panose="02040503050406030204" pitchFamily="18" charset="0"/>
                    <a:ea typeface="Cambria" panose="02040503050406030204" pitchFamily="18" charset="0"/>
                  </a:rPr>
                  <a:t>* </a:t>
                </a:r>
                <a:r>
                  <a:rPr lang="en-IN" sz="1900" b="0" strike="noStrike"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p>
                      <m:sSupPr>
                        <m:ctrlPr>
                          <a:rPr lang="en-IN" sz="1900" b="0" i="1" strike="noStrike" spc="-1" smtClean="0">
                            <a:solidFill>
                              <a:schemeClr val="tx1"/>
                            </a:solidFill>
                            <a:latin typeface="Cambria Math" panose="02040503050406030204" pitchFamily="18" charset="0"/>
                          </a:rPr>
                        </m:ctrlPr>
                      </m:sSupPr>
                      <m:e>
                        <m:acc>
                          <m:accPr>
                            <m:chr m:val="̃"/>
                            <m:ctrlPr>
                              <a:rPr lang="en-IN" sz="1900" b="0" i="1" strike="noStrike" spc="-1" smtClean="0">
                                <a:solidFill>
                                  <a:schemeClr val="tx1"/>
                                </a:solidFill>
                                <a:latin typeface="Cambria Math" panose="02040503050406030204" pitchFamily="18" charset="0"/>
                              </a:rPr>
                            </m:ctrlPr>
                          </m:accPr>
                          <m:e>
                            <m:r>
                              <a:rPr lang="en-IN" sz="1900" b="0" i="1" strike="noStrike" spc="-1" smtClean="0">
                                <a:solidFill>
                                  <a:schemeClr val="tx1"/>
                                </a:solidFill>
                                <a:latin typeface="Cambria Math" panose="02040503050406030204" pitchFamily="18" charset="0"/>
                              </a:rPr>
                              <m:t>𝑐</m:t>
                            </m:r>
                          </m:e>
                        </m:acc>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oMath>
                </a14:m>
                <a:r>
                  <a:rPr lang="en-US" sz="1900" b="0" strike="noStrike" spc="-1" dirty="0">
                    <a:solidFill>
                      <a:schemeClr val="tx1"/>
                    </a:solidFill>
                    <a:latin typeface="Cambria" panose="02040503050406030204" pitchFamily="18" charset="0"/>
                    <a:ea typeface="Cambria" panose="02040503050406030204" pitchFamily="18" charset="0"/>
                  </a:rPr>
                  <a:t> +  </a:t>
                </a:r>
                <a14:m>
                  <m:oMath xmlns:m="http://schemas.openxmlformats.org/officeDocument/2006/math">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𝑓</m:t>
                        </m:r>
                      </m:sub>
                    </m:sSub>
                  </m:oMath>
                </a14:m>
                <a:r>
                  <a:rPr lang="en-US" sz="1900" b="0" strike="noStrike" spc="-1" dirty="0">
                    <a:solidFill>
                      <a:schemeClr val="tx1"/>
                    </a:solidFill>
                    <a:latin typeface="Cambria" panose="02040503050406030204" pitchFamily="18" charset="0"/>
                    <a:ea typeface="Cambria" panose="02040503050406030204" pitchFamily="18" charset="0"/>
                  </a:rPr>
                  <a:t> * </a:t>
                </a:r>
                <a14:m>
                  <m:oMath xmlns:m="http://schemas.openxmlformats.org/officeDocument/2006/math">
                    <m:sSup>
                      <m:sSupPr>
                        <m:ctrlPr>
                          <a:rPr lang="en-US"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𝑐</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−1&gt;</m:t>
                        </m:r>
                      </m:sup>
                    </m:sSup>
                  </m:oMath>
                </a14:m>
                <a:r>
                  <a:rPr lang="en-US" sz="1900" b="0" strike="noStrike" spc="-1" dirty="0">
                    <a:solidFill>
                      <a:schemeClr val="tx1"/>
                    </a:solidFill>
                    <a:latin typeface="Cambria" panose="02040503050406030204" pitchFamily="18" charset="0"/>
                    <a:ea typeface="Cambria" panose="02040503050406030204" pitchFamily="18" charset="0"/>
                  </a:rPr>
                  <a:t>-----------------------(12)</a:t>
                </a:r>
              </a:p>
              <a:p>
                <a:pPr>
                  <a:spcAft>
                    <a:spcPts val="1001"/>
                  </a:spcAft>
                </a:pPr>
                <a:r>
                  <a:rPr lang="en-US" sz="1900" b="0" strike="noStrike" spc="-1" dirty="0">
                    <a:solidFill>
                      <a:schemeClr val="tx1"/>
                    </a:solidFill>
                    <a:latin typeface="Cambria" panose="02040503050406030204" pitchFamily="18" charset="0"/>
                    <a:ea typeface="Cambria" panose="02040503050406030204" pitchFamily="18" charset="0"/>
                  </a:rPr>
                  <a:t>                                     </a:t>
                </a:r>
                <a14:m>
                  <m:oMath xmlns:m="http://schemas.openxmlformats.org/officeDocument/2006/math">
                    <m:sSup>
                      <m:sSupPr>
                        <m:ctrlPr>
                          <a:rPr lang="en-US"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𝑎</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r>
                      <a:rPr lang="en-IN" sz="1900" b="0" i="1" strike="noStrike" spc="-1" smtClean="0">
                        <a:solidFill>
                          <a:schemeClr val="tx1"/>
                        </a:solidFill>
                        <a:latin typeface="Cambria Math" panose="02040503050406030204" pitchFamily="18" charset="0"/>
                      </a:rPr>
                      <m:t> = </m:t>
                    </m:r>
                    <m:sSub>
                      <m:sSubPr>
                        <m:ctrlPr>
                          <a:rPr lang="az-Cyrl-AZ" sz="1900" i="1" spc="-1" dirty="0" smtClean="0">
                            <a:solidFill>
                              <a:schemeClr val="tx1"/>
                            </a:solidFill>
                            <a:latin typeface="Cambria Math" panose="02040503050406030204" pitchFamily="18" charset="0"/>
                          </a:rPr>
                        </m:ctrlPr>
                      </m:sSubPr>
                      <m:e>
                        <m:r>
                          <m:rPr>
                            <m:nor/>
                          </m:rPr>
                          <a:rPr lang="az-Cyrl-AZ" sz="1900" spc="-1" dirty="0" smtClean="0">
                            <a:solidFill>
                              <a:schemeClr val="tx1"/>
                            </a:solidFill>
                            <a:latin typeface="Cambria" panose="02040503050406030204" pitchFamily="18" charset="0"/>
                            <a:ea typeface="Cambria" panose="02040503050406030204" pitchFamily="18" charset="0"/>
                          </a:rPr>
                          <m:t>Г</m:t>
                        </m:r>
                      </m:e>
                      <m:sub>
                        <m:r>
                          <a:rPr lang="en-IN" sz="1900" b="0" i="1" spc="-1" dirty="0" smtClean="0">
                            <a:solidFill>
                              <a:schemeClr val="tx1"/>
                            </a:solidFill>
                            <a:latin typeface="Cambria Math" panose="02040503050406030204" pitchFamily="18" charset="0"/>
                          </a:rPr>
                          <m:t>𝑜</m:t>
                        </m:r>
                      </m:sub>
                    </m:sSub>
                    <m:r>
                      <a:rPr lang="en-IN" sz="1900" b="0" i="1" spc="-1" dirty="0" smtClean="0">
                        <a:solidFill>
                          <a:schemeClr val="tx1"/>
                        </a:solidFill>
                        <a:latin typeface="Cambria Math" panose="02040503050406030204" pitchFamily="18" charset="0"/>
                      </a:rPr>
                      <m:t> </m:t>
                    </m:r>
                    <m:r>
                      <a:rPr lang="en-IN" sz="1900" b="0" i="0" spc="-1" dirty="0" smtClean="0">
                        <a:solidFill>
                          <a:schemeClr val="tx1"/>
                        </a:solidFill>
                        <a:latin typeface="Cambria Math" panose="02040503050406030204" pitchFamily="18" charset="0"/>
                      </a:rPr>
                      <m:t>∗</m:t>
                    </m:r>
                    <m:r>
                      <m:rPr>
                        <m:sty m:val="p"/>
                      </m:rPr>
                      <a:rPr lang="en-IN" sz="1900" b="0" i="0" spc="-1" dirty="0" smtClean="0">
                        <a:solidFill>
                          <a:schemeClr val="tx1"/>
                        </a:solidFill>
                        <a:latin typeface="Cambria Math" panose="02040503050406030204" pitchFamily="18" charset="0"/>
                      </a:rPr>
                      <m:t>tanh</m:t>
                    </m:r>
                    <m:r>
                      <a:rPr lang="en-IN" sz="1900" b="0" i="1" spc="-1" dirty="0" smtClean="0">
                        <a:solidFill>
                          <a:schemeClr val="tx1"/>
                        </a:solidFill>
                        <a:latin typeface="Cambria Math" panose="02040503050406030204" pitchFamily="18" charset="0"/>
                      </a:rPr>
                      <m:t>(</m:t>
                    </m:r>
                    <m:sSup>
                      <m:sSupPr>
                        <m:ctrlPr>
                          <a:rPr lang="en-US" sz="1900" b="0" i="1" strike="noStrike" spc="-1" smtClean="0">
                            <a:solidFill>
                              <a:schemeClr val="tx1"/>
                            </a:solidFill>
                            <a:latin typeface="Cambria Math" panose="02040503050406030204" pitchFamily="18" charset="0"/>
                          </a:rPr>
                        </m:ctrlPr>
                      </m:sSupPr>
                      <m:e>
                        <m:r>
                          <a:rPr lang="en-IN" sz="1900" b="0" i="1" strike="noStrike" spc="-1" smtClean="0">
                            <a:solidFill>
                              <a:schemeClr val="tx1"/>
                            </a:solidFill>
                            <a:latin typeface="Cambria Math" panose="02040503050406030204" pitchFamily="18" charset="0"/>
                          </a:rPr>
                          <m:t>𝑐</m:t>
                        </m:r>
                      </m:e>
                      <m:sup>
                        <m:r>
                          <a:rPr lang="en-IN" sz="1900" b="0" i="1" strike="noStrike" spc="-1" smtClean="0">
                            <a:solidFill>
                              <a:schemeClr val="tx1"/>
                            </a:solidFill>
                            <a:latin typeface="Cambria Math" panose="02040503050406030204" pitchFamily="18" charset="0"/>
                          </a:rPr>
                          <m:t>&lt;</m:t>
                        </m:r>
                        <m:r>
                          <a:rPr lang="en-IN" sz="1900" b="0" i="1" strike="noStrike" spc="-1" smtClean="0">
                            <a:solidFill>
                              <a:schemeClr val="tx1"/>
                            </a:solidFill>
                            <a:latin typeface="Cambria Math" panose="02040503050406030204" pitchFamily="18" charset="0"/>
                          </a:rPr>
                          <m:t>𝑡</m:t>
                        </m:r>
                        <m:r>
                          <a:rPr lang="en-IN" sz="1900" b="0" i="1" strike="noStrike" spc="-1" smtClean="0">
                            <a:solidFill>
                              <a:schemeClr val="tx1"/>
                            </a:solidFill>
                            <a:latin typeface="Cambria Math" panose="02040503050406030204" pitchFamily="18" charset="0"/>
                          </a:rPr>
                          <m:t>&gt;</m:t>
                        </m:r>
                      </m:sup>
                    </m:sSup>
                  </m:oMath>
                </a14:m>
                <a:r>
                  <a:rPr lang="en-US" sz="1900" b="0" strike="noStrike" spc="-1" dirty="0">
                    <a:solidFill>
                      <a:schemeClr val="tx1"/>
                    </a:solidFill>
                    <a:latin typeface="Cambria" panose="02040503050406030204" pitchFamily="18" charset="0"/>
                    <a:ea typeface="Cambria" panose="02040503050406030204" pitchFamily="18" charset="0"/>
                  </a:rPr>
                  <a:t>) --------------------------(13)</a:t>
                </a:r>
              </a:p>
              <a:p>
                <a:pPr>
                  <a:spcAft>
                    <a:spcPts val="1001"/>
                  </a:spcAft>
                </a:pPr>
                <a:r>
                  <a:rPr lang="en-US" sz="2400" b="0" strike="noStrike" spc="-1" dirty="0">
                    <a:solidFill>
                      <a:schemeClr val="tx1"/>
                    </a:solidFill>
                    <a:latin typeface="Calibri"/>
                  </a:rPr>
                  <a:t> </a:t>
                </a:r>
              </a:p>
              <a:p>
                <a:pPr>
                  <a:lnSpc>
                    <a:spcPct val="100000"/>
                  </a:lnSpc>
                  <a:spcAft>
                    <a:spcPts val="1001"/>
                  </a:spcAft>
                </a:pPr>
                <a:endParaRPr lang="en-US" sz="2400" b="0" strike="noStrike" spc="-1" dirty="0">
                  <a:solidFill>
                    <a:srgbClr val="FFFFFF"/>
                  </a:solidFill>
                  <a:latin typeface="Calibri"/>
                </a:endParaRPr>
              </a:p>
              <a:p>
                <a:pPr>
                  <a:lnSpc>
                    <a:spcPct val="100000"/>
                  </a:lnSpc>
                  <a:spcAft>
                    <a:spcPts val="1001"/>
                  </a:spcAft>
                </a:pPr>
                <a:endParaRPr lang="en-US" sz="2400" b="0" strike="noStrike" spc="-1" dirty="0">
                  <a:solidFill>
                    <a:srgbClr val="FFFFFF"/>
                  </a:solidFill>
                  <a:latin typeface="Calibri"/>
                </a:endParaRPr>
              </a:p>
            </p:txBody>
          </p:sp>
        </mc:Choice>
        <mc:Fallback xmlns="">
          <p:sp>
            <p:nvSpPr>
              <p:cNvPr id="269" name="TextShape 1"/>
              <p:cNvSpPr txBox="1">
                <a:spLocks noRot="1" noChangeAspect="1" noMove="1" noResize="1" noEditPoints="1" noAdjustHandles="1" noChangeArrowheads="1" noChangeShapeType="1" noTextEdit="1"/>
              </p:cNvSpPr>
              <p:nvPr/>
            </p:nvSpPr>
            <p:spPr>
              <a:xfrm>
                <a:off x="576000" y="142875"/>
                <a:ext cx="10131120" cy="6000750"/>
              </a:xfrm>
              <a:prstGeom prst="rect">
                <a:avLst/>
              </a:prstGeom>
              <a:blipFill rotWithShape="0">
                <a:blip r:embed="rId2"/>
                <a:stretch>
                  <a:fillRect l="-782"/>
                </a:stretch>
              </a:blipFill>
              <a:ln>
                <a:noFill/>
              </a:ln>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8377537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010880" y="223560"/>
            <a:ext cx="10129320" cy="83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cap="all" spc="-1" dirty="0">
                <a:solidFill>
                  <a:srgbClr val="C00000"/>
                </a:solidFill>
                <a:latin typeface="Times New Roman" panose="02020603050405020304" pitchFamily="18" charset="0"/>
                <a:ea typeface="DejaVu Sans"/>
                <a:cs typeface="Times New Roman" panose="02020603050405020304" pitchFamily="18" charset="0"/>
              </a:rPr>
              <a:t>Contents</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285" name="CustomShape 2"/>
          <p:cNvSpPr/>
          <p:nvPr/>
        </p:nvSpPr>
        <p:spPr>
          <a:xfrm>
            <a:off x="1010880" y="1145461"/>
            <a:ext cx="9524865" cy="51433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INTODUCTION</a:t>
            </a:r>
            <a:endParaRPr lang="en-IN" sz="2600" b="0" strike="noStrike" spc="-1" dirty="0">
              <a:latin typeface="Times New Roman" panose="02020603050405020304" pitchFamily="18" charset="0"/>
              <a:cs typeface="Times New Roman" panose="02020603050405020304" pitchFamily="18" charset="0"/>
            </a:endParaRPr>
          </a:p>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PROBLEM STATEMENT</a:t>
            </a:r>
            <a:endParaRPr lang="en-IN" sz="2600" b="0" strike="noStrike" spc="-1" dirty="0">
              <a:latin typeface="Times New Roman" panose="02020603050405020304" pitchFamily="18" charset="0"/>
              <a:cs typeface="Times New Roman" panose="02020603050405020304" pitchFamily="18" charset="0"/>
            </a:endParaRPr>
          </a:p>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OBJECTIVES</a:t>
            </a:r>
            <a:endParaRPr lang="en-IN" sz="2600" b="0" strike="noStrike" spc="-1" dirty="0">
              <a:latin typeface="Times New Roman" panose="02020603050405020304" pitchFamily="18" charset="0"/>
              <a:cs typeface="Times New Roman" panose="02020603050405020304" pitchFamily="18" charset="0"/>
            </a:endParaRPr>
          </a:p>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BLOCK </a:t>
            </a:r>
            <a:r>
              <a:rPr lang="en-IN" sz="2600" b="0" strike="noStrike" spc="-1" dirty="0" smtClean="0">
                <a:latin typeface="Times New Roman" panose="02020603050405020304" pitchFamily="18" charset="0"/>
                <a:ea typeface="DejaVu Sans"/>
                <a:cs typeface="Times New Roman" panose="02020603050405020304" pitchFamily="18" charset="0"/>
              </a:rPr>
              <a:t>DIAGRAM</a:t>
            </a:r>
          </a:p>
          <a:p>
            <a:pPr marL="516510" indent="-514350" algn="just">
              <a:lnSpc>
                <a:spcPct val="90000"/>
              </a:lnSpc>
              <a:spcBef>
                <a:spcPts val="1001"/>
              </a:spcBef>
              <a:buFont typeface="Arial" pitchFamily="34" charset="0"/>
              <a:buChar char="•"/>
            </a:pPr>
            <a:r>
              <a:rPr lang="en-US" sz="2600" spc="-1" dirty="0" smtClean="0">
                <a:latin typeface="Times New Roman" panose="02020603050405020304" pitchFamily="18" charset="0"/>
                <a:cs typeface="Times New Roman" panose="02020603050405020304" pitchFamily="18" charset="0"/>
              </a:rPr>
              <a:t>LITERATURE SURVEY</a:t>
            </a:r>
            <a:endParaRPr lang="en-IN" sz="2600" b="0" strike="noStrike" spc="-1" dirty="0">
              <a:latin typeface="Times New Roman" panose="02020603050405020304" pitchFamily="18" charset="0"/>
              <a:cs typeface="Times New Roman" panose="02020603050405020304" pitchFamily="18" charset="0"/>
            </a:endParaRPr>
          </a:p>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IMPLEMENTATION</a:t>
            </a:r>
            <a:endParaRPr lang="en-IN" sz="2600" b="0" strike="noStrike" spc="-1" dirty="0">
              <a:latin typeface="Times New Roman" panose="02020603050405020304" pitchFamily="18" charset="0"/>
              <a:cs typeface="Times New Roman" panose="02020603050405020304" pitchFamily="18" charset="0"/>
            </a:endParaRPr>
          </a:p>
          <a:p>
            <a:pPr marL="516510" indent="-514350" algn="just">
              <a:lnSpc>
                <a:spcPct val="90000"/>
              </a:lnSpc>
              <a:spcBef>
                <a:spcPts val="1001"/>
              </a:spcBef>
              <a:buFont typeface="Arial" pitchFamily="34" charset="0"/>
              <a:buChar char="•"/>
            </a:pPr>
            <a:r>
              <a:rPr lang="en-IN" sz="2600" b="0" strike="noStrike" spc="-1" dirty="0">
                <a:latin typeface="Times New Roman" panose="02020603050405020304" pitchFamily="18" charset="0"/>
                <a:ea typeface="DejaVu Sans"/>
                <a:cs typeface="Times New Roman" panose="02020603050405020304" pitchFamily="18" charset="0"/>
              </a:rPr>
              <a:t>RESULTS AND DISCUSSION</a:t>
            </a:r>
          </a:p>
          <a:p>
            <a:pPr marL="516510" indent="-514350" algn="just">
              <a:lnSpc>
                <a:spcPct val="90000"/>
              </a:lnSpc>
              <a:spcBef>
                <a:spcPts val="1001"/>
              </a:spcBef>
              <a:buFont typeface="Arial" pitchFamily="34" charset="0"/>
              <a:buChar char="•"/>
            </a:pPr>
            <a:r>
              <a:rPr lang="en-IN" sz="2600" spc="-1" dirty="0">
                <a:latin typeface="Times New Roman" panose="02020603050405020304" pitchFamily="18" charset="0"/>
                <a:cs typeface="Times New Roman" panose="02020603050405020304" pitchFamily="18" charset="0"/>
              </a:rPr>
              <a:t>CONCLUSION</a:t>
            </a:r>
          </a:p>
          <a:p>
            <a:pPr marL="516510" indent="-514350" algn="just">
              <a:lnSpc>
                <a:spcPct val="90000"/>
              </a:lnSpc>
              <a:spcBef>
                <a:spcPts val="1001"/>
              </a:spcBef>
              <a:buFont typeface="Arial" pitchFamily="34" charset="0"/>
              <a:buChar char="•"/>
            </a:pPr>
            <a:r>
              <a:rPr lang="en-IN" sz="2600" spc="-1" dirty="0">
                <a:latin typeface="Times New Roman" panose="02020603050405020304" pitchFamily="18" charset="0"/>
                <a:cs typeface="Times New Roman" panose="02020603050405020304" pitchFamily="18" charset="0"/>
              </a:rPr>
              <a:t>APPLICATIONS</a:t>
            </a:r>
          </a:p>
          <a:p>
            <a:pPr marL="516510" indent="-514350" algn="just">
              <a:lnSpc>
                <a:spcPct val="90000"/>
              </a:lnSpc>
              <a:spcBef>
                <a:spcPts val="1001"/>
              </a:spcBef>
              <a:buFont typeface="Arial" pitchFamily="34" charset="0"/>
              <a:buChar char="•"/>
            </a:pPr>
            <a:r>
              <a:rPr lang="en-IN" sz="2600" spc="-1" dirty="0">
                <a:latin typeface="Times New Roman" panose="02020603050405020304" pitchFamily="18" charset="0"/>
                <a:cs typeface="Times New Roman" panose="02020603050405020304" pitchFamily="18" charset="0"/>
              </a:rPr>
              <a:t>FUTURE </a:t>
            </a:r>
            <a:r>
              <a:rPr lang="en-IN" sz="2600" spc="-1" dirty="0" smtClean="0">
                <a:latin typeface="Times New Roman" panose="02020603050405020304" pitchFamily="18" charset="0"/>
                <a:cs typeface="Times New Roman" panose="02020603050405020304" pitchFamily="18" charset="0"/>
              </a:rPr>
              <a:t>SCOPE</a:t>
            </a:r>
          </a:p>
          <a:p>
            <a:pPr marL="516510" indent="-514350" algn="just">
              <a:lnSpc>
                <a:spcPct val="90000"/>
              </a:lnSpc>
              <a:spcBef>
                <a:spcPts val="1001"/>
              </a:spcBef>
              <a:buFont typeface="Arial" pitchFamily="34" charset="0"/>
              <a:buChar char="•"/>
            </a:pPr>
            <a:r>
              <a:rPr lang="en-IN" sz="2600" spc="-1" dirty="0" smtClean="0">
                <a:latin typeface="Times New Roman" panose="02020603050405020304" pitchFamily="18" charset="0"/>
                <a:cs typeface="Times New Roman" panose="02020603050405020304" pitchFamily="18" charset="0"/>
              </a:rPr>
              <a:t>REFERENCES</a:t>
            </a:r>
            <a:endParaRPr lang="en-IN" sz="2600"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85800" y="391886"/>
            <a:ext cx="10904760" cy="57986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where c represents the memory cell;</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t represents time stamp;</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a:t>
            </a:r>
            <a:r>
              <a:rPr lang="en-IN" sz="2400" b="0" strike="noStrike" spc="-1" dirty="0" err="1">
                <a:latin typeface="Times New Roman" panose="02020603050405020304" pitchFamily="18" charset="0"/>
                <a:ea typeface="DejaVu Sans"/>
                <a:cs typeface="Times New Roman" panose="02020603050405020304" pitchFamily="18" charset="0"/>
              </a:rPr>
              <a:t>Γ</a:t>
            </a:r>
            <a:r>
              <a:rPr lang="en-IN" sz="2400" b="0" strike="noStrike" spc="-1" baseline="-33000" dirty="0" err="1">
                <a:latin typeface="Times New Roman" panose="02020603050405020304" pitchFamily="18" charset="0"/>
                <a:ea typeface="DejaVu Sans"/>
                <a:cs typeface="Times New Roman" panose="02020603050405020304" pitchFamily="18" charset="0"/>
              </a:rPr>
              <a:t>u</a:t>
            </a:r>
            <a:r>
              <a:rPr lang="en-IN" sz="2400" b="0" strike="noStrike" spc="-1" baseline="-33000" dirty="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represents update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a:t>
            </a:r>
            <a:r>
              <a:rPr lang="en-IN" sz="2400" b="0" strike="noStrike" spc="-1" dirty="0" err="1">
                <a:latin typeface="Times New Roman" panose="02020603050405020304" pitchFamily="18" charset="0"/>
                <a:ea typeface="DejaVu Sans"/>
                <a:cs typeface="Times New Roman" panose="02020603050405020304" pitchFamily="18" charset="0"/>
              </a:rPr>
              <a:t>Γ</a:t>
            </a:r>
            <a:r>
              <a:rPr lang="en-IN" sz="2400" b="0" strike="noStrike" spc="-1" baseline="-33000" dirty="0" err="1">
                <a:latin typeface="Times New Roman" panose="02020603050405020304" pitchFamily="18" charset="0"/>
                <a:ea typeface="DejaVu Sans"/>
                <a:cs typeface="Times New Roman" panose="02020603050405020304" pitchFamily="18" charset="0"/>
              </a:rPr>
              <a:t>f</a:t>
            </a:r>
            <a:r>
              <a:rPr lang="en-IN" sz="2400" b="0" strike="noStrike" spc="-1" dirty="0">
                <a:latin typeface="Times New Roman" panose="02020603050405020304" pitchFamily="18" charset="0"/>
                <a:ea typeface="DejaVu Sans"/>
                <a:cs typeface="Times New Roman" panose="02020603050405020304" pitchFamily="18" charset="0"/>
              </a:rPr>
              <a:t> represents forget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a:t>
            </a:r>
            <a:r>
              <a:rPr lang="en-IN" sz="2400" b="0" strike="noStrike" spc="-1" dirty="0" err="1">
                <a:latin typeface="Times New Roman" panose="02020603050405020304" pitchFamily="18" charset="0"/>
                <a:ea typeface="DejaVu Sans"/>
                <a:cs typeface="Times New Roman" panose="02020603050405020304" pitchFamily="18" charset="0"/>
              </a:rPr>
              <a:t>Γ</a:t>
            </a:r>
            <a:r>
              <a:rPr lang="en-IN" sz="2400" b="0" strike="noStrike" spc="-1" baseline="-33000" dirty="0" err="1">
                <a:latin typeface="Times New Roman" panose="02020603050405020304" pitchFamily="18" charset="0"/>
                <a:ea typeface="DejaVu Sans"/>
                <a:cs typeface="Times New Roman" panose="02020603050405020304" pitchFamily="18" charset="0"/>
              </a:rPr>
              <a:t>o</a:t>
            </a:r>
            <a:r>
              <a:rPr lang="en-IN" sz="2400" b="0" strike="noStrike" spc="-1" dirty="0">
                <a:latin typeface="Times New Roman" panose="02020603050405020304" pitchFamily="18" charset="0"/>
                <a:ea typeface="DejaVu Sans"/>
                <a:cs typeface="Times New Roman" panose="02020603050405020304" pitchFamily="18" charset="0"/>
              </a:rPr>
              <a:t> represents output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σ represents sigmoid function;</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W</a:t>
            </a:r>
            <a:r>
              <a:rPr lang="en-IN" sz="2400" b="0" strike="noStrike" spc="-1" baseline="-33000" dirty="0">
                <a:latin typeface="Times New Roman" panose="02020603050405020304" pitchFamily="18" charset="0"/>
                <a:ea typeface="DejaVu Sans"/>
                <a:cs typeface="Times New Roman" panose="02020603050405020304" pitchFamily="18" charset="0"/>
              </a:rPr>
              <a:t>u</a:t>
            </a:r>
            <a:r>
              <a:rPr lang="en-IN" sz="2400" b="0" strike="noStrike" spc="-1" dirty="0">
                <a:latin typeface="Times New Roman" panose="02020603050405020304" pitchFamily="18" charset="0"/>
                <a:ea typeface="DejaVu Sans"/>
                <a:cs typeface="Times New Roman" panose="02020603050405020304" pitchFamily="18" charset="0"/>
              </a:rPr>
              <a:t> represents </a:t>
            </a:r>
            <a:r>
              <a:rPr lang="en-IN" sz="2400" b="0" strike="noStrike" spc="-1" dirty="0" err="1">
                <a:latin typeface="Times New Roman" panose="02020603050405020304" pitchFamily="18" charset="0"/>
                <a:ea typeface="DejaVu Sans"/>
                <a:cs typeface="Times New Roman" panose="02020603050405020304" pitchFamily="18" charset="0"/>
              </a:rPr>
              <a:t>weigths</a:t>
            </a:r>
            <a:r>
              <a:rPr lang="en-IN" sz="2400" b="0" strike="noStrike" spc="-1" dirty="0">
                <a:latin typeface="Times New Roman" panose="02020603050405020304" pitchFamily="18" charset="0"/>
                <a:ea typeface="DejaVu Sans"/>
                <a:cs typeface="Times New Roman" panose="02020603050405020304" pitchFamily="18" charset="0"/>
              </a:rPr>
              <a:t> of update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a:t>
            </a:r>
            <a:r>
              <a:rPr lang="en-IN" sz="2400" b="0" strike="noStrike" spc="-1" dirty="0" err="1">
                <a:latin typeface="Times New Roman" panose="02020603050405020304" pitchFamily="18" charset="0"/>
                <a:ea typeface="DejaVu Sans"/>
                <a:cs typeface="Times New Roman" panose="02020603050405020304" pitchFamily="18" charset="0"/>
              </a:rPr>
              <a:t>W</a:t>
            </a:r>
            <a:r>
              <a:rPr lang="en-IN" sz="2400" b="0" strike="noStrike" spc="-1" baseline="-33000" dirty="0" err="1">
                <a:latin typeface="Times New Roman" panose="02020603050405020304" pitchFamily="18" charset="0"/>
                <a:ea typeface="DejaVu Sans"/>
                <a:cs typeface="Times New Roman" panose="02020603050405020304" pitchFamily="18" charset="0"/>
              </a:rPr>
              <a:t>f</a:t>
            </a:r>
            <a:r>
              <a:rPr lang="en-IN" sz="2400" b="0" strike="noStrike" spc="-1" dirty="0">
                <a:latin typeface="Times New Roman" panose="02020603050405020304" pitchFamily="18" charset="0"/>
                <a:ea typeface="DejaVu Sans"/>
                <a:cs typeface="Times New Roman" panose="02020603050405020304" pitchFamily="18" charset="0"/>
              </a:rPr>
              <a:t> represents </a:t>
            </a:r>
            <a:r>
              <a:rPr lang="en-IN" sz="2400" b="0" strike="noStrike" spc="-1" dirty="0" err="1">
                <a:latin typeface="Times New Roman" panose="02020603050405020304" pitchFamily="18" charset="0"/>
                <a:ea typeface="DejaVu Sans"/>
                <a:cs typeface="Times New Roman" panose="02020603050405020304" pitchFamily="18" charset="0"/>
              </a:rPr>
              <a:t>weigths</a:t>
            </a:r>
            <a:r>
              <a:rPr lang="en-IN" sz="2400" b="0" strike="noStrike" spc="-1" dirty="0">
                <a:latin typeface="Times New Roman" panose="02020603050405020304" pitchFamily="18" charset="0"/>
                <a:ea typeface="DejaVu Sans"/>
                <a:cs typeface="Times New Roman" panose="02020603050405020304" pitchFamily="18" charset="0"/>
              </a:rPr>
              <a:t> of forget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W</a:t>
            </a:r>
            <a:r>
              <a:rPr lang="en-IN" sz="2400" b="0" strike="noStrike" spc="-1" baseline="-33000" dirty="0">
                <a:latin typeface="Times New Roman" panose="02020603050405020304" pitchFamily="18" charset="0"/>
                <a:ea typeface="DejaVu Sans"/>
                <a:cs typeface="Times New Roman" panose="02020603050405020304" pitchFamily="18" charset="0"/>
              </a:rPr>
              <a:t>o</a:t>
            </a:r>
            <a:r>
              <a:rPr lang="en-IN" sz="2400" b="0" strike="noStrike" spc="-1" dirty="0">
                <a:latin typeface="Times New Roman" panose="02020603050405020304" pitchFamily="18" charset="0"/>
                <a:ea typeface="DejaVu Sans"/>
                <a:cs typeface="Times New Roman" panose="02020603050405020304" pitchFamily="18" charset="0"/>
              </a:rPr>
              <a:t> represents </a:t>
            </a:r>
            <a:r>
              <a:rPr lang="en-IN" sz="2400" b="0" strike="noStrike" spc="-1" dirty="0" err="1">
                <a:latin typeface="Times New Roman" panose="02020603050405020304" pitchFamily="18" charset="0"/>
                <a:ea typeface="DejaVu Sans"/>
                <a:cs typeface="Times New Roman" panose="02020603050405020304" pitchFamily="18" charset="0"/>
              </a:rPr>
              <a:t>weigths</a:t>
            </a:r>
            <a:r>
              <a:rPr lang="en-IN" sz="2400" b="0" strike="noStrike" spc="-1" dirty="0">
                <a:latin typeface="Times New Roman" panose="02020603050405020304" pitchFamily="18" charset="0"/>
                <a:ea typeface="DejaVu Sans"/>
                <a:cs typeface="Times New Roman" panose="02020603050405020304" pitchFamily="18" charset="0"/>
              </a:rPr>
              <a:t> of output gate;</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b represents bias;</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latin typeface="Times New Roman" panose="02020603050405020304" pitchFamily="18" charset="0"/>
                <a:ea typeface="DejaVu Sans"/>
                <a:cs typeface="Times New Roman" panose="02020603050405020304" pitchFamily="18" charset="0"/>
              </a:rPr>
              <a:t>               C</a:t>
            </a:r>
            <a:r>
              <a:rPr lang="en-IN" sz="2400" b="0" strike="noStrike" spc="-1" baseline="33000" dirty="0">
                <a:latin typeface="Times New Roman" panose="02020603050405020304" pitchFamily="18" charset="0"/>
                <a:ea typeface="DejaVu Sans"/>
                <a:cs typeface="Times New Roman" panose="02020603050405020304" pitchFamily="18" charset="0"/>
              </a:rPr>
              <a:t>~&lt;t&gt;</a:t>
            </a:r>
            <a:r>
              <a:rPr lang="en-IN" sz="2400" b="0" strike="noStrike" spc="-1" dirty="0">
                <a:latin typeface="Times New Roman" panose="02020603050405020304" pitchFamily="18" charset="0"/>
                <a:ea typeface="DejaVu Sans"/>
                <a:cs typeface="Times New Roman" panose="02020603050405020304" pitchFamily="18" charset="0"/>
              </a:rPr>
              <a:t>  represents candidate cell variables.</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20</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Picture 217"/>
          <p:cNvPicPr/>
          <p:nvPr/>
        </p:nvPicPr>
        <p:blipFill>
          <a:blip r:embed="rId2"/>
          <a:stretch/>
        </p:blipFill>
        <p:spPr>
          <a:xfrm>
            <a:off x="1152000" y="1728000"/>
            <a:ext cx="9831240" cy="3382560"/>
          </a:xfrm>
          <a:prstGeom prst="rect">
            <a:avLst/>
          </a:prstGeom>
          <a:ln>
            <a:noFill/>
          </a:ln>
        </p:spPr>
      </p:pic>
      <p:sp>
        <p:nvSpPr>
          <p:cNvPr id="346" name="CustomShape 1"/>
          <p:cNvSpPr/>
          <p:nvPr/>
        </p:nvSpPr>
        <p:spPr>
          <a:xfrm flipH="1">
            <a:off x="2877480" y="5467680"/>
            <a:ext cx="1045908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latin typeface="Calibri" panose="020F0502020204030204" pitchFamily="34" charset="0"/>
                <a:ea typeface="DejaVu Sans"/>
                <a:cs typeface="Calibri" panose="020F0502020204030204" pitchFamily="34" charset="0"/>
              </a:rPr>
              <a:t>Fig4. Graphs of Sigmoid, Tanh and </a:t>
            </a:r>
            <a:r>
              <a:rPr lang="en-IN" sz="1800" b="0" strike="noStrike" spc="-1" dirty="0" err="1">
                <a:latin typeface="Calibri" panose="020F0502020204030204" pitchFamily="34" charset="0"/>
                <a:ea typeface="DejaVu Sans"/>
                <a:cs typeface="Calibri" panose="020F0502020204030204" pitchFamily="34" charset="0"/>
              </a:rPr>
              <a:t>ReLu</a:t>
            </a:r>
            <a:r>
              <a:rPr lang="en-IN" sz="1800" b="0" strike="noStrike" spc="-1" dirty="0">
                <a:latin typeface="Calibri" panose="020F0502020204030204" pitchFamily="34" charset="0"/>
                <a:ea typeface="DejaVu Sans"/>
                <a:cs typeface="Calibri" panose="020F0502020204030204" pitchFamily="34" charset="0"/>
              </a:rPr>
              <a:t> activation functions</a:t>
            </a:r>
            <a:endParaRPr lang="en-IN" sz="1800" b="0" strike="noStrike" spc="-1"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flipH="1">
            <a:off x="3854740" y="5460025"/>
            <a:ext cx="5123004"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smtClean="0">
                <a:ea typeface="DejaVu Sans"/>
              </a:rPr>
              <a:t>Figure 5</a:t>
            </a:r>
            <a:r>
              <a:rPr lang="en-IN" sz="1800" b="0" strike="noStrike" spc="-1" dirty="0">
                <a:ea typeface="DejaVu Sans"/>
              </a:rPr>
              <a:t>. </a:t>
            </a:r>
            <a:r>
              <a:rPr lang="en-IN" sz="1800" b="0" strike="noStrike" spc="-1" dirty="0">
                <a:ea typeface="DejaVu Sans"/>
                <a:cs typeface="Times New Roman" panose="02020603050405020304" pitchFamily="18" charset="0"/>
              </a:rPr>
              <a:t>Pictorial view of Deep LSTM network</a:t>
            </a:r>
            <a:r>
              <a:rPr lang="en-IN" sz="1800" b="0" strike="noStrike" spc="-1" dirty="0">
                <a:solidFill>
                  <a:srgbClr val="FFFFFF"/>
                </a:solidFill>
                <a:ea typeface="DejaVu Sans"/>
              </a:rPr>
              <a:t>.</a:t>
            </a:r>
            <a:endParaRPr lang="en-IN" sz="1800" b="0" strike="noStrike" spc="-1"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852" y="611764"/>
            <a:ext cx="6522891" cy="39719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1" name="TextShape 1"/>
              <p:cNvSpPr txBox="1"/>
              <p:nvPr/>
            </p:nvSpPr>
            <p:spPr>
              <a:xfrm>
                <a:off x="742702" y="261257"/>
                <a:ext cx="10944000" cy="5975743"/>
              </a:xfrm>
              <a:prstGeom prst="rect">
                <a:avLst/>
              </a:prstGeom>
              <a:noFill/>
              <a:ln>
                <a:noFill/>
              </a:ln>
            </p:spPr>
            <p:txBody>
              <a:bodyPr anchor="ctr">
                <a:normAutofit/>
              </a:bodyPr>
              <a:lstStyle/>
              <a:p>
                <a:pPr>
                  <a:lnSpc>
                    <a:spcPct val="100000"/>
                  </a:lnSpc>
                  <a:spcAft>
                    <a:spcPts val="1001"/>
                  </a:spcAft>
                </a:pPr>
                <a:r>
                  <a:rPr lang="en-US" sz="2400" b="0" strike="noStrike" spc="-1" dirty="0" smtClean="0">
                    <a:solidFill>
                      <a:schemeClr val="tx1"/>
                    </a:solidFill>
                    <a:latin typeface="Times New Roman" panose="02020603050405020304" pitchFamily="18" charset="0"/>
                    <a:cs typeface="Times New Roman" panose="02020603050405020304" pitchFamily="18" charset="0"/>
                  </a:rPr>
                  <a:t>Now </a:t>
                </a:r>
                <a:r>
                  <a:rPr lang="en-US" sz="2400" b="0" strike="noStrike" spc="-1" dirty="0">
                    <a:solidFill>
                      <a:schemeClr val="tx1"/>
                    </a:solidFill>
                    <a:latin typeface="Times New Roman" panose="02020603050405020304" pitchFamily="18" charset="0"/>
                    <a:cs typeface="Times New Roman" panose="02020603050405020304" pitchFamily="18" charset="0"/>
                  </a:rPr>
                  <a:t>coming to </a:t>
                </a:r>
                <a:r>
                  <a:rPr lang="en-US" sz="2400" b="0" strike="noStrike" spc="-1" dirty="0" smtClean="0">
                    <a:solidFill>
                      <a:schemeClr val="tx1"/>
                    </a:solidFill>
                    <a:latin typeface="Times New Roman" panose="02020603050405020304" pitchFamily="18" charset="0"/>
                    <a:cs typeface="Times New Roman" panose="02020603050405020304" pitchFamily="18" charset="0"/>
                  </a:rPr>
                  <a:t>the implemented model </a:t>
                </a:r>
                <a:endParaRPr lang="en-US" sz="2400" b="0" strike="noStrike" spc="-1" dirty="0">
                  <a:solidFill>
                    <a:schemeClr val="tx1"/>
                  </a:solidFill>
                  <a:latin typeface="Times New Roman" panose="02020603050405020304" pitchFamily="18" charset="0"/>
                  <a:cs typeface="Times New Roman" panose="02020603050405020304" pitchFamily="18" charset="0"/>
                </a:endParaRPr>
              </a:p>
              <a:p>
                <a:pPr marL="285840" indent="-285480">
                  <a:lnSpc>
                    <a:spcPct val="100000"/>
                  </a:lnSpc>
                  <a:spcAft>
                    <a:spcPts val="1001"/>
                  </a:spcAft>
                  <a:buClr>
                    <a:schemeClr val="tx1"/>
                  </a:buClr>
                  <a:buFont typeface="Arial"/>
                  <a:buChar char="•"/>
                </a:pPr>
                <a:r>
                  <a:rPr lang="en-US" sz="2400" b="0" strike="noStrike" spc="-1" dirty="0">
                    <a:solidFill>
                      <a:schemeClr val="tx1"/>
                    </a:solidFill>
                    <a:latin typeface="Times New Roman" panose="02020603050405020304" pitchFamily="18" charset="0"/>
                    <a:cs typeface="Times New Roman" panose="02020603050405020304" pitchFamily="18" charset="0"/>
                  </a:rPr>
                  <a:t>It contains 128 hidden units of LSTM with 8 timestamps as the first layer. </a:t>
                </a:r>
              </a:p>
              <a:p>
                <a:pPr marL="285840" indent="-285480">
                  <a:lnSpc>
                    <a:spcPct val="100000"/>
                  </a:lnSpc>
                  <a:spcAft>
                    <a:spcPts val="1001"/>
                  </a:spcAft>
                  <a:buClr>
                    <a:schemeClr val="tx1"/>
                  </a:buClr>
                  <a:buFont typeface="Arial"/>
                  <a:buChar char="•"/>
                </a:pPr>
                <a:r>
                  <a:rPr lang="en-US" sz="2400" b="0" strike="noStrike" spc="-1" dirty="0">
                    <a:solidFill>
                      <a:schemeClr val="tx1"/>
                    </a:solidFill>
                    <a:latin typeface="Times New Roman" panose="02020603050405020304" pitchFamily="18" charset="0"/>
                    <a:cs typeface="Times New Roman" panose="02020603050405020304" pitchFamily="18" charset="0"/>
                  </a:rPr>
                  <a:t>So the equations will be</a:t>
                </a:r>
              </a:p>
              <a:p>
                <a:pPr marL="360">
                  <a:lnSpc>
                    <a:spcPct val="100000"/>
                  </a:lnSpc>
                  <a:spcAft>
                    <a:spcPts val="1001"/>
                  </a:spcAft>
                  <a:buClr>
                    <a:srgbClr val="FFFFFF"/>
                  </a:buClr>
                </a:pPr>
                <a:endParaRPr lang="en-US" sz="2400" spc="-1" dirty="0">
                  <a:solidFill>
                    <a:schemeClr val="tx1"/>
                  </a:solidFill>
                  <a:latin typeface="Times New Roman" panose="02020603050405020304" pitchFamily="18" charset="0"/>
                  <a:cs typeface="Times New Roman" panose="02020603050405020304" pitchFamily="18" charset="0"/>
                </a:endParaRPr>
              </a:p>
              <a:p>
                <a:pPr>
                  <a:lnSpc>
                    <a:spcPct val="100000"/>
                  </a:lnSpc>
                  <a:spcAft>
                    <a:spcPts val="1001"/>
                  </a:spcAft>
                </a:pPr>
                <a:r>
                  <a:rPr lang="en-IN" sz="2400" b="0" strike="noStrike" spc="-1" dirty="0">
                    <a:solidFill>
                      <a:schemeClr val="tx1"/>
                    </a:solidFill>
                    <a:latin typeface="Times New Roman" panose="02020603050405020304" pitchFamily="18" charset="0"/>
                    <a:cs typeface="Times New Roman" panose="02020603050405020304" pitchFamily="18" charset="0"/>
                  </a:rPr>
                  <a:t>      </a:t>
                </a:r>
                <a:r>
                  <a:rPr lang="en-IN"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p>
                      <m:sSupPr>
                        <m:ctrlPr>
                          <a:rPr lang="en-IN"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 </m:t>
                        </m:r>
                        <m:r>
                          <a:rPr lang="en-US" b="0" i="1" strike="noStrike" spc="-1" smtClean="0">
                            <a:solidFill>
                              <a:schemeClr val="tx1"/>
                            </a:solidFill>
                            <a:latin typeface="Cambria Math" panose="02040503050406030204" pitchFamily="18" charset="0"/>
                          </a:rPr>
                          <m:t>      </m:t>
                        </m:r>
                        <m:acc>
                          <m:accPr>
                            <m:chr m:val="̃"/>
                            <m:ctrlPr>
                              <a:rPr lang="en-IN" b="0" i="1" strike="noStrike" spc="-1" smtClean="0">
                                <a:solidFill>
                                  <a:schemeClr val="tx1"/>
                                </a:solidFill>
                                <a:latin typeface="Cambria Math" panose="02040503050406030204" pitchFamily="18" charset="0"/>
                              </a:rPr>
                            </m:ctrlPr>
                          </m:accPr>
                          <m:e>
                            <m:r>
                              <a:rPr lang="en-IN" b="0" i="1" strike="noStrike" spc="-1" smtClean="0">
                                <a:solidFill>
                                  <a:schemeClr val="tx1"/>
                                </a:solidFill>
                                <a:latin typeface="Cambria Math" panose="02040503050406030204" pitchFamily="18" charset="0"/>
                              </a:rPr>
                              <m:t>𝑐</m:t>
                            </m:r>
                          </m:e>
                        </m:acc>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&gt;</m:t>
                        </m:r>
                      </m:sup>
                    </m:sSup>
                    <m:r>
                      <a:rPr lang="en-IN" b="0" i="1" strike="noStrike" spc="-1" smtClean="0">
                        <a:solidFill>
                          <a:schemeClr val="tx1"/>
                        </a:solidFill>
                        <a:latin typeface="Cambria Math" panose="02040503050406030204" pitchFamily="18" charset="0"/>
                      </a:rPr>
                      <m:t>=</m:t>
                    </m:r>
                    <m:r>
                      <m:rPr>
                        <m:sty m:val="p"/>
                      </m:rPr>
                      <a:rPr lang="en-IN" b="0" i="0" strike="noStrike" spc="-1" smtClean="0">
                        <a:solidFill>
                          <a:schemeClr val="tx1"/>
                        </a:solidFill>
                        <a:latin typeface="Cambria Math" panose="02040503050406030204" pitchFamily="18" charset="0"/>
                      </a:rPr>
                      <m:t>tanh</m:t>
                    </m:r>
                    <m:r>
                      <a:rPr lang="en-IN" b="0" i="1" strike="noStrike" spc="-1" smtClean="0">
                        <a:solidFill>
                          <a:schemeClr val="tx1"/>
                        </a:solidFill>
                        <a:latin typeface="Cambria Math" panose="02040503050406030204" pitchFamily="18" charset="0"/>
                      </a:rPr>
                      <m:t>⁡(</m:t>
                    </m:r>
                    <m:sSub>
                      <m:sSubPr>
                        <m:ctrlPr>
                          <a:rPr lang="en-IN" b="0" i="1" strike="noStrike" spc="-1" smtClean="0">
                            <a:solidFill>
                              <a:schemeClr val="tx1"/>
                            </a:solidFill>
                            <a:latin typeface="Cambria Math" panose="02040503050406030204" pitchFamily="18" charset="0"/>
                          </a:rPr>
                        </m:ctrlPr>
                      </m:sSubPr>
                      <m:e>
                        <m:r>
                          <a:rPr lang="en-IN" b="0" i="1" strike="noStrike" spc="-1" smtClean="0">
                            <a:solidFill>
                              <a:schemeClr val="tx1"/>
                            </a:solidFill>
                            <a:latin typeface="Cambria Math" panose="02040503050406030204" pitchFamily="18" charset="0"/>
                          </a:rPr>
                          <m:t>𝑊</m:t>
                        </m:r>
                      </m:e>
                      <m:sub>
                        <m:r>
                          <a:rPr lang="en-IN" b="0" i="1" strike="noStrike" spc="-1" smtClean="0">
                            <a:solidFill>
                              <a:schemeClr val="tx1"/>
                            </a:solidFill>
                            <a:latin typeface="Cambria Math" panose="02040503050406030204" pitchFamily="18" charset="0"/>
                          </a:rPr>
                          <m:t>𝑐</m:t>
                        </m:r>
                      </m:sub>
                    </m:sSub>
                    <m:d>
                      <m:dPr>
                        <m:begChr m:val="["/>
                        <m:endChr m:val="]"/>
                        <m:ctrlPr>
                          <a:rPr lang="en-IN" b="0" i="1" strike="noStrike" spc="-1" smtClean="0">
                            <a:solidFill>
                              <a:schemeClr val="tx1"/>
                            </a:solidFill>
                            <a:latin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𝑎</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−1&gt;</m:t>
                            </m:r>
                          </m:sup>
                        </m:sSup>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𝑋</m:t>
                        </m:r>
                        <m:r>
                          <a:rPr lang="en-IN" b="0" i="1" strike="noStrike" spc="-1" smtClean="0">
                            <a:solidFill>
                              <a:schemeClr val="tx1"/>
                            </a:solidFill>
                            <a:latin typeface="Cambria Math" panose="02040503050406030204" pitchFamily="18" charset="0"/>
                          </a:rPr>
                          <m:t>_</m:t>
                        </m:r>
                        <m:r>
                          <a:rPr lang="en-IN" b="0" i="1" strike="noStrike" spc="-1" smtClean="0">
                            <a:solidFill>
                              <a:schemeClr val="tx1"/>
                            </a:solidFill>
                            <a:latin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rPr>
                            </m:ctrlPr>
                          </m:dPr>
                          <m:e>
                            <m:r>
                              <a:rPr lang="en-IN" b="0" i="1" strike="noStrike" spc="-1" smtClean="0">
                                <a:solidFill>
                                  <a:schemeClr val="tx1"/>
                                </a:solidFill>
                                <a:latin typeface="Cambria Math" panose="02040503050406030204" pitchFamily="18" charset="0"/>
                              </a:rPr>
                              <m:t>𝑡</m:t>
                            </m:r>
                          </m:e>
                        </m:d>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𝑖</m:t>
                        </m:r>
                        <m:r>
                          <a:rPr lang="en-IN" b="0" i="1" strike="noStrike" spc="-1" smtClean="0">
                            <a:solidFill>
                              <a:schemeClr val="tx1"/>
                            </a:solidFill>
                            <a:latin typeface="Cambria Math" panose="02040503050406030204" pitchFamily="18" charset="0"/>
                          </a:rPr>
                          <m:t>] </m:t>
                        </m:r>
                      </m:e>
                    </m:d>
                    <m:r>
                      <a:rPr lang="en-IN" b="0" i="1" strike="noStrike" spc="-1" smtClean="0">
                        <a:solidFill>
                          <a:schemeClr val="tx1"/>
                        </a:solidFill>
                        <a:latin typeface="Cambria Math" panose="02040503050406030204" pitchFamily="18" charset="0"/>
                      </a:rPr>
                      <m:t>+ </m:t>
                    </m:r>
                    <m:sSub>
                      <m:sSubPr>
                        <m:ctrlPr>
                          <a:rPr lang="en-IN" b="0" i="1" strike="noStrike" spc="-1" smtClean="0">
                            <a:solidFill>
                              <a:schemeClr val="tx1"/>
                            </a:solidFill>
                            <a:latin typeface="Cambria Math" panose="02040503050406030204" pitchFamily="18" charset="0"/>
                          </a:rPr>
                        </m:ctrlPr>
                      </m:sSubPr>
                      <m:e>
                        <m:r>
                          <a:rPr lang="en-IN" b="0" i="1" strike="noStrike" spc="-1" smtClean="0">
                            <a:solidFill>
                              <a:schemeClr val="tx1"/>
                            </a:solidFill>
                            <a:latin typeface="Cambria Math" panose="02040503050406030204" pitchFamily="18" charset="0"/>
                          </a:rPr>
                          <m:t>𝑏</m:t>
                        </m:r>
                      </m:e>
                      <m:sub>
                        <m:r>
                          <a:rPr lang="en-IN" b="0" i="1" strike="noStrike" spc="-1" smtClean="0">
                            <a:solidFill>
                              <a:schemeClr val="tx1"/>
                            </a:solidFill>
                            <a:latin typeface="Cambria Math" panose="02040503050406030204" pitchFamily="18" charset="0"/>
                          </a:rPr>
                          <m:t>𝑐</m:t>
                        </m:r>
                      </m:sub>
                    </m:sSub>
                    <m:r>
                      <a:rPr lang="en-IN" b="0" i="1" strike="noStrike" spc="-1" smtClean="0">
                        <a:solidFill>
                          <a:schemeClr val="tx1"/>
                        </a:solidFill>
                        <a:latin typeface="Cambria Math" panose="02040503050406030204" pitchFamily="18" charset="0"/>
                      </a:rPr>
                      <m:t>)</m:t>
                    </m:r>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pc="-1" dirty="0">
                    <a:latin typeface="Cambria" panose="02040503050406030204" pitchFamily="18" charset="0"/>
                    <a:ea typeface="Cambria" panose="02040503050406030204" pitchFamily="18" charset="0"/>
                    <a:cs typeface="Times New Roman" panose="02020603050405020304" pitchFamily="18" charset="0"/>
                  </a:rPr>
                  <a:t>14</a:t>
                </a: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lnSpc>
                    <a:spcPct val="100000"/>
                  </a:lnSpc>
                  <a:spcAft>
                    <a:spcPts val="1001"/>
                  </a:spcAft>
                </a:pPr>
                <a:r>
                  <a:rPr lang="en-US"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𝑢</m:t>
                        </m:r>
                      </m:sub>
                    </m:sSub>
                    <m:r>
                      <a:rPr lang="en-IN" b="0" i="1" spc="-1" dirty="0" smtClean="0">
                        <a:solidFill>
                          <a:schemeClr val="tx1"/>
                        </a:solidFill>
                        <a:latin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𝑢</m:t>
                            </m:r>
                          </m:sub>
                        </m:sSub>
                        <m:d>
                          <m:dPr>
                            <m:begChr m:val="["/>
                            <m:endChr m:val="]"/>
                            <m:ctrlPr>
                              <a:rPr lang="en-IN" b="0" i="1" strike="noStrike" spc="-1" smtClean="0">
                                <a:solidFill>
                                  <a:schemeClr val="tx1"/>
                                </a:solidFill>
                                <a:latin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𝑎</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−1&gt;</m:t>
                                </m:r>
                              </m:sup>
                            </m:sSup>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𝑋</m:t>
                            </m:r>
                            <m:r>
                              <a:rPr lang="en-IN" b="0" i="1" strike="noStrike" spc="-1" smtClean="0">
                                <a:solidFill>
                                  <a:schemeClr val="tx1"/>
                                </a:solidFill>
                                <a:latin typeface="Cambria Math" panose="02040503050406030204" pitchFamily="18" charset="0"/>
                              </a:rPr>
                              <m:t>_</m:t>
                            </m:r>
                            <m:r>
                              <a:rPr lang="en-IN" b="0" i="1" strike="noStrike" spc="-1" smtClean="0">
                                <a:solidFill>
                                  <a:schemeClr val="tx1"/>
                                </a:solidFill>
                                <a:latin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rPr>
                                </m:ctrlPr>
                              </m:dPr>
                              <m:e>
                                <m:r>
                                  <a:rPr lang="en-IN" b="0" i="1" strike="noStrike" spc="-1" smtClean="0">
                                    <a:solidFill>
                                      <a:schemeClr val="tx1"/>
                                    </a:solidFill>
                                    <a:latin typeface="Cambria Math" panose="02040503050406030204" pitchFamily="18" charset="0"/>
                                  </a:rPr>
                                  <m:t>𝑡</m:t>
                                </m:r>
                              </m:e>
                            </m:d>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𝑖</m:t>
                            </m:r>
                            <m:r>
                              <a:rPr lang="en-IN" b="0" i="1" strike="noStrike" spc="-1" smtClean="0">
                                <a:solidFill>
                                  <a:schemeClr val="tx1"/>
                                </a:solidFill>
                                <a:latin typeface="Cambria Math" panose="02040503050406030204" pitchFamily="18" charset="0"/>
                              </a:rPr>
                              <m:t>]</m:t>
                            </m:r>
                          </m:e>
                        </m:d>
                        <m:r>
                          <a:rPr lang="en-IN" b="0" i="1" strike="noStrike" spc="-1" smtClean="0">
                            <a:solidFill>
                              <a:schemeClr val="tx1"/>
                            </a:solidFill>
                            <a:latin typeface="Cambria Math" panose="02040503050406030204" pitchFamily="18" charset="0"/>
                          </a:rPr>
                          <m:t>+ </m:t>
                        </m:r>
                        <m:sSub>
                          <m:sSubPr>
                            <m:ctrlPr>
                              <a:rPr lang="en-IN" b="0" i="1" strike="noStrike" spc="-1" smtClean="0">
                                <a:solidFill>
                                  <a:schemeClr val="tx1"/>
                                </a:solidFill>
                                <a:latin typeface="Cambria Math" panose="02040503050406030204" pitchFamily="18" charset="0"/>
                              </a:rPr>
                            </m:ctrlPr>
                          </m:sSubPr>
                          <m:e>
                            <m:r>
                              <a:rPr lang="en-IN" b="0" i="1" strike="noStrike" spc="-1" smtClean="0">
                                <a:solidFill>
                                  <a:schemeClr val="tx1"/>
                                </a:solidFill>
                                <a:latin typeface="Cambria Math" panose="02040503050406030204" pitchFamily="18" charset="0"/>
                              </a:rPr>
                              <m:t>𝑏</m:t>
                            </m:r>
                          </m:e>
                          <m:sub>
                            <m:r>
                              <a:rPr lang="en-IN" b="0" i="1" strike="noStrike" spc="-1" smtClean="0">
                                <a:solidFill>
                                  <a:schemeClr val="tx1"/>
                                </a:solidFill>
                                <a:latin typeface="Cambria Math" panose="02040503050406030204" pitchFamily="18" charset="0"/>
                              </a:rPr>
                              <m:t>𝑢</m:t>
                            </m:r>
                          </m:sub>
                        </m:sSub>
                      </m:e>
                    </m:d>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r>
                  <a:rPr lang="en-US" spc="-1" dirty="0">
                    <a:latin typeface="Cambria" panose="02040503050406030204" pitchFamily="18" charset="0"/>
                    <a:ea typeface="Cambria" panose="02040503050406030204" pitchFamily="18" charset="0"/>
                    <a:cs typeface="Times New Roman" panose="02020603050405020304" pitchFamily="18" charset="0"/>
                  </a:rPr>
                  <a:t>15</a:t>
                </a: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spcAft>
                    <a:spcPts val="1001"/>
                  </a:spcAft>
                </a:pP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𝑓</m:t>
                        </m:r>
                      </m:sub>
                    </m:sSub>
                    <m:r>
                      <a:rPr lang="en-IN" b="0" i="1" spc="-1" dirty="0" smtClean="0">
                        <a:solidFill>
                          <a:schemeClr val="tx1"/>
                        </a:solidFill>
                        <a:latin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𝑓</m:t>
                            </m:r>
                          </m:sub>
                        </m:sSub>
                        <m:d>
                          <m:dPr>
                            <m:begChr m:val="["/>
                            <m:endChr m:val="]"/>
                            <m:ctrlPr>
                              <a:rPr lang="en-IN" b="0" i="1" strike="noStrike" spc="-1" smtClean="0">
                                <a:solidFill>
                                  <a:schemeClr val="tx1"/>
                                </a:solidFill>
                                <a:latin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𝑎</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−1&gt;</m:t>
                                </m:r>
                              </m:sup>
                            </m:sSup>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𝑋</m:t>
                            </m:r>
                            <m:r>
                              <a:rPr lang="en-IN" b="0" i="1" strike="noStrike" spc="-1" smtClean="0">
                                <a:solidFill>
                                  <a:schemeClr val="tx1"/>
                                </a:solidFill>
                                <a:latin typeface="Cambria Math" panose="02040503050406030204" pitchFamily="18" charset="0"/>
                              </a:rPr>
                              <m:t>_</m:t>
                            </m:r>
                            <m:r>
                              <a:rPr lang="en-IN" b="0" i="1" strike="noStrike" spc="-1" smtClean="0">
                                <a:solidFill>
                                  <a:schemeClr val="tx1"/>
                                </a:solidFill>
                                <a:latin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rPr>
                                </m:ctrlPr>
                              </m:dPr>
                              <m:e>
                                <m:r>
                                  <a:rPr lang="en-IN" b="0" i="1" strike="noStrike" spc="-1" smtClean="0">
                                    <a:solidFill>
                                      <a:schemeClr val="tx1"/>
                                    </a:solidFill>
                                    <a:latin typeface="Cambria Math" panose="02040503050406030204" pitchFamily="18" charset="0"/>
                                  </a:rPr>
                                  <m:t>𝑡</m:t>
                                </m:r>
                              </m:e>
                            </m:d>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𝑖</m:t>
                            </m:r>
                            <m:r>
                              <a:rPr lang="en-IN" b="0" i="1" strike="noStrike" spc="-1" smtClean="0">
                                <a:solidFill>
                                  <a:schemeClr val="tx1"/>
                                </a:solidFill>
                                <a:latin typeface="Cambria Math" panose="02040503050406030204" pitchFamily="18" charset="0"/>
                              </a:rPr>
                              <m:t>]</m:t>
                            </m:r>
                          </m:e>
                        </m:d>
                        <m:r>
                          <a:rPr lang="en-IN" b="0" i="1" strike="noStrike" spc="-1" smtClean="0">
                            <a:solidFill>
                              <a:schemeClr val="tx1"/>
                            </a:solidFill>
                            <a:latin typeface="Cambria Math" panose="02040503050406030204" pitchFamily="18" charset="0"/>
                          </a:rPr>
                          <m:t>+ </m:t>
                        </m:r>
                        <m:sSub>
                          <m:sSubPr>
                            <m:ctrlPr>
                              <a:rPr lang="en-IN" b="0" i="1" strike="noStrike" spc="-1" smtClean="0">
                                <a:solidFill>
                                  <a:schemeClr val="tx1"/>
                                </a:solidFill>
                                <a:latin typeface="Cambria Math" panose="02040503050406030204" pitchFamily="18" charset="0"/>
                              </a:rPr>
                            </m:ctrlPr>
                          </m:sSubPr>
                          <m:e>
                            <m:r>
                              <a:rPr lang="en-IN" b="0" i="1" strike="noStrike" spc="-1" smtClean="0">
                                <a:solidFill>
                                  <a:schemeClr val="tx1"/>
                                </a:solidFill>
                                <a:latin typeface="Cambria Math" panose="02040503050406030204" pitchFamily="18" charset="0"/>
                              </a:rPr>
                              <m:t>𝑏</m:t>
                            </m:r>
                          </m:e>
                          <m:sub>
                            <m:r>
                              <a:rPr lang="en-IN" b="0" i="1" strike="noStrike" spc="-1" smtClean="0">
                                <a:solidFill>
                                  <a:schemeClr val="tx1"/>
                                </a:solidFill>
                                <a:latin typeface="Cambria Math" panose="02040503050406030204" pitchFamily="18" charset="0"/>
                              </a:rPr>
                              <m:t>𝑓</m:t>
                            </m:r>
                          </m:sub>
                        </m:sSub>
                      </m:e>
                    </m:d>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r>
                  <a:rPr lang="en-US" spc="-1" dirty="0">
                    <a:latin typeface="Cambria" panose="02040503050406030204" pitchFamily="18" charset="0"/>
                    <a:ea typeface="Cambria" panose="02040503050406030204" pitchFamily="18" charset="0"/>
                    <a:cs typeface="Times New Roman" panose="02020603050405020304" pitchFamily="18" charset="0"/>
                  </a:rPr>
                  <a:t>16</a:t>
                </a: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spcAft>
                    <a:spcPts val="1001"/>
                  </a:spcAft>
                </a:pPr>
                <a:r>
                  <a:rPr lang="en-US"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𝑜</m:t>
                        </m:r>
                      </m:sub>
                    </m:sSub>
                    <m:r>
                      <a:rPr lang="en-IN" b="0" i="1" spc="-1" dirty="0" smtClean="0">
                        <a:solidFill>
                          <a:schemeClr val="tx1"/>
                        </a:solidFill>
                        <a:latin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𝑜</m:t>
                            </m:r>
                          </m:sub>
                        </m:sSub>
                        <m:d>
                          <m:dPr>
                            <m:begChr m:val="["/>
                            <m:endChr m:val="]"/>
                            <m:ctrlPr>
                              <a:rPr lang="en-IN" b="0" i="1" strike="noStrike" spc="-1" smtClean="0">
                                <a:solidFill>
                                  <a:schemeClr val="tx1"/>
                                </a:solidFill>
                                <a:latin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𝑎</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−1&gt;</m:t>
                                </m:r>
                              </m:sup>
                            </m:sSup>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𝑋</m:t>
                            </m:r>
                            <m:r>
                              <a:rPr lang="en-IN" b="0" i="1" strike="noStrike" spc="-1" smtClean="0">
                                <a:solidFill>
                                  <a:schemeClr val="tx1"/>
                                </a:solidFill>
                                <a:latin typeface="Cambria Math" panose="02040503050406030204" pitchFamily="18" charset="0"/>
                              </a:rPr>
                              <m:t>_</m:t>
                            </m:r>
                            <m:r>
                              <a:rPr lang="en-IN" b="0" i="1" strike="noStrike" spc="-1" smtClean="0">
                                <a:solidFill>
                                  <a:schemeClr val="tx1"/>
                                </a:solidFill>
                                <a:latin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rPr>
                                </m:ctrlPr>
                              </m:dPr>
                              <m:e>
                                <m:r>
                                  <a:rPr lang="en-IN" b="0" i="1" strike="noStrike" spc="-1" smtClean="0">
                                    <a:solidFill>
                                      <a:schemeClr val="tx1"/>
                                    </a:solidFill>
                                    <a:latin typeface="Cambria Math" panose="02040503050406030204" pitchFamily="18" charset="0"/>
                                  </a:rPr>
                                  <m:t>𝑡</m:t>
                                </m:r>
                              </m:e>
                            </m:d>
                            <m:r>
                              <a:rPr lang="en-IN" b="0" i="1" strike="noStrike" spc="-1" smtClean="0">
                                <a:solidFill>
                                  <a:schemeClr val="tx1"/>
                                </a:solidFill>
                                <a:latin typeface="Cambria Math" panose="02040503050406030204" pitchFamily="18" charset="0"/>
                              </a:rPr>
                              <m:t>[</m:t>
                            </m:r>
                            <m:r>
                              <a:rPr lang="en-IN" b="0" i="1" strike="noStrike" spc="-1" smtClean="0">
                                <a:solidFill>
                                  <a:schemeClr val="tx1"/>
                                </a:solidFill>
                                <a:latin typeface="Cambria Math" panose="02040503050406030204" pitchFamily="18" charset="0"/>
                              </a:rPr>
                              <m:t>𝑖</m:t>
                            </m:r>
                            <m:r>
                              <a:rPr lang="en-IN" b="0" i="1" strike="noStrike" spc="-1" smtClean="0">
                                <a:solidFill>
                                  <a:schemeClr val="tx1"/>
                                </a:solidFill>
                                <a:latin typeface="Cambria Math" panose="02040503050406030204" pitchFamily="18" charset="0"/>
                              </a:rPr>
                              <m:t>]</m:t>
                            </m:r>
                          </m:e>
                        </m:d>
                        <m:r>
                          <a:rPr lang="en-IN" b="0" i="1" strike="noStrike" spc="-1" smtClean="0">
                            <a:solidFill>
                              <a:schemeClr val="tx1"/>
                            </a:solidFill>
                            <a:latin typeface="Cambria Math" panose="02040503050406030204" pitchFamily="18" charset="0"/>
                          </a:rPr>
                          <m:t>+ </m:t>
                        </m:r>
                        <m:sSub>
                          <m:sSubPr>
                            <m:ctrlPr>
                              <a:rPr lang="en-IN" b="0" i="1" strike="noStrike" spc="-1" smtClean="0">
                                <a:solidFill>
                                  <a:schemeClr val="tx1"/>
                                </a:solidFill>
                                <a:latin typeface="Cambria Math" panose="02040503050406030204" pitchFamily="18" charset="0"/>
                              </a:rPr>
                            </m:ctrlPr>
                          </m:sSubPr>
                          <m:e>
                            <m:r>
                              <a:rPr lang="en-IN" b="0" i="1" strike="noStrike" spc="-1" smtClean="0">
                                <a:solidFill>
                                  <a:schemeClr val="tx1"/>
                                </a:solidFill>
                                <a:latin typeface="Cambria Math" panose="02040503050406030204" pitchFamily="18" charset="0"/>
                              </a:rPr>
                              <m:t>𝑏</m:t>
                            </m:r>
                          </m:e>
                          <m:sub>
                            <m:r>
                              <a:rPr lang="en-IN" b="0" i="1" strike="noStrike" spc="-1" smtClean="0">
                                <a:solidFill>
                                  <a:schemeClr val="tx1"/>
                                </a:solidFill>
                                <a:latin typeface="Cambria Math" panose="02040503050406030204" pitchFamily="18" charset="0"/>
                              </a:rPr>
                              <m:t>𝑜</m:t>
                            </m:r>
                          </m:sub>
                        </m:sSub>
                      </m:e>
                    </m:d>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r>
                  <a:rPr lang="en-US" spc="-1" dirty="0">
                    <a:latin typeface="Cambria" panose="02040503050406030204" pitchFamily="18" charset="0"/>
                    <a:ea typeface="Cambria" panose="02040503050406030204" pitchFamily="18" charset="0"/>
                    <a:cs typeface="Times New Roman" panose="02020603050405020304" pitchFamily="18" charset="0"/>
                  </a:rPr>
                  <a:t>17</a:t>
                </a: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spcAft>
                    <a:spcPts val="1001"/>
                  </a:spcAft>
                </a:pP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p>
                      <m:sSupPr>
                        <m:ctrlPr>
                          <a:rPr lang="en-US"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𝑐</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&gt;</m:t>
                        </m:r>
                      </m:sup>
                    </m:sSup>
                    <m:r>
                      <a:rPr lang="en-IN" b="0" i="1" strike="noStrike" spc="-1" smtClean="0">
                        <a:solidFill>
                          <a:schemeClr val="tx1"/>
                        </a:solidFill>
                        <a:latin typeface="Cambria Math" panose="02040503050406030204" pitchFamily="18" charset="0"/>
                      </a:rPr>
                      <m:t> = </m:t>
                    </m:r>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𝑢</m:t>
                        </m:r>
                      </m:sub>
                    </m:sSub>
                    <m:r>
                      <a:rPr lang="en-IN" b="0" i="1" spc="-1" dirty="0" smtClean="0">
                        <a:solidFill>
                          <a:schemeClr val="tx1"/>
                        </a:solidFill>
                        <a:latin typeface="Cambria Math" panose="02040503050406030204" pitchFamily="18" charset="0"/>
                      </a:rPr>
                      <m:t> </m:t>
                    </m:r>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IN"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p>
                      <m:sSupPr>
                        <m:ctrlPr>
                          <a:rPr lang="en-IN" b="0" i="1" strike="noStrike" spc="-1" smtClean="0">
                            <a:solidFill>
                              <a:schemeClr val="tx1"/>
                            </a:solidFill>
                            <a:latin typeface="Cambria Math" panose="02040503050406030204" pitchFamily="18" charset="0"/>
                          </a:rPr>
                        </m:ctrlPr>
                      </m:sSupPr>
                      <m:e>
                        <m:acc>
                          <m:accPr>
                            <m:chr m:val="̃"/>
                            <m:ctrlPr>
                              <a:rPr lang="en-IN" b="0" i="1" strike="noStrike" spc="-1" smtClean="0">
                                <a:solidFill>
                                  <a:schemeClr val="tx1"/>
                                </a:solidFill>
                                <a:latin typeface="Cambria Math" panose="02040503050406030204" pitchFamily="18" charset="0"/>
                              </a:rPr>
                            </m:ctrlPr>
                          </m:accPr>
                          <m:e>
                            <m:r>
                              <a:rPr lang="en-IN" b="0" i="1" strike="noStrike" spc="-1" smtClean="0">
                                <a:solidFill>
                                  <a:schemeClr val="tx1"/>
                                </a:solidFill>
                                <a:latin typeface="Cambria Math" panose="02040503050406030204" pitchFamily="18" charset="0"/>
                              </a:rPr>
                              <m:t>𝑐</m:t>
                            </m:r>
                          </m:e>
                        </m:acc>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&gt;</m:t>
                        </m:r>
                      </m:sup>
                    </m:sSup>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  </a:t>
                </a:r>
                <a14:m>
                  <m:oMath xmlns:m="http://schemas.openxmlformats.org/officeDocument/2006/math">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𝑓</m:t>
                        </m:r>
                      </m:sub>
                    </m:sSub>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 </a:t>
                </a:r>
                <a14:m>
                  <m:oMath xmlns:m="http://schemas.openxmlformats.org/officeDocument/2006/math">
                    <m:sSup>
                      <m:sSupPr>
                        <m:ctrlPr>
                          <a:rPr lang="en-US"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𝑐</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−1&gt;</m:t>
                        </m:r>
                      </m:sup>
                    </m:sSup>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r>
                  <a:rPr lang="en-US" spc="-1" dirty="0">
                    <a:latin typeface="Cambria" panose="02040503050406030204" pitchFamily="18" charset="0"/>
                    <a:ea typeface="Cambria" panose="02040503050406030204" pitchFamily="18" charset="0"/>
                    <a:cs typeface="Times New Roman" panose="02020603050405020304" pitchFamily="18" charset="0"/>
                  </a:rPr>
                  <a:t>18</a:t>
                </a: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spcAft>
                    <a:spcPts val="1001"/>
                  </a:spcAft>
                </a:pPr>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p>
                      <m:sSupPr>
                        <m:ctrlPr>
                          <a:rPr lang="en-US"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𝑎</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&gt;</m:t>
                        </m:r>
                      </m:sup>
                    </m:sSup>
                    <m:r>
                      <a:rPr lang="en-IN" b="0" i="1" strike="noStrike" spc="-1" smtClean="0">
                        <a:solidFill>
                          <a:schemeClr val="tx1"/>
                        </a:solidFill>
                        <a:latin typeface="Cambria Math" panose="02040503050406030204" pitchFamily="18" charset="0"/>
                      </a:rPr>
                      <m:t> = </m:t>
                    </m:r>
                    <m:sSub>
                      <m:sSubPr>
                        <m:ctrlPr>
                          <a:rPr lang="az-Cyrl-AZ" i="1" spc="-1" dirty="0" smtClean="0">
                            <a:solidFill>
                              <a:schemeClr val="tx1"/>
                            </a:solidFill>
                            <a:latin typeface="Cambria Math" panose="02040503050406030204" pitchFamily="18" charset="0"/>
                          </a:rPr>
                        </m:ctrlPr>
                      </m:sSubPr>
                      <m:e>
                        <m:r>
                          <m:rPr>
                            <m:nor/>
                          </m:rPr>
                          <a:rPr lang="az-Cyrl-AZ" spc="-1" dirty="0" smtClean="0">
                            <a:solidFill>
                              <a:schemeClr val="tx1"/>
                            </a:solidFill>
                            <a:latin typeface="Cambria" panose="02040503050406030204" pitchFamily="18" charset="0"/>
                            <a:ea typeface="Cambria" panose="02040503050406030204" pitchFamily="18" charset="0"/>
                            <a:cs typeface="Times New Roman" panose="02020603050405020304" pitchFamily="18" charset="0"/>
                          </a:rPr>
                          <m:t>Г</m:t>
                        </m:r>
                      </m:e>
                      <m:sub>
                        <m:r>
                          <a:rPr lang="en-IN" b="0" i="1" spc="-1" dirty="0" smtClean="0">
                            <a:solidFill>
                              <a:schemeClr val="tx1"/>
                            </a:solidFill>
                            <a:latin typeface="Cambria Math" panose="02040503050406030204" pitchFamily="18" charset="0"/>
                          </a:rPr>
                          <m:t>𝑜</m:t>
                        </m:r>
                      </m:sub>
                    </m:sSub>
                    <m:r>
                      <a:rPr lang="en-IN" b="0" i="1" spc="-1" dirty="0" smtClean="0">
                        <a:solidFill>
                          <a:schemeClr val="tx1"/>
                        </a:solidFill>
                        <a:latin typeface="Cambria Math" panose="02040503050406030204" pitchFamily="18" charset="0"/>
                      </a:rPr>
                      <m:t> </m:t>
                    </m:r>
                    <m:r>
                      <a:rPr lang="en-IN" b="0" i="0" spc="-1" dirty="0" smtClean="0">
                        <a:solidFill>
                          <a:schemeClr val="tx1"/>
                        </a:solidFill>
                        <a:latin typeface="Cambria Math" panose="02040503050406030204" pitchFamily="18" charset="0"/>
                      </a:rPr>
                      <m:t>∗</m:t>
                    </m:r>
                    <m:r>
                      <m:rPr>
                        <m:sty m:val="p"/>
                      </m:rPr>
                      <a:rPr lang="en-IN" b="0" i="0" spc="-1" dirty="0" smtClean="0">
                        <a:solidFill>
                          <a:schemeClr val="tx1"/>
                        </a:solidFill>
                        <a:latin typeface="Cambria Math" panose="02040503050406030204" pitchFamily="18" charset="0"/>
                      </a:rPr>
                      <m:t>tanh</m:t>
                    </m:r>
                    <m:r>
                      <a:rPr lang="en-IN" b="0" i="1" spc="-1" dirty="0" smtClean="0">
                        <a:solidFill>
                          <a:schemeClr val="tx1"/>
                        </a:solidFill>
                        <a:latin typeface="Cambria Math" panose="02040503050406030204" pitchFamily="18" charset="0"/>
                      </a:rPr>
                      <m:t>(</m:t>
                    </m:r>
                    <m:sSup>
                      <m:sSupPr>
                        <m:ctrlPr>
                          <a:rPr lang="en-US" b="0" i="1" strike="noStrike" spc="-1" smtClean="0">
                            <a:solidFill>
                              <a:schemeClr val="tx1"/>
                            </a:solidFill>
                            <a:latin typeface="Cambria Math" panose="02040503050406030204" pitchFamily="18" charset="0"/>
                          </a:rPr>
                        </m:ctrlPr>
                      </m:sSupPr>
                      <m:e>
                        <m:r>
                          <a:rPr lang="en-IN" b="0" i="1" strike="noStrike" spc="-1" smtClean="0">
                            <a:solidFill>
                              <a:schemeClr val="tx1"/>
                            </a:solidFill>
                            <a:latin typeface="Cambria Math" panose="02040503050406030204" pitchFamily="18" charset="0"/>
                          </a:rPr>
                          <m:t>𝑐</m:t>
                        </m:r>
                      </m:e>
                      <m:sup>
                        <m:r>
                          <a:rPr lang="en-IN" b="0" i="1" strike="noStrike" spc="-1" smtClean="0">
                            <a:solidFill>
                              <a:schemeClr val="tx1"/>
                            </a:solidFill>
                            <a:latin typeface="Cambria Math" panose="02040503050406030204" pitchFamily="18" charset="0"/>
                          </a:rPr>
                          <m:t>&lt;</m:t>
                        </m:r>
                        <m:r>
                          <a:rPr lang="en-IN" b="0" i="1" strike="noStrike" spc="-1" smtClean="0">
                            <a:solidFill>
                              <a:schemeClr val="tx1"/>
                            </a:solidFill>
                            <a:latin typeface="Cambria Math" panose="02040503050406030204" pitchFamily="18" charset="0"/>
                          </a:rPr>
                          <m:t>𝑡</m:t>
                        </m:r>
                        <m:r>
                          <a:rPr lang="en-IN" b="0" i="1" strike="noStrike" spc="-1" smtClean="0">
                            <a:solidFill>
                              <a:schemeClr val="tx1"/>
                            </a:solidFill>
                            <a:latin typeface="Cambria Math" panose="02040503050406030204" pitchFamily="18" charset="0"/>
                          </a:rPr>
                          <m:t>&gt;</m:t>
                        </m:r>
                      </m:sup>
                    </m:sSup>
                  </m:oMath>
                </a14:m>
                <a:r>
                  <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pc="-1" dirty="0">
                    <a:latin typeface="Cambria" panose="02040503050406030204" pitchFamily="18" charset="0"/>
                    <a:ea typeface="Cambria" panose="02040503050406030204" pitchFamily="18" charset="0"/>
                    <a:cs typeface="Times New Roman" panose="02020603050405020304" pitchFamily="18" charset="0"/>
                  </a:rPr>
                  <a:t>19)</a:t>
                </a:r>
                <a:endParaRPr lang="en-US" b="0" strike="noStrike" spc="-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360">
                  <a:lnSpc>
                    <a:spcPct val="100000"/>
                  </a:lnSpc>
                  <a:spcAft>
                    <a:spcPts val="1001"/>
                  </a:spcAft>
                  <a:buClr>
                    <a:srgbClr val="FFFFFF"/>
                  </a:buClr>
                </a:pPr>
                <a:r>
                  <a:rPr lang="en-US" sz="2400" b="0" strike="noStrike" spc="-1"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271" name="TextShape 1"/>
              <p:cNvSpPr txBox="1">
                <a:spLocks noRot="1" noChangeAspect="1" noMove="1" noResize="1" noEditPoints="1" noAdjustHandles="1" noChangeArrowheads="1" noChangeShapeType="1" noTextEdit="1"/>
              </p:cNvSpPr>
              <p:nvPr/>
            </p:nvSpPr>
            <p:spPr>
              <a:xfrm>
                <a:off x="742702" y="261257"/>
                <a:ext cx="10944000" cy="5975743"/>
              </a:xfrm>
              <a:prstGeom prst="rect">
                <a:avLst/>
              </a:prstGeom>
              <a:blipFill rotWithShape="0">
                <a:blip r:embed="rId2"/>
                <a:stretch>
                  <a:fillRect l="-891"/>
                </a:stretch>
              </a:blipFill>
              <a:ln>
                <a:noFill/>
              </a:ln>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176337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397275" y="518850"/>
            <a:ext cx="10942200" cy="54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5060" indent="-342900" algn="just">
              <a:lnSpc>
                <a:spcPct val="100000"/>
              </a:lnSpc>
              <a:spcAft>
                <a:spcPts val="1001"/>
              </a:spcAft>
              <a:buFont typeface="Arial" panose="020B0604020202020204" pitchFamily="34" charset="0"/>
              <a:buChar char="•"/>
            </a:pPr>
            <a:r>
              <a:rPr lang="en-IN" sz="2400" b="0" strike="noStrike" spc="-1" dirty="0" smtClean="0">
                <a:latin typeface="Times New Roman" panose="02020603050405020304" pitchFamily="18" charset="0"/>
                <a:ea typeface="DejaVu Sans"/>
                <a:cs typeface="Times New Roman" panose="02020603050405020304" pitchFamily="18" charset="0"/>
              </a:rPr>
              <a:t>And </a:t>
            </a:r>
            <a:r>
              <a:rPr lang="en-IN" sz="2400" b="0" strike="noStrike" spc="-1" dirty="0">
                <a:latin typeface="Times New Roman" panose="02020603050405020304" pitchFamily="18" charset="0"/>
                <a:ea typeface="DejaVu Sans"/>
                <a:cs typeface="Times New Roman" panose="02020603050405020304" pitchFamily="18" charset="0"/>
              </a:rPr>
              <a:t>the next layer is also the same LSTM layer but unlike in first layer which takes in input as feature vector, this layer takes the activation outputs of first LSTM layer as input. </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So the equations will be </a:t>
            </a:r>
            <a:r>
              <a:rPr lang="en-IN" sz="2400" b="0" strike="noStrike" spc="-1" dirty="0" smtClean="0">
                <a:latin typeface="Times New Roman" panose="02020603050405020304" pitchFamily="18" charset="0"/>
                <a:ea typeface="DejaVu Sans"/>
                <a:cs typeface="Times New Roman" panose="02020603050405020304" pitchFamily="18" charset="0"/>
              </a:rPr>
              <a:t>same as shown before </a:t>
            </a:r>
            <a:r>
              <a:rPr lang="en-IN" sz="2400" b="0" strike="noStrike" spc="-1" dirty="0">
                <a:latin typeface="Times New Roman" panose="02020603050405020304" pitchFamily="18" charset="0"/>
                <a:ea typeface="DejaVu Sans"/>
                <a:cs typeface="Times New Roman" panose="02020603050405020304" pitchFamily="18" charset="0"/>
              </a:rPr>
              <a:t>except </a:t>
            </a:r>
            <a:r>
              <a:rPr lang="en-IN" sz="2400" b="0" strike="noStrike" spc="-1" dirty="0" err="1">
                <a:latin typeface="Times New Roman" panose="02020603050405020304" pitchFamily="18" charset="0"/>
                <a:ea typeface="DejaVu Sans"/>
                <a:cs typeface="Times New Roman" panose="02020603050405020304" pitchFamily="18" charset="0"/>
              </a:rPr>
              <a:t>X_train</a:t>
            </a:r>
            <a:r>
              <a:rPr lang="en-IN" sz="2400" b="0" strike="noStrike" spc="-1" dirty="0">
                <a:latin typeface="Times New Roman" panose="02020603050405020304" pitchFamily="18" charset="0"/>
                <a:ea typeface="DejaVu Sans"/>
                <a:cs typeface="Times New Roman" panose="02020603050405020304" pitchFamily="18" charset="0"/>
              </a:rPr>
              <a:t>(feature vector) is </a:t>
            </a:r>
            <a:r>
              <a:rPr lang="en-IN" sz="2400" b="0" strike="noStrike" spc="-1" dirty="0" smtClean="0">
                <a:latin typeface="Times New Roman" panose="02020603050405020304" pitchFamily="18" charset="0"/>
                <a:ea typeface="DejaVu Sans"/>
                <a:cs typeface="Times New Roman" panose="02020603050405020304" pitchFamily="18" charset="0"/>
              </a:rPr>
              <a:t>replaced by </a:t>
            </a:r>
            <a:r>
              <a:rPr lang="en-IN" sz="2400" b="0" strike="noStrike" spc="-1" dirty="0">
                <a:latin typeface="Times New Roman" panose="02020603050405020304" pitchFamily="18" charset="0"/>
                <a:ea typeface="DejaVu Sans"/>
                <a:cs typeface="Times New Roman" panose="02020603050405020304" pitchFamily="18" charset="0"/>
              </a:rPr>
              <a:t>a</a:t>
            </a:r>
            <a:r>
              <a:rPr lang="en-IN" sz="2400" b="0" strike="noStrike" spc="-1" baseline="-33000" dirty="0">
                <a:latin typeface="Times New Roman" panose="02020603050405020304" pitchFamily="18" charset="0"/>
                <a:ea typeface="DejaVu Sans"/>
                <a:cs typeface="Times New Roman" panose="02020603050405020304" pitchFamily="18" charset="0"/>
              </a:rPr>
              <a:t>1</a:t>
            </a:r>
            <a:r>
              <a:rPr lang="en-IN" sz="2400" b="0" strike="noStrike" spc="-1" baseline="33000" dirty="0">
                <a:latin typeface="Times New Roman" panose="02020603050405020304" pitchFamily="18" charset="0"/>
                <a:ea typeface="DejaVu Sans"/>
                <a:cs typeface="Times New Roman" panose="02020603050405020304" pitchFamily="18" charset="0"/>
              </a:rPr>
              <a:t>&lt;t&gt; </a:t>
            </a:r>
            <a:r>
              <a:rPr lang="en-IN" sz="2400" b="0" strike="noStrike" spc="-1" dirty="0" smtClean="0">
                <a:latin typeface="Times New Roman" panose="02020603050405020304" pitchFamily="18" charset="0"/>
                <a:ea typeface="DejaVu Sans"/>
                <a:cs typeface="Times New Roman" panose="02020603050405020304" pitchFamily="18" charset="0"/>
              </a:rPr>
              <a:t>(Activation </a:t>
            </a:r>
            <a:r>
              <a:rPr lang="en-IN" sz="2400" b="0" strike="noStrike" spc="-1" dirty="0">
                <a:latin typeface="Times New Roman" panose="02020603050405020304" pitchFamily="18" charset="0"/>
                <a:ea typeface="DejaVu Sans"/>
                <a:cs typeface="Times New Roman" panose="02020603050405020304" pitchFamily="18" charset="0"/>
              </a:rPr>
              <a:t>output vector </a:t>
            </a:r>
            <a:r>
              <a:rPr lang="en-IN" sz="2400" b="0" strike="noStrike" spc="-1" dirty="0" smtClean="0">
                <a:latin typeface="Times New Roman" panose="02020603050405020304" pitchFamily="18" charset="0"/>
                <a:ea typeface="DejaVu Sans"/>
                <a:cs typeface="Times New Roman" panose="02020603050405020304" pitchFamily="18" charset="0"/>
              </a:rPr>
              <a:t>of 1</a:t>
            </a:r>
            <a:r>
              <a:rPr lang="en-IN" sz="2400" b="0" strike="noStrike" spc="-1" baseline="30000" dirty="0" smtClean="0">
                <a:latin typeface="Times New Roman" panose="02020603050405020304" pitchFamily="18" charset="0"/>
                <a:ea typeface="DejaVu Sans"/>
                <a:cs typeface="Times New Roman" panose="02020603050405020304" pitchFamily="18" charset="0"/>
              </a:rPr>
              <a:t>st</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LSTM layer).</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And next the network is followed by Dense </a:t>
            </a:r>
            <a:r>
              <a:rPr lang="en-IN" sz="2400" b="0" strike="noStrike" spc="-1" dirty="0" smtClean="0">
                <a:latin typeface="Times New Roman" panose="02020603050405020304" pitchFamily="18" charset="0"/>
                <a:ea typeface="DejaVu Sans"/>
                <a:cs typeface="Times New Roman" panose="02020603050405020304" pitchFamily="18" charset="0"/>
              </a:rPr>
              <a:t>layers (Dense </a:t>
            </a:r>
            <a:r>
              <a:rPr lang="en-IN" sz="2400" b="0" strike="noStrike" spc="-1" dirty="0">
                <a:latin typeface="Times New Roman" panose="02020603050405020304" pitchFamily="18" charset="0"/>
                <a:ea typeface="DejaVu Sans"/>
                <a:cs typeface="Times New Roman" panose="02020603050405020304" pitchFamily="18" charset="0"/>
              </a:rPr>
              <a:t>implements the operation activation(</a:t>
            </a:r>
            <a:r>
              <a:rPr lang="en-IN" sz="2400" b="0" strike="noStrike" spc="-1" dirty="0" err="1">
                <a:latin typeface="Times New Roman" panose="02020603050405020304" pitchFamily="18" charset="0"/>
                <a:ea typeface="DejaVu Sans"/>
                <a:cs typeface="Times New Roman" panose="02020603050405020304" pitchFamily="18" charset="0"/>
              </a:rPr>
              <a:t>matmul</a:t>
            </a:r>
            <a:r>
              <a:rPr lang="en-IN" sz="2400" b="0" strike="noStrike" spc="-1" dirty="0">
                <a:latin typeface="Times New Roman" panose="02020603050405020304" pitchFamily="18" charset="0"/>
                <a:ea typeface="DejaVu Sans"/>
                <a:cs typeface="Times New Roman" panose="02020603050405020304" pitchFamily="18" charset="0"/>
              </a:rPr>
              <a:t>(input, weight) + bias) , where weight is a weight matrix, bias is a bias vector, and activation is an element-wise activation function). </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The </a:t>
            </a:r>
            <a:r>
              <a:rPr lang="en-IN" sz="2400" b="0" strike="noStrike" spc="-1" dirty="0" smtClean="0">
                <a:latin typeface="Times New Roman" panose="02020603050405020304" pitchFamily="18" charset="0"/>
                <a:ea typeface="DejaVu Sans"/>
                <a:cs typeface="Times New Roman" panose="02020603050405020304" pitchFamily="18" charset="0"/>
              </a:rPr>
              <a:t>output of the </a:t>
            </a:r>
            <a:r>
              <a:rPr lang="en-IN" sz="2400" b="0" strike="noStrike" spc="-1" dirty="0">
                <a:latin typeface="Times New Roman" panose="02020603050405020304" pitchFamily="18" charset="0"/>
                <a:ea typeface="DejaVu Sans"/>
                <a:cs typeface="Times New Roman" panose="02020603050405020304" pitchFamily="18" charset="0"/>
              </a:rPr>
              <a:t>dense </a:t>
            </a:r>
            <a:r>
              <a:rPr lang="en-IN" sz="2400" spc="-1" dirty="0" smtClean="0">
                <a:latin typeface="Times New Roman" panose="02020603050405020304" pitchFamily="18" charset="0"/>
                <a:ea typeface="DejaVu Sans"/>
                <a:cs typeface="Times New Roman" panose="02020603050405020304" pitchFamily="18" charset="0"/>
              </a:rPr>
              <a:t>layer(</a:t>
            </a:r>
            <a:r>
              <a:rPr lang="en-IN" sz="2400" spc="-1" dirty="0" err="1" smtClean="0">
                <a:latin typeface="Times New Roman" panose="02020603050405020304" pitchFamily="18" charset="0"/>
                <a:ea typeface="DejaVu Sans"/>
                <a:cs typeface="Times New Roman" panose="02020603050405020304" pitchFamily="18" charset="0"/>
              </a:rPr>
              <a:t>y</a:t>
            </a:r>
            <a:r>
              <a:rPr lang="en-IN" sz="2400" spc="-1" baseline="-33000" dirty="0" err="1" smtClean="0">
                <a:latin typeface="Times New Roman" panose="02020603050405020304" pitchFamily="18" charset="0"/>
                <a:ea typeface="DejaVu Sans"/>
                <a:cs typeface="Times New Roman" panose="02020603050405020304" pitchFamily="18" charset="0"/>
              </a:rPr>
              <a:t>i</a:t>
            </a:r>
            <a:r>
              <a:rPr lang="en-IN" sz="2400" b="0" strike="noStrike" spc="-1" dirty="0" smtClean="0">
                <a:latin typeface="Times New Roman" panose="02020603050405020304" pitchFamily="18" charset="0"/>
                <a:ea typeface="DejaVu Sans"/>
                <a:cs typeface="Times New Roman" panose="02020603050405020304" pitchFamily="18" charset="0"/>
              </a:rPr>
              <a:t> ) is R(W*</a:t>
            </a:r>
            <a:r>
              <a:rPr lang="en-IN" sz="2400" b="0" strike="noStrike" spc="-1" dirty="0" err="1" smtClean="0">
                <a:latin typeface="Times New Roman" panose="02020603050405020304" pitchFamily="18" charset="0"/>
                <a:ea typeface="DejaVu Sans"/>
                <a:cs typeface="Times New Roman" panose="02020603050405020304" pitchFamily="18" charset="0"/>
              </a:rPr>
              <a:t>a</a:t>
            </a:r>
            <a:r>
              <a:rPr lang="en-IN" sz="2400" b="0" strike="noStrike" spc="-1" baseline="-33000" dirty="0" err="1" smtClean="0">
                <a:latin typeface="Times New Roman" panose="02020603050405020304" pitchFamily="18" charset="0"/>
                <a:ea typeface="DejaVu Sans"/>
                <a:cs typeface="Times New Roman" panose="02020603050405020304" pitchFamily="18" charset="0"/>
              </a:rPr>
              <a:t>i</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 </a:t>
            </a:r>
            <a:r>
              <a:rPr lang="en-IN" sz="2400" b="0" strike="noStrike" spc="-1" dirty="0" smtClean="0">
                <a:latin typeface="Times New Roman" panose="02020603050405020304" pitchFamily="18" charset="0"/>
                <a:ea typeface="DejaVu Sans"/>
                <a:cs typeface="Times New Roman" panose="02020603050405020304" pitchFamily="18" charset="0"/>
              </a:rPr>
              <a:t>b). </a:t>
            </a: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432000" y="432000"/>
            <a:ext cx="11158560" cy="575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1001"/>
              </a:spcAft>
            </a:pPr>
            <a:endParaRPr lang="en-IN" sz="2400" b="0" strike="noStrike" spc="-1" dirty="0">
              <a:latin typeface="Arial"/>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In order to avoid over fitting Dropout Layers and Batch Normalization layers are placed in after respective layers </a:t>
            </a:r>
            <a:r>
              <a:rPr lang="en-IN" sz="2400" b="0" strike="noStrike" spc="-1" dirty="0" smtClean="0">
                <a:latin typeface="Times New Roman" panose="02020603050405020304" pitchFamily="18" charset="0"/>
                <a:ea typeface="DejaVu Sans"/>
                <a:cs typeface="Times New Roman" panose="02020603050405020304" pitchFamily="18" charset="0"/>
              </a:rPr>
              <a:t>which </a:t>
            </a:r>
            <a:r>
              <a:rPr lang="en-IN" sz="2400" b="0" strike="noStrike" spc="-1" dirty="0">
                <a:latin typeface="Times New Roman" panose="02020603050405020304" pitchFamily="18" charset="0"/>
                <a:ea typeface="DejaVu Sans"/>
                <a:cs typeface="Times New Roman" panose="02020603050405020304" pitchFamily="18" charset="0"/>
              </a:rPr>
              <a:t>are mentioned till now.</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Dropout is basically a function which shuts down the tensors by a probability which we define for every iteration.</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Batch normalization is a method used to make artificial neural networks faster and more stable through normalization of the </a:t>
            </a:r>
            <a:r>
              <a:rPr lang="en-IN" sz="2400" b="0" strike="noStrike" spc="-1" dirty="0" smtClean="0">
                <a:latin typeface="Times New Roman" panose="02020603050405020304" pitchFamily="18" charset="0"/>
                <a:ea typeface="DejaVu Sans"/>
                <a:cs typeface="Times New Roman" panose="02020603050405020304" pitchFamily="18" charset="0"/>
              </a:rPr>
              <a:t>layer’s </a:t>
            </a:r>
            <a:r>
              <a:rPr lang="en-IN" sz="2400" b="0" strike="noStrike" spc="-1" dirty="0">
                <a:latin typeface="Times New Roman" panose="02020603050405020304" pitchFamily="18" charset="0"/>
                <a:ea typeface="DejaVu Sans"/>
                <a:cs typeface="Times New Roman" panose="02020603050405020304" pitchFamily="18" charset="0"/>
              </a:rPr>
              <a:t>inputs by re-</a:t>
            </a:r>
            <a:r>
              <a:rPr lang="en-IN" sz="2400" b="0" strike="noStrike" spc="-1" dirty="0" err="1">
                <a:latin typeface="Times New Roman" panose="02020603050405020304" pitchFamily="18" charset="0"/>
                <a:ea typeface="DejaVu Sans"/>
                <a:cs typeface="Times New Roman" panose="02020603050405020304" pitchFamily="18" charset="0"/>
              </a:rPr>
              <a:t>centering</a:t>
            </a:r>
            <a:r>
              <a:rPr lang="en-IN" sz="2400" b="0" strike="noStrike" spc="-1" dirty="0">
                <a:latin typeface="Times New Roman" panose="02020603050405020304" pitchFamily="18" charset="0"/>
                <a:ea typeface="DejaVu Sans"/>
                <a:cs typeface="Times New Roman" panose="02020603050405020304" pitchFamily="18" charset="0"/>
              </a:rPr>
              <a:t> and re-scaling.</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IN" sz="2400" b="0" strike="noStrike" spc="-1" dirty="0">
                <a:latin typeface="Times New Roman" panose="02020603050405020304" pitchFamily="18" charset="0"/>
                <a:ea typeface="DejaVu Sans"/>
                <a:cs typeface="Times New Roman" panose="02020603050405020304" pitchFamily="18" charset="0"/>
              </a:rPr>
              <a:t>The loss function which is used to train the model is cross entropy which is given by </a:t>
            </a:r>
            <a:endParaRPr lang="en-IN" sz="2400" b="0" strike="noStrike" spc="-1" dirty="0">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Clr>
                <a:srgbClr val="FFFFFF"/>
              </a:buClr>
              <a:buFont typeface="Arial"/>
              <a:buChar char="•"/>
            </a:pPr>
            <a:r>
              <a:rPr lang="en-IN" sz="2400" b="0" strike="noStrike" spc="-1" dirty="0">
                <a:latin typeface="Ubuntu"/>
                <a:ea typeface="Ubuntu"/>
              </a:rPr>
              <a:t>                 </a:t>
            </a:r>
            <a:endParaRPr lang="en-IN" sz="2400" b="0" strike="noStrike" spc="-1" dirty="0">
              <a:latin typeface="Arial"/>
            </a:endParaRPr>
          </a:p>
          <a:p>
            <a:pPr algn="just">
              <a:lnSpc>
                <a:spcPct val="100000"/>
              </a:lnSpc>
              <a:spcAft>
                <a:spcPts val="1001"/>
              </a:spcAft>
            </a:pPr>
            <a:r>
              <a:rPr lang="en-IN" b="0" strike="noStrike" spc="-1" dirty="0">
                <a:latin typeface="Cambria" panose="02040503050406030204" pitchFamily="18" charset="0"/>
                <a:ea typeface="Cambria" panose="02040503050406030204" pitchFamily="18" charset="0"/>
              </a:rPr>
              <a:t>                            L</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 (ŷ</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,y</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 = - y</a:t>
            </a:r>
            <a:r>
              <a:rPr lang="en-IN" b="0" strike="noStrike" spc="-1" baseline="33000" dirty="0">
                <a:latin typeface="Cambria" panose="02040503050406030204" pitchFamily="18" charset="0"/>
                <a:ea typeface="Cambria" panose="02040503050406030204" pitchFamily="18" charset="0"/>
              </a:rPr>
              <a:t>&lt;t&gt;</a:t>
            </a:r>
            <a:r>
              <a:rPr lang="en-IN" b="0" strike="noStrike" spc="-1" dirty="0" err="1">
                <a:latin typeface="Cambria" panose="02040503050406030204" pitchFamily="18" charset="0"/>
                <a:ea typeface="Cambria" panose="02040503050406030204" pitchFamily="18" charset="0"/>
              </a:rPr>
              <a:t>logŷ</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 - (1- y</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)log(1- ŷ</a:t>
            </a:r>
            <a:r>
              <a:rPr lang="en-IN" b="0" strike="noStrike" spc="-1" baseline="33000" dirty="0">
                <a:latin typeface="Cambria" panose="02040503050406030204" pitchFamily="18" charset="0"/>
                <a:ea typeface="Cambria" panose="02040503050406030204" pitchFamily="18" charset="0"/>
              </a:rPr>
              <a:t>&lt;t&gt;</a:t>
            </a:r>
            <a:r>
              <a:rPr lang="en-IN" b="0" strike="noStrike" spc="-1" dirty="0">
                <a:latin typeface="Cambria" panose="02040503050406030204" pitchFamily="18" charset="0"/>
                <a:ea typeface="Cambria" panose="02040503050406030204" pitchFamily="18" charset="0"/>
              </a:rPr>
              <a:t>)---------(20)</a:t>
            </a:r>
          </a:p>
          <a:p>
            <a:pPr algn="just">
              <a:lnSpc>
                <a:spcPct val="100000"/>
              </a:lnSpc>
              <a:spcAft>
                <a:spcPts val="1001"/>
              </a:spcAft>
            </a:pPr>
            <a:r>
              <a:rPr lang="en-IN" sz="2400" b="0" strike="noStrike" spc="-1" dirty="0">
                <a:latin typeface="Calibri"/>
                <a:ea typeface="Ubuntu"/>
              </a:rPr>
              <a:t>                  </a:t>
            </a:r>
            <a:endParaRPr lang="en-IN" sz="2400" b="0" strike="noStrike" spc="-1" dirty="0">
              <a:latin typeface="Arial"/>
            </a:endParaRPr>
          </a:p>
          <a:p>
            <a:pPr marL="285840" indent="-283680" algn="just">
              <a:lnSpc>
                <a:spcPct val="100000"/>
              </a:lnSpc>
              <a:spcAft>
                <a:spcPts val="1001"/>
              </a:spcAft>
              <a:buClr>
                <a:srgbClr val="FFFFFF"/>
              </a:buClr>
              <a:buFont typeface="Arial"/>
              <a:buChar char="•"/>
            </a:pPr>
            <a:r>
              <a:rPr lang="en-IN" sz="2400" b="0" strike="noStrike" spc="-1" dirty="0">
                <a:latin typeface="Calibri"/>
                <a:ea typeface="DejaVu Sans"/>
              </a:rPr>
              <a:t> </a:t>
            </a:r>
            <a:endParaRPr lang="en-IN" sz="2400" b="0" strike="noStrike" spc="-1" dirty="0">
              <a:latin typeface="Arial"/>
            </a:endParaRPr>
          </a:p>
          <a:p>
            <a:pPr>
              <a:lnSpc>
                <a:spcPct val="100000"/>
              </a:lnSpc>
              <a:spcAft>
                <a:spcPts val="1001"/>
              </a:spcAft>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Picture 305"/>
          <p:cNvPicPr/>
          <p:nvPr/>
        </p:nvPicPr>
        <p:blipFill>
          <a:blip r:embed="rId2"/>
          <a:stretch/>
        </p:blipFill>
        <p:spPr>
          <a:xfrm>
            <a:off x="1068571" y="1101014"/>
            <a:ext cx="3578073" cy="5187820"/>
          </a:xfrm>
          <a:prstGeom prst="rect">
            <a:avLst/>
          </a:prstGeom>
          <a:ln>
            <a:noFill/>
          </a:ln>
        </p:spPr>
      </p:pic>
      <p:pic>
        <p:nvPicPr>
          <p:cNvPr id="355" name="Picture 306"/>
          <p:cNvPicPr/>
          <p:nvPr/>
        </p:nvPicPr>
        <p:blipFill>
          <a:blip r:embed="rId3"/>
          <a:stretch/>
        </p:blipFill>
        <p:spPr>
          <a:xfrm>
            <a:off x="6577573" y="1101013"/>
            <a:ext cx="3578072" cy="5187820"/>
          </a:xfrm>
          <a:prstGeom prst="rect">
            <a:avLst/>
          </a:prstGeom>
          <a:ln>
            <a:noFill/>
          </a:ln>
        </p:spPr>
      </p:pic>
      <p:sp>
        <p:nvSpPr>
          <p:cNvPr id="2" name="Title 1"/>
          <p:cNvSpPr>
            <a:spLocks noGrp="1"/>
          </p:cNvSpPr>
          <p:nvPr>
            <p:ph type="title" idx="4294967295"/>
          </p:nvPr>
        </p:nvSpPr>
        <p:spPr>
          <a:xfrm>
            <a:off x="1068571" y="212369"/>
            <a:ext cx="10245725" cy="573088"/>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Overview of Kannada and English Visual Models</a:t>
            </a:r>
          </a:p>
        </p:txBody>
      </p:sp>
      <p:sp>
        <p:nvSpPr>
          <p:cNvPr id="3" name="TextBox 2">
            <a:extLst>
              <a:ext uri="{FF2B5EF4-FFF2-40B4-BE49-F238E27FC236}">
                <a16:creationId xmlns:a16="http://schemas.microsoft.com/office/drawing/2014/main" id="{D7154FFF-E58D-4ECE-98E3-F179BCD40E52}"/>
              </a:ext>
            </a:extLst>
          </p:cNvPr>
          <p:cNvSpPr txBox="1"/>
          <p:nvPr/>
        </p:nvSpPr>
        <p:spPr>
          <a:xfrm>
            <a:off x="3079102" y="6382139"/>
            <a:ext cx="5421086" cy="382555"/>
          </a:xfrm>
          <a:prstGeom prst="rect">
            <a:avLst/>
          </a:prstGeom>
          <a:noFill/>
        </p:spPr>
        <p:txBody>
          <a:bodyPr wrap="square" rtlCol="0">
            <a:spAutoFit/>
          </a:bodyPr>
          <a:lstStyle/>
          <a:p>
            <a:r>
              <a:rPr lang="en-US" sz="1800" dirty="0" smtClean="0">
                <a:latin typeface="Times New Roman" panose="02020603050405020304" pitchFamily="18" charset="0"/>
                <a:cs typeface="Times New Roman" panose="02020603050405020304" pitchFamily="18" charset="0"/>
              </a:rPr>
              <a:t>Figure 6</a:t>
            </a:r>
            <a:r>
              <a:rPr lang="en-US" sz="1800" dirty="0">
                <a:latin typeface="Times New Roman" panose="02020603050405020304" pitchFamily="18" charset="0"/>
                <a:cs typeface="Times New Roman" panose="02020603050405020304" pitchFamily="18" charset="0"/>
              </a:rPr>
              <a:t>. Visual Models for </a:t>
            </a:r>
            <a:r>
              <a:rPr lang="en-US"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annada and English</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200" b="1" strike="noStrike" spc="-1" dirty="0">
                <a:solidFill>
                  <a:srgbClr val="C00000"/>
                </a:solidFill>
                <a:latin typeface="Times New Roman" panose="02020603050405020304" pitchFamily="18" charset="0"/>
                <a:ea typeface="DejaVu Sans"/>
                <a:cs typeface="Times New Roman" panose="02020603050405020304" pitchFamily="18" charset="0"/>
              </a:rPr>
              <a:t>Integration</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357" name="CustomShape 2"/>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16000" indent="-215640">
              <a:lnSpc>
                <a:spcPct val="100000"/>
              </a:lnSpc>
              <a:spcBef>
                <a:spcPts val="1417"/>
              </a:spcBef>
              <a:buClr>
                <a:srgbClr val="FFFFFF"/>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Integration model contains a total of four parts</a:t>
            </a:r>
            <a:endParaRPr lang="en-IN" sz="2400" b="0" strike="noStrike" spc="-1" dirty="0">
              <a:latin typeface="Times New Roman" panose="02020603050405020304" pitchFamily="18" charset="0"/>
              <a:cs typeface="Times New Roman" panose="02020603050405020304" pitchFamily="18" charset="0"/>
            </a:endParaRPr>
          </a:p>
          <a:p>
            <a:pPr marL="432000" lvl="1" indent="-215640">
              <a:lnSpc>
                <a:spcPct val="100000"/>
              </a:lnSpc>
              <a:spcBef>
                <a:spcPts val="1134"/>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Audio model</a:t>
            </a:r>
            <a:endParaRPr lang="en-IN" sz="2400" b="0" strike="noStrike" spc="-1" dirty="0">
              <a:latin typeface="Times New Roman" panose="02020603050405020304" pitchFamily="18" charset="0"/>
              <a:cs typeface="Times New Roman" panose="02020603050405020304" pitchFamily="18" charset="0"/>
            </a:endParaRPr>
          </a:p>
          <a:p>
            <a:pPr marL="432000" lvl="1" indent="-215640">
              <a:lnSpc>
                <a:spcPct val="100000"/>
              </a:lnSpc>
              <a:spcBef>
                <a:spcPts val="1134"/>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Visual model</a:t>
            </a:r>
            <a:endParaRPr lang="en-IN" sz="2400" b="0" strike="noStrike" spc="-1" dirty="0">
              <a:latin typeface="Times New Roman" panose="02020603050405020304" pitchFamily="18" charset="0"/>
              <a:cs typeface="Times New Roman" panose="02020603050405020304" pitchFamily="18" charset="0"/>
            </a:endParaRPr>
          </a:p>
          <a:p>
            <a:pPr marL="432000" lvl="1" indent="-215640">
              <a:lnSpc>
                <a:spcPct val="100000"/>
              </a:lnSpc>
              <a:spcBef>
                <a:spcPts val="1134"/>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Combination of Audio and Visual model</a:t>
            </a:r>
            <a:endParaRPr lang="en-IN" sz="2400" b="0" strike="noStrike" spc="-1" dirty="0">
              <a:latin typeface="Times New Roman" panose="02020603050405020304" pitchFamily="18" charset="0"/>
              <a:cs typeface="Times New Roman" panose="02020603050405020304" pitchFamily="18" charset="0"/>
            </a:endParaRPr>
          </a:p>
          <a:p>
            <a:pPr marL="432000" lvl="1" indent="-215640">
              <a:lnSpc>
                <a:spcPct val="100000"/>
              </a:lnSpc>
              <a:spcBef>
                <a:spcPts val="1134"/>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Combination of all the above 3 models.</a:t>
            </a:r>
            <a:endParaRPr lang="en-IN" sz="2400" b="0" strike="noStrike" spc="-1" dirty="0">
              <a:latin typeface="Times New Roman" panose="02020603050405020304" pitchFamily="18" charset="0"/>
              <a:cs typeface="Times New Roman" panose="02020603050405020304" pitchFamily="18" charset="0"/>
            </a:endParaRPr>
          </a:p>
          <a:p>
            <a:pPr marL="216360" lvl="1">
              <a:lnSpc>
                <a:spcPct val="100000"/>
              </a:lnSpc>
              <a:spcBef>
                <a:spcPts val="1134"/>
              </a:spcBef>
              <a:buClr>
                <a:srgbClr val="000000"/>
              </a:buClr>
              <a:buSzPct val="45000"/>
            </a:pPr>
            <a:endParaRPr lang="en-IN" sz="2400" b="0" strike="noStrike" spc="-1" dirty="0">
              <a:latin typeface="Times New Roman" panose="02020603050405020304" pitchFamily="18" charset="0"/>
              <a:cs typeface="Times New Roman" panose="02020603050405020304" pitchFamily="18" charset="0"/>
            </a:endParaRPr>
          </a:p>
          <a:p>
            <a:pPr>
              <a:lnSpc>
                <a:spcPct val="100000"/>
              </a:lnSpc>
              <a:spcBef>
                <a:spcPts val="1417"/>
              </a:spcBef>
            </a:pPr>
            <a:endParaRPr lang="en-IN" sz="28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609480" y="485192"/>
            <a:ext cx="10972080" cy="509624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r>
              <a:rPr lang="en-IN" sz="3200" b="1" strike="noStrike" spc="-1" dirty="0">
                <a:solidFill>
                  <a:srgbClr val="C00000"/>
                </a:solidFill>
                <a:latin typeface="Times New Roman" panose="02020603050405020304" pitchFamily="18" charset="0"/>
                <a:ea typeface="DejaVu Sans"/>
                <a:cs typeface="Times New Roman" panose="02020603050405020304" pitchFamily="18" charset="0"/>
              </a:rPr>
              <a:t>Audio model</a:t>
            </a:r>
            <a:endParaRPr lang="en-IN" sz="3200" b="1" strike="noStrike" spc="-1" dirty="0">
              <a:solidFill>
                <a:srgbClr val="C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Features are extracted in the same way as the Audio model. </a:t>
            </a:r>
          </a:p>
          <a:p>
            <a:pPr marL="342900" indent="-342900" algn="just">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Then a deep convolutional neural network is created.</a:t>
            </a:r>
            <a:endParaRPr lang="en-IN" sz="24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The model which is created is the replica of the Audio model except in place of a </a:t>
            </a:r>
            <a:r>
              <a:rPr lang="en-IN" sz="2400" b="0" strike="noStrike" spc="-1" dirty="0" err="1">
                <a:latin typeface="Times New Roman" panose="02020603050405020304" pitchFamily="18" charset="0"/>
                <a:ea typeface="DejaVu Sans"/>
                <a:cs typeface="Times New Roman" panose="02020603050405020304" pitchFamily="18" charset="0"/>
              </a:rPr>
              <a:t>softmax</a:t>
            </a:r>
            <a:r>
              <a:rPr lang="en-IN" sz="2400" b="0" strike="noStrike" spc="-1" dirty="0">
                <a:latin typeface="Times New Roman" panose="02020603050405020304" pitchFamily="18" charset="0"/>
                <a:ea typeface="DejaVu Sans"/>
                <a:cs typeface="Times New Roman" panose="02020603050405020304" pitchFamily="18" charset="0"/>
              </a:rPr>
              <a:t> layer there is an additional dense layer.</a:t>
            </a:r>
            <a:endParaRPr lang="en-IN" sz="2400" b="0" strike="noStrike" spc="-1" dirty="0">
              <a:latin typeface="Times New Roman" panose="02020603050405020304" pitchFamily="18" charset="0"/>
              <a:cs typeface="Times New Roman" panose="02020603050405020304" pitchFamily="18" charset="0"/>
            </a:endParaRPr>
          </a:p>
          <a:p>
            <a:pPr>
              <a:lnSpc>
                <a:spcPct val="100000"/>
              </a:lnSpc>
            </a:pPr>
            <a:endParaRPr lang="en-IN" sz="32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Shape 2"/>
              <p:cNvSpPr txBox="1"/>
              <p:nvPr/>
            </p:nvSpPr>
            <p:spPr>
              <a:xfrm>
                <a:off x="3301946" y="1014261"/>
                <a:ext cx="6429883" cy="550515"/>
              </a:xfrm>
              <a:prstGeom prst="rect">
                <a:avLst/>
              </a:prstGeom>
              <a:noFill/>
              <a:ln>
                <a:noFill/>
              </a:ln>
            </p:spPr>
            <p:txBody>
              <a:bodyPr lIns="0" tIns="0" rIns="0" bIns="0">
                <a:normAutofit/>
              </a:bodyPr>
              <a:lstStyle/>
              <a:p>
                <a14:m>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b="0" i="1" smtClean="0">
                            <a:solidFill>
                              <a:schemeClr val="tx1"/>
                            </a:solidFill>
                            <a:latin typeface="Cambria Math" panose="02040503050406030204" pitchFamily="18" charset="0"/>
                            <a:ea typeface="Cambria Math" panose="02040503050406030204" pitchFamily="18" charset="0"/>
                          </a:rPr>
                          <m:t>1</m:t>
                        </m:r>
                      </m:sup>
                    </m:sSup>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𝑅</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b="0" i="1" smtClean="0">
                            <a:solidFill>
                              <a:schemeClr val="tx1"/>
                            </a:solidFill>
                            <a:latin typeface="Cambria Math" panose="02040503050406030204" pitchFamily="18" charset="0"/>
                            <a:ea typeface="Cambria Math" panose="02040503050406030204" pitchFamily="18" charset="0"/>
                          </a:rPr>
                          <m:t>1</m:t>
                        </m:r>
                      </m:sup>
                    </m:sSup>
                    <m:r>
                      <a:rPr lang="en-US" i="1">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22)</a:t>
                </a:r>
              </a:p>
            </p:txBody>
          </p:sp>
        </mc:Choice>
        <mc:Fallback xmlns="">
          <p:sp>
            <p:nvSpPr>
              <p:cNvPr id="4" name="TextShape 2"/>
              <p:cNvSpPr txBox="1">
                <a:spLocks noRot="1" noChangeAspect="1" noMove="1" noResize="1" noEditPoints="1" noAdjustHandles="1" noChangeArrowheads="1" noChangeShapeType="1" noTextEdit="1"/>
              </p:cNvSpPr>
              <p:nvPr/>
            </p:nvSpPr>
            <p:spPr>
              <a:xfrm>
                <a:off x="3301946" y="1014261"/>
                <a:ext cx="6429883" cy="550515"/>
              </a:xfrm>
              <a:prstGeom prst="rect">
                <a:avLst/>
              </a:prstGeom>
              <a:blipFill rotWithShape="0">
                <a:blip r:embed="rId2"/>
                <a:stretch>
                  <a:fillRect l="-1328" t="-153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28205" y="297251"/>
                <a:ext cx="5964133" cy="385811"/>
              </a:xfrm>
              <a:prstGeom prst="rect">
                <a:avLst/>
              </a:prstGeom>
            </p:spPr>
            <p:txBody>
              <a:bodyPr wrap="none">
                <a:spAutoFit/>
              </a:bodyPr>
              <a:lstStyle/>
              <a:p>
                <a14:m>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b="0" i="0" smtClean="0">
                            <a:solidFill>
                              <a:schemeClr val="tx1"/>
                            </a:solidFill>
                            <a:latin typeface="Cambria Math" panose="02040503050406030204" pitchFamily="18" charset="0"/>
                            <a:ea typeface="Cambria Math" panose="02040503050406030204" pitchFamily="18" charset="0"/>
                          </a:rPr>
                          <m:t>1</m:t>
                        </m:r>
                      </m:sup>
                    </m:sSup>
                    <m:r>
                      <a:rPr lang="en-US" i="0">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r>
                          <a:rPr lang="en-US" i="0">
                            <a:solidFill>
                              <a:schemeClr val="tx1"/>
                            </a:solidFill>
                            <a:latin typeface="Cambria Math" panose="02040503050406030204" pitchFamily="18" charset="0"/>
                            <a:ea typeface="Cambria Math" panose="02040503050406030204" pitchFamily="18" charset="0"/>
                          </a:rPr>
                          <m:t> </m:t>
                        </m:r>
                      </m:e>
                      <m:sup>
                        <m:r>
                          <a:rPr lang="en-US" b="0" i="0" smtClean="0">
                            <a:solidFill>
                              <a:schemeClr val="tx1"/>
                            </a:solidFill>
                            <a:latin typeface="Cambria Math" panose="02040503050406030204" pitchFamily="18" charset="0"/>
                            <a:ea typeface="Cambria Math" panose="02040503050406030204" pitchFamily="18" charset="0"/>
                          </a:rPr>
                          <m:t>1</m:t>
                        </m:r>
                      </m:sup>
                    </m:sSup>
                    <m:r>
                      <a:rPr lang="en-US" i="0">
                        <a:solidFill>
                          <a:schemeClr val="tx1"/>
                        </a:solidFill>
                        <a:latin typeface="Cambria Math" panose="02040503050406030204" pitchFamily="18" charset="0"/>
                        <a:ea typeface="Cambria Math" panose="02040503050406030204" pitchFamily="18" charset="0"/>
                      </a:rPr>
                      <m:t>+ </m:t>
                    </m:r>
                    <m:nary>
                      <m:naryPr>
                        <m:chr m:val="∑"/>
                        <m:limLoc m:val="undOvr"/>
                        <m:ctrlPr>
                          <a:rPr lang="en-US" i="1">
                            <a:solidFill>
                              <a:schemeClr val="tx1"/>
                            </a:solidFill>
                            <a:latin typeface="Cambria Math" panose="02040503050406030204" pitchFamily="18" charset="0"/>
                            <a:ea typeface="Cambria Math" panose="02040503050406030204" pitchFamily="18" charset="0"/>
                          </a:rPr>
                        </m:ctrlPr>
                      </m:naryPr>
                      <m:sub>
                        <m:r>
                          <a:rPr lang="en-US" i="1">
                            <a:solidFill>
                              <a:schemeClr val="tx1"/>
                            </a:solidFill>
                            <a:latin typeface="Cambria Math" panose="02040503050406030204" pitchFamily="18" charset="0"/>
                            <a:ea typeface="Cambria Math" panose="02040503050406030204" pitchFamily="18" charset="0"/>
                          </a:rPr>
                          <m:t>𝑖</m:t>
                        </m:r>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193</m:t>
                        </m:r>
                      </m:sup>
                      <m:e>
                        <m:d>
                          <m:dPr>
                            <m:beg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𝑐𝑜𝑛𝑣</m:t>
                            </m:r>
                            <m:r>
                              <a:rPr lang="en-US" i="0">
                                <a:solidFill>
                                  <a:schemeClr val="tx1"/>
                                </a:solidFill>
                                <a:latin typeface="Cambria Math" panose="02040503050406030204" pitchFamily="18" charset="0"/>
                                <a:ea typeface="Cambria Math" panose="02040503050406030204" pitchFamily="18" charset="0"/>
                              </a:rPr>
                              <m:t>1</m:t>
                            </m:r>
                            <m:r>
                              <a:rPr lang="en-US" i="1">
                                <a:solidFill>
                                  <a:schemeClr val="tx1"/>
                                </a:solidFill>
                                <a:latin typeface="Cambria Math" panose="02040503050406030204" pitchFamily="18" charset="0"/>
                                <a:ea typeface="Cambria Math" panose="02040503050406030204" pitchFamily="18" charset="0"/>
                              </a:rPr>
                              <m:t>𝐷</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𝑖</m:t>
                                </m:r>
                              </m:sub>
                            </m:sSub>
                            <m:r>
                              <a:rPr lang="en-US" i="0">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𝑥</m:t>
                            </m:r>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𝑡𝑟𝑎𝑖𝑛</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e>
                        </m:d>
                      </m:e>
                    </m:nary>
                  </m:oMath>
                </a14:m>
                <a:r>
                  <a:rPr lang="en-US" dirty="0">
                    <a:latin typeface="Cambria Math" panose="02040503050406030204" pitchFamily="18" charset="0"/>
                    <a:ea typeface="Cambria Math" panose="02040503050406030204" pitchFamily="18" charset="0"/>
                  </a:rPr>
                  <a:t>----------------(21)</a:t>
                </a:r>
              </a:p>
            </p:txBody>
          </p:sp>
        </mc:Choice>
        <mc:Fallback xmlns="">
          <p:sp>
            <p:nvSpPr>
              <p:cNvPr id="5" name="Rectangle 4"/>
              <p:cNvSpPr>
                <a:spLocks noRot="1" noChangeAspect="1" noMove="1" noResize="1" noEditPoints="1" noAdjustHandles="1" noChangeArrowheads="1" noChangeShapeType="1" noTextEdit="1"/>
              </p:cNvSpPr>
              <p:nvPr/>
            </p:nvSpPr>
            <p:spPr>
              <a:xfrm>
                <a:off x="3228205" y="297251"/>
                <a:ext cx="5964133" cy="385811"/>
              </a:xfrm>
              <a:prstGeom prst="rect">
                <a:avLst/>
              </a:prstGeom>
              <a:blipFill rotWithShape="0">
                <a:blip r:embed="rId3"/>
                <a:stretch>
                  <a:fillRect t="-111111" r="-818"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131674" y="1683749"/>
                <a:ext cx="64201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2</m:t>
                          </m:r>
                        </m:sup>
                      </m:sSup>
                      <m:r>
                        <a:rPr lang="en-US" i="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𝑅</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0">
                                  <a:solidFill>
                                    <a:schemeClr val="tx1"/>
                                  </a:solidFill>
                                  <a:latin typeface="Cambria Math" panose="02040503050406030204" pitchFamily="18" charset="0"/>
                                  <a:ea typeface="Cambria Math" panose="02040503050406030204" pitchFamily="18" charset="0"/>
                                </a:rPr>
                                <m:t>2</m:t>
                              </m:r>
                            </m:sup>
                          </m:sSup>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1</m:t>
                              </m:r>
                            </m:sup>
                          </m:sSup>
                          <m:r>
                            <a:rPr lang="en-US" i="0">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e>
                            <m:sup>
                              <m:r>
                                <a:rPr lang="en-US" i="0">
                                  <a:solidFill>
                                    <a:schemeClr val="tx1"/>
                                  </a:solidFill>
                                  <a:latin typeface="Cambria Math" panose="02040503050406030204" pitchFamily="18" charset="0"/>
                                  <a:ea typeface="Cambria Math" panose="02040503050406030204" pitchFamily="18" charset="0"/>
                                </a:rPr>
                                <m:t>2</m:t>
                              </m:r>
                            </m:sup>
                          </m:sSup>
                        </m:e>
                      </m:d>
                      <m:r>
                        <a:rPr lang="en-US" b="0" i="0" smtClean="0">
                          <a:solidFill>
                            <a:schemeClr val="tx1"/>
                          </a:solidFill>
                          <a:latin typeface="Cambria Math" panose="02040503050406030204" pitchFamily="18" charset="0"/>
                          <a:ea typeface="Cambria Math" panose="02040503050406030204" pitchFamily="18" charset="0"/>
                        </a:rPr>
                        <m:t>−−−−−−−−−−−−−−−−−−−−(23)</m:t>
                      </m:r>
                    </m:oMath>
                  </m:oMathPara>
                </a14:m>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131674" y="1683749"/>
                <a:ext cx="6420155" cy="369332"/>
              </a:xfrm>
              <a:prstGeom prst="rect">
                <a:avLst/>
              </a:prstGeom>
              <a:blipFill rotWithShape="0">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28205" y="2423790"/>
                <a:ext cx="6175793" cy="369332"/>
              </a:xfrm>
              <a:prstGeom prst="rect">
                <a:avLst/>
              </a:prstGeom>
            </p:spPr>
            <p:txBody>
              <a:bodyPr wrap="none">
                <a:spAutoFit/>
              </a:bodyPr>
              <a:lstStyle/>
              <a:p>
                <a14:m>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3</m:t>
                        </m:r>
                      </m:sup>
                    </m:sSup>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𝑅</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0">
                            <a:solidFill>
                              <a:schemeClr val="tx1"/>
                            </a:solidFill>
                            <a:latin typeface="Cambria Math" panose="02040503050406030204" pitchFamily="18" charset="0"/>
                            <a:ea typeface="Cambria Math" panose="02040503050406030204" pitchFamily="18" charset="0"/>
                          </a:rPr>
                          <m:t>3</m:t>
                        </m:r>
                      </m:sup>
                    </m:sSup>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2</m:t>
                        </m:r>
                      </m:sup>
                    </m:sSup>
                    <m:r>
                      <a:rPr lang="en-US" i="0">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e>
                      <m:sup>
                        <m:r>
                          <a:rPr lang="en-US" i="0">
                            <a:solidFill>
                              <a:schemeClr val="tx1"/>
                            </a:solidFill>
                            <a:latin typeface="Cambria Math" panose="02040503050406030204" pitchFamily="18" charset="0"/>
                            <a:ea typeface="Cambria Math" panose="02040503050406030204" pitchFamily="18" charset="0"/>
                          </a:rPr>
                          <m:t>3</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latin typeface="Cambria Math" panose="02040503050406030204" pitchFamily="18" charset="0"/>
                    <a:ea typeface="Cambria Math" panose="02040503050406030204" pitchFamily="18" charset="0"/>
                  </a:rPr>
                  <a:t>----------------------------------------------(24)</a:t>
                </a:r>
              </a:p>
            </p:txBody>
          </p:sp>
        </mc:Choice>
        <mc:Fallback xmlns="">
          <p:sp>
            <p:nvSpPr>
              <p:cNvPr id="7" name="Rectangle 6"/>
              <p:cNvSpPr>
                <a:spLocks noRot="1" noChangeAspect="1" noMove="1" noResize="1" noEditPoints="1" noAdjustHandles="1" noChangeArrowheads="1" noChangeShapeType="1" noTextEdit="1"/>
              </p:cNvSpPr>
              <p:nvPr/>
            </p:nvSpPr>
            <p:spPr>
              <a:xfrm>
                <a:off x="3228205" y="2423790"/>
                <a:ext cx="6175793" cy="369332"/>
              </a:xfrm>
              <a:prstGeom prst="rect">
                <a:avLst/>
              </a:prstGeom>
              <a:blipFill rotWithShape="0">
                <a:blip r:embed="rId5"/>
                <a:stretch>
                  <a:fillRect t="-11667" r="-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28205" y="3076739"/>
                <a:ext cx="6228693" cy="369332"/>
              </a:xfrm>
              <a:prstGeom prst="rect">
                <a:avLst/>
              </a:prstGeom>
            </p:spPr>
            <p:txBody>
              <a:bodyPr wrap="none">
                <a:spAutoFit/>
              </a:bodyPr>
              <a:lstStyle/>
              <a:p>
                <a14:m>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4</m:t>
                        </m:r>
                      </m:sup>
                    </m:sSup>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𝑅</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0">
                            <a:solidFill>
                              <a:schemeClr val="tx1"/>
                            </a:solidFill>
                            <a:latin typeface="Cambria Math" panose="02040503050406030204" pitchFamily="18" charset="0"/>
                            <a:ea typeface="Cambria Math" panose="02040503050406030204" pitchFamily="18" charset="0"/>
                          </a:rPr>
                          <m:t>4</m:t>
                        </m:r>
                      </m:sup>
                    </m:sSup>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0">
                            <a:solidFill>
                              <a:schemeClr val="tx1"/>
                            </a:solidFill>
                            <a:latin typeface="Cambria Math" panose="02040503050406030204" pitchFamily="18" charset="0"/>
                            <a:ea typeface="Cambria Math" panose="02040503050406030204" pitchFamily="18" charset="0"/>
                          </a:rPr>
                          <m:t>3</m:t>
                        </m:r>
                      </m:sup>
                    </m:sSup>
                    <m:r>
                      <a:rPr lang="en-US" i="0">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e>
                      <m:sup>
                        <m:r>
                          <a:rPr lang="en-US" i="0">
                            <a:solidFill>
                              <a:schemeClr val="tx1"/>
                            </a:solidFill>
                            <a:latin typeface="Cambria Math" panose="02040503050406030204" pitchFamily="18" charset="0"/>
                            <a:ea typeface="Cambria Math" panose="02040503050406030204" pitchFamily="18" charset="0"/>
                          </a:rPr>
                          <m:t>4</m:t>
                        </m:r>
                      </m:sup>
                    </m:sSup>
                  </m:oMath>
                </a14:m>
                <a:r>
                  <a:rPr lang="en-US" dirty="0">
                    <a:solidFill>
                      <a:schemeClr val="tx1"/>
                    </a:solidFill>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25)</a:t>
                </a:r>
              </a:p>
            </p:txBody>
          </p:sp>
        </mc:Choice>
        <mc:Fallback xmlns="">
          <p:sp>
            <p:nvSpPr>
              <p:cNvPr id="8" name="Rectangle 7"/>
              <p:cNvSpPr>
                <a:spLocks noRot="1" noChangeAspect="1" noMove="1" noResize="1" noEditPoints="1" noAdjustHandles="1" noChangeArrowheads="1" noChangeShapeType="1" noTextEdit="1"/>
              </p:cNvSpPr>
              <p:nvPr/>
            </p:nvSpPr>
            <p:spPr>
              <a:xfrm>
                <a:off x="3228205" y="3076739"/>
                <a:ext cx="6228693" cy="369332"/>
              </a:xfrm>
              <a:prstGeom prst="rect">
                <a:avLst/>
              </a:prstGeom>
              <a:blipFill rotWithShape="0">
                <a:blip r:embed="rId6"/>
                <a:stretch>
                  <a:fillRect t="-11667" r="-58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228205" y="3699297"/>
                <a:ext cx="6079613"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b="0" i="0" smtClean="0">
                              <a:solidFill>
                                <a:schemeClr val="tx1"/>
                              </a:solidFill>
                              <a:latin typeface="Cambria Math" panose="02040503050406030204" pitchFamily="18" charset="0"/>
                              <a:ea typeface="Cambria Math" panose="02040503050406030204" pitchFamily="18" charset="0"/>
                            </a:rPr>
                            <m:t>5</m:t>
                          </m:r>
                        </m:sup>
                      </m:sSup>
                      <m:r>
                        <a:rPr lang="en-US">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𝑅</m:t>
                      </m:r>
                      <m:d>
                        <m:dPr>
                          <m:ctrlPr>
                            <a:rPr lang="en-US" i="1">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b="0" i="0" smtClean="0">
                                  <a:solidFill>
                                    <a:schemeClr val="tx1"/>
                                  </a:solidFill>
                                  <a:latin typeface="Cambria Math" panose="02040503050406030204" pitchFamily="18" charset="0"/>
                                  <a:ea typeface="Cambria Math" panose="02040503050406030204" pitchFamily="18" charset="0"/>
                                </a:rPr>
                                <m:t>5</m:t>
                              </m:r>
                            </m:sup>
                          </m:sSup>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b="0" i="0" smtClean="0">
                                  <a:solidFill>
                                    <a:schemeClr val="tx1"/>
                                  </a:solidFill>
                                  <a:latin typeface="Cambria Math" panose="02040503050406030204" pitchFamily="18" charset="0"/>
                                  <a:ea typeface="Cambria Math" panose="02040503050406030204" pitchFamily="18" charset="0"/>
                                </a:rPr>
                                <m:t>4</m:t>
                              </m:r>
                            </m:sup>
                          </m:sSup>
                          <m:r>
                            <a:rPr lang="en-US">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e>
                            <m:sup>
                              <m:r>
                                <a:rPr lang="en-US" b="0" i="0" smtClean="0">
                                  <a:solidFill>
                                    <a:schemeClr val="tx1"/>
                                  </a:solidFill>
                                  <a:latin typeface="Cambria Math" panose="02040503050406030204" pitchFamily="18" charset="0"/>
                                  <a:ea typeface="Cambria Math" panose="02040503050406030204" pitchFamily="18" charset="0"/>
                                </a:rPr>
                                <m:t>5</m:t>
                              </m:r>
                            </m:sup>
                          </m:sSup>
                        </m:e>
                      </m:d>
                      <m:r>
                        <a:rPr lang="en-US" b="0" i="0" smtClean="0">
                          <a:solidFill>
                            <a:schemeClr val="tx1"/>
                          </a:solidFill>
                          <a:latin typeface="Cambria Math" panose="02040503050406030204" pitchFamily="18" charset="0"/>
                          <a:ea typeface="Cambria Math" panose="02040503050406030204" pitchFamily="18" charset="0"/>
                        </a:rPr>
                        <m:t>−−−−−−−−−−−−−−−−−−−(26)</m:t>
                      </m:r>
                    </m:oMath>
                  </m:oMathPara>
                </a14:m>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228205" y="3699297"/>
                <a:ext cx="6079613" cy="372410"/>
              </a:xfrm>
              <a:prstGeom prst="rect">
                <a:avLst/>
              </a:prstGeom>
              <a:blipFill rotWithShape="0">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44449" y="4324933"/>
                <a:ext cx="6096000" cy="1996509"/>
              </a:xfrm>
              <a:prstGeom prst="rect">
                <a:avLst/>
              </a:prstGeom>
            </p:spPr>
            <p:txBody>
              <a:bodyPr>
                <a:spAutoFit/>
              </a:bodyPr>
              <a:lstStyle/>
              <a:p>
                <a:pPr algn="just">
                  <a:lnSpc>
                    <a:spcPct val="100000"/>
                  </a:lnSpc>
                  <a:spcBef>
                    <a:spcPts val="1001"/>
                  </a:spcBef>
                  <a:spcAft>
                    <a:spcPts val="1001"/>
                  </a:spcAft>
                </a:pPr>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Where </a:t>
                </a:r>
                <a14:m>
                  <m:oMath xmlns:m="http://schemas.openxmlformats.org/officeDocument/2006/math">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𝑦</m:t>
                        </m:r>
                      </m:e>
                      <m:sup>
                        <m:r>
                          <a:rPr lang="en-US" i="1">
                            <a:solidFill>
                              <a:schemeClr val="tx1"/>
                            </a:solidFill>
                            <a:latin typeface="Cambria Math" panose="02040503050406030204" pitchFamily="18" charset="0"/>
                            <a:ea typeface="Cambria Math" panose="02040503050406030204" pitchFamily="18" charset="0"/>
                          </a:rPr>
                          <m:t>𝑖</m:t>
                        </m:r>
                      </m:sup>
                    </m:sSup>
                  </m:oMath>
                </a14:m>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is the output vectors of layer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𝑖</m:t>
                    </m:r>
                  </m:oMath>
                </a14:m>
                <a:endPar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0000"/>
                  </a:lnSpc>
                  <a:spcBef>
                    <a:spcPts val="1001"/>
                  </a:spcBef>
                  <a:spcAft>
                    <a:spcPts val="1001"/>
                  </a:spcAft>
                </a:pPr>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R is the </a:t>
                </a:r>
                <a:r>
                  <a:rPr lang="en-IN" spc="-1" dirty="0" err="1">
                    <a:solidFill>
                      <a:schemeClr val="tx1"/>
                    </a:solidFill>
                    <a:latin typeface="Cambria Math" panose="02040503050406030204" pitchFamily="18" charset="0"/>
                    <a:ea typeface="Cambria Math" panose="02040503050406030204" pitchFamily="18" charset="0"/>
                    <a:cs typeface="Times New Roman" panose="02020603050405020304" pitchFamily="18" charset="0"/>
                  </a:rPr>
                  <a:t>Relu</a:t>
                </a:r>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activation function</a:t>
                </a:r>
              </a:p>
              <a:p>
                <a:pPr algn="just">
                  <a:lnSpc>
                    <a:spcPct val="100000"/>
                  </a:lnSpc>
                  <a:spcBef>
                    <a:spcPts val="1001"/>
                  </a:spcBef>
                  <a:spcAft>
                    <a:spcPts val="1001"/>
                  </a:spcAft>
                </a:pPr>
                <a14:m>
                  <m:oMath xmlns:m="http://schemas.openxmlformats.org/officeDocument/2006/math">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𝑏</m:t>
                        </m:r>
                      </m:e>
                      <m:sup>
                        <m:r>
                          <a:rPr lang="en-US" i="1">
                            <a:solidFill>
                              <a:schemeClr val="tx1"/>
                            </a:solidFill>
                            <a:latin typeface="Cambria Math" panose="02040503050406030204" pitchFamily="18" charset="0"/>
                            <a:ea typeface="Cambria Math" panose="02040503050406030204" pitchFamily="18" charset="0"/>
                          </a:rPr>
                          <m:t>𝑖</m:t>
                        </m:r>
                      </m:sup>
                    </m:sSup>
                  </m:oMath>
                </a14:m>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is the bias of the layer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𝑖</m:t>
                    </m:r>
                  </m:oMath>
                </a14:m>
                <a:endPar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0000"/>
                  </a:lnSpc>
                  <a:spcBef>
                    <a:spcPts val="1001"/>
                  </a:spcBef>
                  <a:spcAft>
                    <a:spcPts val="1001"/>
                  </a:spcAft>
                </a:pPr>
                <a14:m>
                  <m:oMath xmlns:m="http://schemas.openxmlformats.org/officeDocument/2006/math">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𝑤</m:t>
                        </m:r>
                      </m:e>
                      <m:sup>
                        <m:r>
                          <a:rPr lang="en-US" i="1">
                            <a:solidFill>
                              <a:schemeClr val="tx1"/>
                            </a:solidFill>
                            <a:latin typeface="Cambria Math" panose="02040503050406030204" pitchFamily="18" charset="0"/>
                            <a:ea typeface="Cambria Math" panose="02040503050406030204" pitchFamily="18" charset="0"/>
                          </a:rPr>
                          <m:t>𝑖</m:t>
                        </m:r>
                      </m:sup>
                    </m:sSup>
                  </m:oMath>
                </a14:m>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is the weights of layer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𝑖</m:t>
                    </m:r>
                  </m:oMath>
                </a14:m>
                <a:endPar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44449" y="4324933"/>
                <a:ext cx="6096000" cy="1996509"/>
              </a:xfrm>
              <a:prstGeom prst="rect">
                <a:avLst/>
              </a:prstGeom>
              <a:blipFill rotWithShape="0">
                <a:blip r:embed="rId8"/>
                <a:stretch>
                  <a:fillRect l="-800" t="-1220" b="-3659"/>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4FAB73BC-B049-4115-A692-8D63A059BFB8}" type="slidenum">
              <a:rPr lang="en-US" smtClean="0"/>
              <a:pPr/>
              <a:t>29</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1010880" y="223560"/>
            <a:ext cx="10129320" cy="83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1" strike="noStrike" cap="all" spc="-1" dirty="0">
                <a:solidFill>
                  <a:srgbClr val="C00000"/>
                </a:solidFill>
                <a:latin typeface="Times New Roman" panose="02020603050405020304" pitchFamily="18" charset="0"/>
                <a:ea typeface="DejaVu Sans"/>
                <a:cs typeface="Times New Roman" panose="02020603050405020304" pitchFamily="18" charset="0"/>
              </a:rPr>
              <a:t>introduction</a:t>
            </a:r>
            <a:endParaRPr lang="en-IN" sz="36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287" name="CustomShape 2"/>
          <p:cNvSpPr/>
          <p:nvPr/>
        </p:nvSpPr>
        <p:spPr>
          <a:xfrm>
            <a:off x="537120" y="1224000"/>
            <a:ext cx="11077200" cy="505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5060" indent="-342900" algn="just">
              <a:lnSpc>
                <a:spcPct val="90000"/>
              </a:lnSpc>
              <a:spcBef>
                <a:spcPts val="1001"/>
              </a:spcBef>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Deep learning is a branch of machine learning which is completely based on artificial neural networks, as neural network is going to mimic the human brain so deep learning is also a kind of mimic of human brain.</a:t>
            </a:r>
            <a:endParaRPr lang="en-IN" sz="2400" b="0" strike="noStrike" spc="-1" dirty="0">
              <a:latin typeface="Times New Roman" panose="02020603050405020304" pitchFamily="18" charset="0"/>
              <a:cs typeface="Times New Roman" panose="02020603050405020304" pitchFamily="18" charset="0"/>
            </a:endParaRPr>
          </a:p>
          <a:p>
            <a:pPr marL="345060" indent="-342900" algn="just">
              <a:lnSpc>
                <a:spcPct val="90000"/>
              </a:lnSpc>
              <a:spcBef>
                <a:spcPts val="1001"/>
              </a:spcBef>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In the modern days starting from match prediction to Deep Fakes, Deep Learning is used in several areas.</a:t>
            </a:r>
            <a:endParaRPr lang="en-IN" sz="2400" b="0" strike="noStrike" spc="-1" dirty="0">
              <a:latin typeface="Times New Roman" panose="02020603050405020304" pitchFamily="18" charset="0"/>
              <a:cs typeface="Times New Roman" panose="02020603050405020304" pitchFamily="18" charset="0"/>
            </a:endParaRPr>
          </a:p>
          <a:p>
            <a:pPr marL="345060" indent="-342900" algn="just">
              <a:lnSpc>
                <a:spcPct val="90000"/>
              </a:lnSpc>
              <a:spcBef>
                <a:spcPts val="1001"/>
              </a:spcBef>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One such area which we are going to cover is Speech Recognition(in particular Audio Visual Speech </a:t>
            </a:r>
            <a:r>
              <a:rPr lang="en-IN" sz="2400" b="0" strike="noStrike" spc="-1" dirty="0" smtClean="0">
                <a:latin typeface="Times New Roman" panose="02020603050405020304" pitchFamily="18" charset="0"/>
                <a:ea typeface="DejaVu Sans"/>
                <a:cs typeface="Times New Roman" panose="02020603050405020304" pitchFamily="18" charset="0"/>
              </a:rPr>
              <a:t>Recognition).</a:t>
            </a:r>
            <a:endParaRPr lang="en-IN" sz="2400" b="0" strike="noStrike" spc="-1" dirty="0">
              <a:latin typeface="Times New Roman" panose="02020603050405020304" pitchFamily="18" charset="0"/>
              <a:cs typeface="Times New Roman" panose="02020603050405020304" pitchFamily="18" charset="0"/>
            </a:endParaRPr>
          </a:p>
          <a:p>
            <a:pPr marL="345060" indent="-342900" algn="just">
              <a:lnSpc>
                <a:spcPct val="90000"/>
              </a:lnSpc>
              <a:spcBef>
                <a:spcPts val="1001"/>
              </a:spcBef>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Speech recognition is the process by which a computer (or other type of machine) identifies spoken words. Basically, it means talking to your computer, </a:t>
            </a:r>
            <a:r>
              <a:rPr lang="en-IN" sz="2400" spc="-1" dirty="0" smtClean="0">
                <a:latin typeface="Times New Roman" panose="02020603050405020304" pitchFamily="18" charset="0"/>
                <a:ea typeface="DejaVu Sans"/>
                <a:cs typeface="Times New Roman" panose="02020603050405020304" pitchFamily="18" charset="0"/>
              </a:rPr>
              <a:t>and</a:t>
            </a:r>
            <a:r>
              <a:rPr lang="en-IN" sz="2400" b="0" strike="noStrike" spc="-1" dirty="0" smtClean="0">
                <a:latin typeface="Times New Roman" panose="02020603050405020304" pitchFamily="18" charset="0"/>
                <a:ea typeface="DejaVu Sans"/>
                <a:cs typeface="Times New Roman" panose="02020603050405020304" pitchFamily="18" charset="0"/>
              </a:rPr>
              <a:t> </a:t>
            </a:r>
            <a:r>
              <a:rPr lang="en-IN" sz="2400" b="0" strike="noStrike" spc="-1" dirty="0">
                <a:latin typeface="Times New Roman" panose="02020603050405020304" pitchFamily="18" charset="0"/>
                <a:ea typeface="DejaVu Sans"/>
                <a:cs typeface="Times New Roman" panose="02020603050405020304" pitchFamily="18" charset="0"/>
              </a:rPr>
              <a:t>having it correctly recognize what you are saying.</a:t>
            </a:r>
            <a:endParaRPr lang="en-IN" sz="2400" b="0" strike="noStrike" spc="-1" dirty="0">
              <a:latin typeface="Times New Roman" panose="02020603050405020304" pitchFamily="18" charset="0"/>
              <a:cs typeface="Times New Roman" panose="02020603050405020304" pitchFamily="18" charset="0"/>
            </a:endParaRPr>
          </a:p>
          <a:p>
            <a:pPr algn="just">
              <a:lnSpc>
                <a:spcPct val="90000"/>
              </a:lnSpc>
              <a:spcBef>
                <a:spcPts val="1001"/>
              </a:spcBef>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504000" y="6307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1417"/>
              </a:spcBef>
            </a:pPr>
            <a:r>
              <a:rPr lang="en-IN" sz="3200" b="1" strike="noStrike" spc="-1" dirty="0">
                <a:solidFill>
                  <a:srgbClr val="C00000"/>
                </a:solidFill>
                <a:latin typeface="Times New Roman" panose="02020603050405020304" pitchFamily="18" charset="0"/>
                <a:ea typeface="DejaVu Sans"/>
                <a:cs typeface="Times New Roman" panose="02020603050405020304" pitchFamily="18" charset="0"/>
              </a:rPr>
              <a:t>Visual model</a:t>
            </a:r>
            <a:endParaRPr lang="en-IN" sz="3200" b="1" strike="noStrike" spc="-1" dirty="0">
              <a:solidFill>
                <a:srgbClr val="C00000"/>
              </a:solidFill>
              <a:latin typeface="Times New Roman" panose="02020603050405020304" pitchFamily="18" charset="0"/>
              <a:cs typeface="Times New Roman" panose="02020603050405020304" pitchFamily="18" charset="0"/>
            </a:endParaRPr>
          </a:p>
          <a:p>
            <a:pPr marL="451260" indent="-342900">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Video features as extracted the same way as the Visual model.</a:t>
            </a:r>
            <a:endParaRPr lang="en-IN" sz="2400" b="0" strike="noStrike" spc="-1" dirty="0">
              <a:latin typeface="Times New Roman" panose="02020603050405020304" pitchFamily="18" charset="0"/>
              <a:cs typeface="Times New Roman" panose="02020603050405020304" pitchFamily="18" charset="0"/>
            </a:endParaRPr>
          </a:p>
          <a:p>
            <a:pPr marL="451260" indent="-342900">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Then a deep LSTM network is created.</a:t>
            </a:r>
            <a:endParaRPr lang="en-IN" sz="2400" b="0" strike="noStrike" spc="-1" dirty="0">
              <a:latin typeface="Times New Roman" panose="02020603050405020304" pitchFamily="18" charset="0"/>
              <a:cs typeface="Times New Roman" panose="02020603050405020304" pitchFamily="18" charset="0"/>
            </a:endParaRPr>
          </a:p>
          <a:p>
            <a:pPr marL="451260" indent="-342900">
              <a:lnSpc>
                <a:spcPct val="100000"/>
              </a:lnSpc>
              <a:spcBef>
                <a:spcPts val="1417"/>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The first layer which is LSTM layer contains 128 hidden units with 8 time stamps.</a:t>
            </a:r>
          </a:p>
          <a:p>
            <a:pPr marL="108360">
              <a:lnSpc>
                <a:spcPct val="100000"/>
              </a:lnSpc>
              <a:spcBef>
                <a:spcPts val="1417"/>
              </a:spcBef>
              <a:buClr>
                <a:srgbClr val="FFFFFF"/>
              </a:buClr>
              <a:buSzPct val="45000"/>
            </a:pPr>
            <a:endParaRPr lang="en-IN" sz="2400" b="0" strike="noStrike" spc="-1" dirty="0">
              <a:latin typeface="Times New Roman" panose="02020603050405020304" pitchFamily="18" charset="0"/>
              <a:cs typeface="Times New Roman" panose="02020603050405020304" pitchFamily="18" charset="0"/>
            </a:endParaRPr>
          </a:p>
          <a:p>
            <a:pPr>
              <a:lnSpc>
                <a:spcPct val="100000"/>
              </a:lnSpc>
              <a:spcBef>
                <a:spcPts val="1417"/>
              </a:spcBef>
            </a:pPr>
            <a:endParaRPr lang="en-IN" sz="3200" b="0" strike="noStrike" spc="-1" dirty="0">
              <a:latin typeface="Arial"/>
            </a:endParaRPr>
          </a:p>
          <a:p>
            <a:pPr marL="432000" indent="-323640">
              <a:lnSpc>
                <a:spcPct val="100000"/>
              </a:lnSpc>
              <a:spcBef>
                <a:spcPts val="1417"/>
              </a:spcBef>
              <a:buClr>
                <a:srgbClr val="000000"/>
              </a:buClr>
              <a:buSzPct val="45000"/>
              <a:buFont typeface="Wingdings" charset="2"/>
              <a:buChar char=""/>
            </a:pPr>
            <a:endParaRPr lang="en-IN" sz="32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30</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1" name="TextShape 1"/>
              <p:cNvSpPr txBox="1"/>
              <p:nvPr/>
            </p:nvSpPr>
            <p:spPr>
              <a:xfrm>
                <a:off x="-237744" y="0"/>
                <a:ext cx="10405872" cy="4617720"/>
              </a:xfrm>
              <a:prstGeom prst="rect">
                <a:avLst/>
              </a:prstGeom>
              <a:noFill/>
              <a:ln>
                <a:noFill/>
              </a:ln>
            </p:spPr>
            <p:txBody>
              <a:bodyPr anchor="ctr">
                <a:normAutofit/>
              </a:bodyPr>
              <a:lstStyle/>
              <a:p>
                <a:pPr marL="360">
                  <a:lnSpc>
                    <a:spcPct val="100000"/>
                  </a:lnSpc>
                  <a:spcAft>
                    <a:spcPts val="1001"/>
                  </a:spcAft>
                  <a:buClr>
                    <a:srgbClr val="FFFFFF"/>
                  </a:buClr>
                </a:pPr>
                <a:endParaRPr lang="en-US" spc="-1" dirty="0">
                  <a:solidFill>
                    <a:srgbClr val="FFFFFF"/>
                  </a:solidFill>
                  <a:latin typeface="Cambria Math" panose="02040503050406030204" pitchFamily="18" charset="0"/>
                  <a:ea typeface="Cambria Math" panose="02040503050406030204" pitchFamily="18" charset="0"/>
                </a:endParaRPr>
              </a:p>
              <a:p>
                <a:pPr>
                  <a:lnSpc>
                    <a:spcPct val="100000"/>
                  </a:lnSpc>
                  <a:spcAft>
                    <a:spcPts val="1001"/>
                  </a:spcAft>
                </a:pPr>
                <a:r>
                  <a:rPr lang="en-IN" b="0" strike="noStrike" spc="-1" dirty="0">
                    <a:solidFill>
                      <a:srgbClr val="FFFFFF"/>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r>
                          <a:rPr lang="en-US" b="0" i="1" strike="noStrike" spc="-1" smtClean="0">
                            <a:solidFill>
                              <a:schemeClr val="tx1"/>
                            </a:solidFill>
                            <a:latin typeface="Cambria Math" panose="02040503050406030204" pitchFamily="18" charset="0"/>
                            <a:ea typeface="Cambria Math" panose="02040503050406030204" pitchFamily="18" charset="0"/>
                          </a:rPr>
                          <m:t>        </m:t>
                        </m:r>
                        <m:r>
                          <a:rPr lang="en-IN" b="0" i="1" strike="noStrike" spc="-1" smtClean="0">
                            <a:solidFill>
                              <a:schemeClr val="tx1"/>
                            </a:solidFill>
                            <a:latin typeface="Cambria Math" panose="02040503050406030204" pitchFamily="18" charset="0"/>
                            <a:ea typeface="Cambria Math" panose="02040503050406030204" pitchFamily="18" charset="0"/>
                          </a:rPr>
                          <m:t> </m:t>
                        </m:r>
                        <m:acc>
                          <m:accPr>
                            <m:chr m:val="̃"/>
                            <m:ctrlPr>
                              <a:rPr lang="en-IN" b="0" i="1" strike="noStrike" spc="-1" smtClean="0">
                                <a:solidFill>
                                  <a:schemeClr val="tx1"/>
                                </a:solidFill>
                                <a:latin typeface="Cambria Math" panose="02040503050406030204" pitchFamily="18" charset="0"/>
                                <a:ea typeface="Cambria Math" panose="02040503050406030204" pitchFamily="18" charset="0"/>
                              </a:rPr>
                            </m:ctrlPr>
                          </m:accPr>
                          <m:e>
                            <m:r>
                              <a:rPr lang="en-IN" b="0" i="1" strike="noStrike" spc="-1" smtClean="0">
                                <a:solidFill>
                                  <a:schemeClr val="tx1"/>
                                </a:solidFill>
                                <a:latin typeface="Cambria Math" panose="02040503050406030204" pitchFamily="18" charset="0"/>
                                <a:ea typeface="Cambria Math" panose="02040503050406030204" pitchFamily="18" charset="0"/>
                              </a:rPr>
                              <m:t>𝑐</m:t>
                            </m:r>
                          </m:e>
                        </m:acc>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&gt;</m:t>
                        </m:r>
                      </m:sup>
                    </m:sSup>
                    <m:r>
                      <a:rPr lang="en-IN" b="0" i="1" strike="noStrike" spc="-1" smtClean="0">
                        <a:solidFill>
                          <a:schemeClr val="tx1"/>
                        </a:solidFill>
                        <a:latin typeface="Cambria Math" panose="02040503050406030204" pitchFamily="18" charset="0"/>
                        <a:ea typeface="Cambria Math" panose="02040503050406030204" pitchFamily="18" charset="0"/>
                      </a:rPr>
                      <m:t>=</m:t>
                    </m:r>
                    <m:r>
                      <m:rPr>
                        <m:sty m:val="p"/>
                      </m:rPr>
                      <a:rPr lang="en-IN" b="0" i="0" strike="noStrike" spc="-1" smtClean="0">
                        <a:solidFill>
                          <a:schemeClr val="tx1"/>
                        </a:solidFill>
                        <a:latin typeface="Cambria Math" panose="02040503050406030204" pitchFamily="18" charset="0"/>
                        <a:ea typeface="Cambria Math" panose="02040503050406030204" pitchFamily="18" charset="0"/>
                      </a:rPr>
                      <m:t>tanh</m:t>
                    </m:r>
                    <m:r>
                      <a:rPr lang="en-IN" b="0" i="1" strike="noStrike" spc="-1" smtClean="0">
                        <a:solidFill>
                          <a:schemeClr val="tx1"/>
                        </a:solidFill>
                        <a:latin typeface="Cambria Math" panose="02040503050406030204" pitchFamily="18" charset="0"/>
                        <a:ea typeface="Cambria Math" panose="02040503050406030204" pitchFamily="18" charset="0"/>
                      </a:rPr>
                      <m:t>⁡(</m:t>
                    </m:r>
                    <m:sSub>
                      <m:sSubPr>
                        <m:ctrlPr>
                          <a:rPr lang="en-IN" b="0" i="1" strike="noStrike" spc="-1" smtClean="0">
                            <a:solidFill>
                              <a:schemeClr val="tx1"/>
                            </a:solidFill>
                            <a:latin typeface="Cambria Math" panose="02040503050406030204" pitchFamily="18" charset="0"/>
                            <a:ea typeface="Cambria Math" panose="02040503050406030204" pitchFamily="18" charset="0"/>
                          </a:rPr>
                        </m:ctrlPr>
                      </m:sSubPr>
                      <m:e>
                        <m:r>
                          <a:rPr lang="en-IN" b="0" i="1" strike="noStrike" spc="-1" smtClean="0">
                            <a:solidFill>
                              <a:schemeClr val="tx1"/>
                            </a:solidFill>
                            <a:latin typeface="Cambria Math" panose="02040503050406030204" pitchFamily="18" charset="0"/>
                            <a:ea typeface="Cambria Math" panose="02040503050406030204" pitchFamily="18" charset="0"/>
                          </a:rPr>
                          <m:t>𝑊</m:t>
                        </m:r>
                      </m:e>
                      <m:sub>
                        <m:r>
                          <a:rPr lang="en-IN" b="0" i="1" strike="noStrike" spc="-1" smtClean="0">
                            <a:solidFill>
                              <a:schemeClr val="tx1"/>
                            </a:solidFill>
                            <a:latin typeface="Cambria Math" panose="02040503050406030204" pitchFamily="18" charset="0"/>
                            <a:ea typeface="Cambria Math" panose="02040503050406030204" pitchFamily="18" charset="0"/>
                          </a:rPr>
                          <m:t>𝑐</m:t>
                        </m:r>
                      </m:sub>
                    </m:sSub>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𝑎</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−1&gt;</m:t>
                            </m:r>
                          </m:sup>
                        </m:sSup>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𝑋</m:t>
                        </m:r>
                        <m:r>
                          <a:rPr lang="en-IN" b="0" i="1" strike="noStrike" spc="-1" smtClean="0">
                            <a:solidFill>
                              <a:schemeClr val="tx1"/>
                            </a:solidFill>
                            <a:latin typeface="Cambria Math" panose="02040503050406030204" pitchFamily="18" charset="0"/>
                            <a:ea typeface="Cambria Math" panose="02040503050406030204" pitchFamily="18" charset="0"/>
                          </a:rPr>
                          <m:t>_</m:t>
                        </m:r>
                        <m:r>
                          <a:rPr lang="en-IN" b="0" i="1" strike="noStrike" spc="-1" smtClean="0">
                            <a:solidFill>
                              <a:schemeClr val="tx1"/>
                            </a:solidFill>
                            <a:latin typeface="Cambria Math" panose="02040503050406030204" pitchFamily="18" charset="0"/>
                            <a:ea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r>
                              <a:rPr lang="en-IN" b="0" i="1" strike="noStrike" spc="-1" smtClean="0">
                                <a:solidFill>
                                  <a:schemeClr val="tx1"/>
                                </a:solidFill>
                                <a:latin typeface="Cambria Math" panose="02040503050406030204" pitchFamily="18" charset="0"/>
                                <a:ea typeface="Cambria Math" panose="02040503050406030204" pitchFamily="18" charset="0"/>
                              </a:rPr>
                              <m:t>𝑡</m:t>
                            </m:r>
                          </m:e>
                        </m:d>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𝑖</m:t>
                        </m:r>
                        <m:r>
                          <a:rPr lang="en-IN" b="0" i="1" strike="noStrike" spc="-1" smtClean="0">
                            <a:solidFill>
                              <a:schemeClr val="tx1"/>
                            </a:solidFill>
                            <a:latin typeface="Cambria Math" panose="02040503050406030204" pitchFamily="18" charset="0"/>
                            <a:ea typeface="Cambria Math" panose="02040503050406030204" pitchFamily="18" charset="0"/>
                          </a:rPr>
                          <m:t>] </m:t>
                        </m:r>
                      </m:e>
                    </m:d>
                    <m:r>
                      <a:rPr lang="en-IN" b="0" i="1" strike="noStrike" spc="-1" smtClean="0">
                        <a:solidFill>
                          <a:schemeClr val="tx1"/>
                        </a:solidFill>
                        <a:latin typeface="Cambria Math" panose="02040503050406030204" pitchFamily="18" charset="0"/>
                        <a:ea typeface="Cambria Math" panose="02040503050406030204" pitchFamily="18" charset="0"/>
                      </a:rPr>
                      <m:t>+ </m:t>
                    </m:r>
                    <m:sSub>
                      <m:sSubPr>
                        <m:ctrlPr>
                          <a:rPr lang="en-IN" b="0" i="1" strike="noStrike" spc="-1" smtClean="0">
                            <a:solidFill>
                              <a:schemeClr val="tx1"/>
                            </a:solidFill>
                            <a:latin typeface="Cambria Math" panose="02040503050406030204" pitchFamily="18" charset="0"/>
                            <a:ea typeface="Cambria Math" panose="02040503050406030204" pitchFamily="18" charset="0"/>
                          </a:rPr>
                        </m:ctrlPr>
                      </m:sSubPr>
                      <m:e>
                        <m:r>
                          <a:rPr lang="en-IN" b="0" i="1" strike="noStrike" spc="-1" smtClean="0">
                            <a:solidFill>
                              <a:schemeClr val="tx1"/>
                            </a:solidFill>
                            <a:latin typeface="Cambria Math" panose="02040503050406030204" pitchFamily="18" charset="0"/>
                            <a:ea typeface="Cambria Math" panose="02040503050406030204" pitchFamily="18" charset="0"/>
                          </a:rPr>
                          <m:t>𝑏</m:t>
                        </m:r>
                      </m:e>
                      <m:sub>
                        <m:r>
                          <a:rPr lang="en-IN" b="0" i="1" strike="noStrike" spc="-1" smtClean="0">
                            <a:solidFill>
                              <a:schemeClr val="tx1"/>
                            </a:solidFill>
                            <a:latin typeface="Cambria Math" panose="02040503050406030204" pitchFamily="18" charset="0"/>
                            <a:ea typeface="Cambria Math" panose="02040503050406030204" pitchFamily="18" charset="0"/>
                          </a:rPr>
                          <m:t>𝑐</m:t>
                        </m:r>
                      </m:sub>
                    </m:sSub>
                    <m:r>
                      <a:rPr lang="en-IN" b="0" i="1" strike="noStrike" spc="-1" smtClean="0">
                        <a:solidFill>
                          <a:schemeClr val="tx1"/>
                        </a:solidFill>
                        <a:latin typeface="Cambria Math" panose="02040503050406030204" pitchFamily="18" charset="0"/>
                        <a:ea typeface="Cambria Math" panose="02040503050406030204" pitchFamily="18" charset="0"/>
                      </a:rPr>
                      <m:t>)</m:t>
                    </m:r>
                  </m:oMath>
                </a14:m>
                <a:r>
                  <a:rPr lang="en-US" b="0" strike="noStrike" spc="-1" dirty="0">
                    <a:solidFill>
                      <a:schemeClr val="tx1"/>
                    </a:solidFill>
                    <a:latin typeface="Cambria Math" panose="02040503050406030204" pitchFamily="18" charset="0"/>
                    <a:ea typeface="Cambria Math" panose="02040503050406030204" pitchFamily="18" charset="0"/>
                  </a:rPr>
                  <a:t> -----------(27)</a:t>
                </a:r>
              </a:p>
              <a:p>
                <a:pPr>
                  <a:lnSpc>
                    <a:spcPct val="100000"/>
                  </a:lnSpc>
                  <a:spcAft>
                    <a:spcPts val="1001"/>
                  </a:spcAft>
                </a:pPr>
                <a:r>
                  <a:rPr lang="en-US"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𝑢</m:t>
                        </m:r>
                      </m:sub>
                    </m:sSub>
                    <m:r>
                      <a:rPr lang="en-IN" b="0" i="1" spc="-1" dirty="0" smtClean="0">
                        <a:solidFill>
                          <a:schemeClr val="tx1"/>
                        </a:solidFill>
                        <a:latin typeface="Cambria Math" panose="02040503050406030204" pitchFamily="18" charset="0"/>
                        <a:ea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𝑢</m:t>
                            </m:r>
                          </m:sub>
                        </m:sSub>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𝑎</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−1&gt;</m:t>
                                </m:r>
                              </m:sup>
                            </m:sSup>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𝑋</m:t>
                            </m:r>
                            <m:r>
                              <a:rPr lang="en-IN" b="0" i="1" strike="noStrike" spc="-1" smtClean="0">
                                <a:solidFill>
                                  <a:schemeClr val="tx1"/>
                                </a:solidFill>
                                <a:latin typeface="Cambria Math" panose="02040503050406030204" pitchFamily="18" charset="0"/>
                                <a:ea typeface="Cambria Math" panose="02040503050406030204" pitchFamily="18" charset="0"/>
                              </a:rPr>
                              <m:t>_</m:t>
                            </m:r>
                            <m:r>
                              <a:rPr lang="en-IN" b="0" i="1" strike="noStrike" spc="-1" smtClean="0">
                                <a:solidFill>
                                  <a:schemeClr val="tx1"/>
                                </a:solidFill>
                                <a:latin typeface="Cambria Math" panose="02040503050406030204" pitchFamily="18" charset="0"/>
                                <a:ea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r>
                                  <a:rPr lang="en-IN" b="0" i="1" strike="noStrike" spc="-1" smtClean="0">
                                    <a:solidFill>
                                      <a:schemeClr val="tx1"/>
                                    </a:solidFill>
                                    <a:latin typeface="Cambria Math" panose="02040503050406030204" pitchFamily="18" charset="0"/>
                                    <a:ea typeface="Cambria Math" panose="02040503050406030204" pitchFamily="18" charset="0"/>
                                  </a:rPr>
                                  <m:t>𝑡</m:t>
                                </m:r>
                              </m:e>
                            </m:d>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𝑖</m:t>
                            </m:r>
                            <m:r>
                              <a:rPr lang="en-IN" b="0" i="1" strike="noStrike" spc="-1" smtClean="0">
                                <a:solidFill>
                                  <a:schemeClr val="tx1"/>
                                </a:solidFill>
                                <a:latin typeface="Cambria Math" panose="02040503050406030204" pitchFamily="18" charset="0"/>
                                <a:ea typeface="Cambria Math" panose="02040503050406030204" pitchFamily="18" charset="0"/>
                              </a:rPr>
                              <m:t>]</m:t>
                            </m:r>
                          </m:e>
                        </m:d>
                        <m:r>
                          <a:rPr lang="en-IN" b="0" i="1" strike="noStrike" spc="-1" smtClean="0">
                            <a:solidFill>
                              <a:schemeClr val="tx1"/>
                            </a:solidFill>
                            <a:latin typeface="Cambria Math" panose="02040503050406030204" pitchFamily="18" charset="0"/>
                            <a:ea typeface="Cambria Math" panose="02040503050406030204" pitchFamily="18" charset="0"/>
                          </a:rPr>
                          <m:t>+ </m:t>
                        </m:r>
                        <m:sSub>
                          <m:sSubPr>
                            <m:ctrlPr>
                              <a:rPr lang="en-IN" b="0" i="1" strike="noStrike" spc="-1" smtClean="0">
                                <a:solidFill>
                                  <a:schemeClr val="tx1"/>
                                </a:solidFill>
                                <a:latin typeface="Cambria Math" panose="02040503050406030204" pitchFamily="18" charset="0"/>
                                <a:ea typeface="Cambria Math" panose="02040503050406030204" pitchFamily="18" charset="0"/>
                              </a:rPr>
                            </m:ctrlPr>
                          </m:sSubPr>
                          <m:e>
                            <m:r>
                              <a:rPr lang="en-IN" b="0" i="1" strike="noStrike" spc="-1" smtClean="0">
                                <a:solidFill>
                                  <a:schemeClr val="tx1"/>
                                </a:solidFill>
                                <a:latin typeface="Cambria Math" panose="02040503050406030204" pitchFamily="18" charset="0"/>
                                <a:ea typeface="Cambria Math" panose="02040503050406030204" pitchFamily="18" charset="0"/>
                              </a:rPr>
                              <m:t>𝑏</m:t>
                            </m:r>
                          </m:e>
                          <m:sub>
                            <m:r>
                              <a:rPr lang="en-IN" b="0" i="1" strike="noStrike" spc="-1" smtClean="0">
                                <a:solidFill>
                                  <a:schemeClr val="tx1"/>
                                </a:solidFill>
                                <a:latin typeface="Cambria Math" panose="02040503050406030204" pitchFamily="18" charset="0"/>
                                <a:ea typeface="Cambria Math" panose="02040503050406030204" pitchFamily="18" charset="0"/>
                              </a:rPr>
                              <m:t>𝑢</m:t>
                            </m:r>
                          </m:sub>
                        </m:sSub>
                      </m:e>
                    </m:d>
                  </m:oMath>
                </a14:m>
                <a:r>
                  <a:rPr lang="en-US" b="0" strike="noStrike" spc="-1" dirty="0">
                    <a:solidFill>
                      <a:schemeClr val="tx1"/>
                    </a:solidFill>
                    <a:latin typeface="Cambria Math" panose="02040503050406030204" pitchFamily="18" charset="0"/>
                    <a:ea typeface="Cambria Math" panose="02040503050406030204" pitchFamily="18" charset="0"/>
                  </a:rPr>
                  <a:t>-------------(28)</a:t>
                </a:r>
              </a:p>
              <a:p>
                <a:pPr>
                  <a:spcAft>
                    <a:spcPts val="1001"/>
                  </a:spcAft>
                </a:pPr>
                <a:r>
                  <a:rPr lang="en-US" b="0" strike="noStrike"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𝑓</m:t>
                        </m:r>
                      </m:sub>
                    </m:sSub>
                    <m:r>
                      <a:rPr lang="en-IN" b="0" i="1" spc="-1" dirty="0" smtClean="0">
                        <a:solidFill>
                          <a:schemeClr val="tx1"/>
                        </a:solidFill>
                        <a:latin typeface="Cambria Math" panose="02040503050406030204" pitchFamily="18" charset="0"/>
                        <a:ea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𝑓</m:t>
                            </m:r>
                          </m:sub>
                        </m:sSub>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𝑎</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−1&gt;</m:t>
                                </m:r>
                              </m:sup>
                            </m:sSup>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𝑋</m:t>
                            </m:r>
                            <m:r>
                              <a:rPr lang="en-IN" b="0" i="1" strike="noStrike" spc="-1" smtClean="0">
                                <a:solidFill>
                                  <a:schemeClr val="tx1"/>
                                </a:solidFill>
                                <a:latin typeface="Cambria Math" panose="02040503050406030204" pitchFamily="18" charset="0"/>
                                <a:ea typeface="Cambria Math" panose="02040503050406030204" pitchFamily="18" charset="0"/>
                              </a:rPr>
                              <m:t>_</m:t>
                            </m:r>
                            <m:r>
                              <a:rPr lang="en-IN" b="0" i="1" strike="noStrike" spc="-1" smtClean="0">
                                <a:solidFill>
                                  <a:schemeClr val="tx1"/>
                                </a:solidFill>
                                <a:latin typeface="Cambria Math" panose="02040503050406030204" pitchFamily="18" charset="0"/>
                                <a:ea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r>
                                  <a:rPr lang="en-IN" b="0" i="1" strike="noStrike" spc="-1" smtClean="0">
                                    <a:solidFill>
                                      <a:schemeClr val="tx1"/>
                                    </a:solidFill>
                                    <a:latin typeface="Cambria Math" panose="02040503050406030204" pitchFamily="18" charset="0"/>
                                    <a:ea typeface="Cambria Math" panose="02040503050406030204" pitchFamily="18" charset="0"/>
                                  </a:rPr>
                                  <m:t>𝑡</m:t>
                                </m:r>
                              </m:e>
                            </m:d>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𝑖</m:t>
                            </m:r>
                            <m:r>
                              <a:rPr lang="en-IN" b="0" i="1" strike="noStrike" spc="-1" smtClean="0">
                                <a:solidFill>
                                  <a:schemeClr val="tx1"/>
                                </a:solidFill>
                                <a:latin typeface="Cambria Math" panose="02040503050406030204" pitchFamily="18" charset="0"/>
                                <a:ea typeface="Cambria Math" panose="02040503050406030204" pitchFamily="18" charset="0"/>
                              </a:rPr>
                              <m:t>]</m:t>
                            </m:r>
                          </m:e>
                        </m:d>
                        <m:r>
                          <a:rPr lang="en-IN" b="0" i="1" strike="noStrike" spc="-1" smtClean="0">
                            <a:solidFill>
                              <a:schemeClr val="tx1"/>
                            </a:solidFill>
                            <a:latin typeface="Cambria Math" panose="02040503050406030204" pitchFamily="18" charset="0"/>
                            <a:ea typeface="Cambria Math" panose="02040503050406030204" pitchFamily="18" charset="0"/>
                          </a:rPr>
                          <m:t>+ </m:t>
                        </m:r>
                        <m:sSub>
                          <m:sSubPr>
                            <m:ctrlPr>
                              <a:rPr lang="en-IN" b="0" i="1" strike="noStrike" spc="-1" smtClean="0">
                                <a:solidFill>
                                  <a:schemeClr val="tx1"/>
                                </a:solidFill>
                                <a:latin typeface="Cambria Math" panose="02040503050406030204" pitchFamily="18" charset="0"/>
                                <a:ea typeface="Cambria Math" panose="02040503050406030204" pitchFamily="18" charset="0"/>
                              </a:rPr>
                            </m:ctrlPr>
                          </m:sSubPr>
                          <m:e>
                            <m:r>
                              <a:rPr lang="en-IN" b="0" i="1" strike="noStrike" spc="-1" smtClean="0">
                                <a:solidFill>
                                  <a:schemeClr val="tx1"/>
                                </a:solidFill>
                                <a:latin typeface="Cambria Math" panose="02040503050406030204" pitchFamily="18" charset="0"/>
                                <a:ea typeface="Cambria Math" panose="02040503050406030204" pitchFamily="18" charset="0"/>
                              </a:rPr>
                              <m:t>𝑏</m:t>
                            </m:r>
                          </m:e>
                          <m:sub>
                            <m:r>
                              <a:rPr lang="en-IN" b="0" i="1" strike="noStrike" spc="-1" smtClean="0">
                                <a:solidFill>
                                  <a:schemeClr val="tx1"/>
                                </a:solidFill>
                                <a:latin typeface="Cambria Math" panose="02040503050406030204" pitchFamily="18" charset="0"/>
                                <a:ea typeface="Cambria Math" panose="02040503050406030204" pitchFamily="18" charset="0"/>
                              </a:rPr>
                              <m:t>𝑓</m:t>
                            </m:r>
                          </m:sub>
                        </m:sSub>
                      </m:e>
                    </m:d>
                  </m:oMath>
                </a14:m>
                <a:r>
                  <a:rPr lang="en-US" b="0" strike="noStrike" spc="-1" dirty="0">
                    <a:solidFill>
                      <a:schemeClr val="tx1"/>
                    </a:solidFill>
                    <a:latin typeface="Cambria Math" panose="02040503050406030204" pitchFamily="18" charset="0"/>
                    <a:ea typeface="Cambria Math" panose="02040503050406030204" pitchFamily="18" charset="0"/>
                  </a:rPr>
                  <a:t>-------------(29)</a:t>
                </a:r>
              </a:p>
              <a:p>
                <a:pPr>
                  <a:spcAft>
                    <a:spcPts val="1001"/>
                  </a:spcAft>
                </a:pPr>
                <a:r>
                  <a:rPr lang="en-US"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𝑜</m:t>
                        </m:r>
                      </m:sub>
                    </m:sSub>
                    <m:r>
                      <a:rPr lang="en-IN" b="0" i="1" spc="-1" dirty="0" smtClean="0">
                        <a:solidFill>
                          <a:schemeClr val="tx1"/>
                        </a:solidFill>
                        <a:latin typeface="Cambria Math" panose="02040503050406030204" pitchFamily="18" charset="0"/>
                        <a:ea typeface="Cambria Math" panose="02040503050406030204" pitchFamily="18" charset="0"/>
                      </a:rPr>
                      <m:t>     = </m:t>
                    </m:r>
                    <m:r>
                      <a:rPr lang="en-IN" b="0" i="1" spc="-1" dirty="0" smtClean="0">
                        <a:solidFill>
                          <a:schemeClr val="tx1"/>
                        </a:solidFill>
                        <a:latin typeface="Cambria Math" panose="02040503050406030204" pitchFamily="18" charset="0"/>
                        <a:ea typeface="Cambria Math" panose="02040503050406030204" pitchFamily="18" charset="0"/>
                      </a:rPr>
                      <m:t>𝜎</m:t>
                    </m:r>
                    <m:d>
                      <m:dPr>
                        <m:ctrlPr>
                          <a:rPr lang="en-IN" b="0" i="1" spc="-1" dirty="0" smtClean="0">
                            <a:solidFill>
                              <a:schemeClr val="tx1"/>
                            </a:solidFill>
                            <a:latin typeface="Cambria Math" panose="02040503050406030204" pitchFamily="18" charset="0"/>
                            <a:ea typeface="Cambria Math" panose="02040503050406030204" pitchFamily="18" charset="0"/>
                          </a:rPr>
                        </m:ctrlPr>
                      </m:dPr>
                      <m:e>
                        <m:sSub>
                          <m:sSubPr>
                            <m:ctrlPr>
                              <a:rPr lang="en-IN" b="0" i="1" spc="-1" dirty="0" smtClean="0">
                                <a:solidFill>
                                  <a:schemeClr val="tx1"/>
                                </a:solidFill>
                                <a:latin typeface="Cambria Math" panose="02040503050406030204" pitchFamily="18" charset="0"/>
                                <a:ea typeface="Cambria Math" panose="02040503050406030204" pitchFamily="18" charset="0"/>
                              </a:rPr>
                            </m:ctrlPr>
                          </m:sSubPr>
                          <m:e>
                            <m:r>
                              <a:rPr lang="en-IN" b="0" i="1" spc="-1" dirty="0" smtClean="0">
                                <a:solidFill>
                                  <a:schemeClr val="tx1"/>
                                </a:solidFill>
                                <a:latin typeface="Cambria Math" panose="02040503050406030204" pitchFamily="18" charset="0"/>
                                <a:ea typeface="Cambria Math" panose="02040503050406030204" pitchFamily="18" charset="0"/>
                              </a:rPr>
                              <m:t>𝑊</m:t>
                            </m:r>
                          </m:e>
                          <m:sub>
                            <m:r>
                              <a:rPr lang="en-IN" b="0" i="1" spc="-1" dirty="0" smtClean="0">
                                <a:solidFill>
                                  <a:schemeClr val="tx1"/>
                                </a:solidFill>
                                <a:latin typeface="Cambria Math" panose="02040503050406030204" pitchFamily="18" charset="0"/>
                                <a:ea typeface="Cambria Math" panose="02040503050406030204" pitchFamily="18" charset="0"/>
                              </a:rPr>
                              <m:t>𝑜</m:t>
                            </m:r>
                          </m:sub>
                        </m:sSub>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𝑎</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−1&gt;</m:t>
                                </m:r>
                              </m:sup>
                            </m:sSup>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𝑋</m:t>
                            </m:r>
                            <m:r>
                              <a:rPr lang="en-IN" b="0" i="1" strike="noStrike" spc="-1" smtClean="0">
                                <a:solidFill>
                                  <a:schemeClr val="tx1"/>
                                </a:solidFill>
                                <a:latin typeface="Cambria Math" panose="02040503050406030204" pitchFamily="18" charset="0"/>
                                <a:ea typeface="Cambria Math" panose="02040503050406030204" pitchFamily="18" charset="0"/>
                              </a:rPr>
                              <m:t>_</m:t>
                            </m:r>
                            <m:r>
                              <a:rPr lang="en-IN" b="0" i="1" strike="noStrike" spc="-1" smtClean="0">
                                <a:solidFill>
                                  <a:schemeClr val="tx1"/>
                                </a:solidFill>
                                <a:latin typeface="Cambria Math" panose="02040503050406030204" pitchFamily="18" charset="0"/>
                                <a:ea typeface="Cambria Math" panose="02040503050406030204" pitchFamily="18" charset="0"/>
                              </a:rPr>
                              <m:t>𝑡𝑟𝑎𝑖𝑛</m:t>
                            </m:r>
                            <m:d>
                              <m:dPr>
                                <m:begChr m:val="["/>
                                <m:endChr m:val="]"/>
                                <m:ctrlPr>
                                  <a:rPr lang="en-IN" b="0" i="1" strike="noStrike" spc="-1" smtClean="0">
                                    <a:solidFill>
                                      <a:schemeClr val="tx1"/>
                                    </a:solidFill>
                                    <a:latin typeface="Cambria Math" panose="02040503050406030204" pitchFamily="18" charset="0"/>
                                    <a:ea typeface="Cambria Math" panose="02040503050406030204" pitchFamily="18" charset="0"/>
                                  </a:rPr>
                                </m:ctrlPr>
                              </m:dPr>
                              <m:e>
                                <m:r>
                                  <a:rPr lang="en-IN" b="0" i="1" strike="noStrike" spc="-1" smtClean="0">
                                    <a:solidFill>
                                      <a:schemeClr val="tx1"/>
                                    </a:solidFill>
                                    <a:latin typeface="Cambria Math" panose="02040503050406030204" pitchFamily="18" charset="0"/>
                                    <a:ea typeface="Cambria Math" panose="02040503050406030204" pitchFamily="18" charset="0"/>
                                  </a:rPr>
                                  <m:t>𝑡</m:t>
                                </m:r>
                              </m:e>
                            </m:d>
                            <m:r>
                              <a:rPr lang="en-IN" b="0" i="1" strike="noStrike" spc="-1" smtClean="0">
                                <a:solidFill>
                                  <a:schemeClr val="tx1"/>
                                </a:solidFill>
                                <a:latin typeface="Cambria Math" panose="02040503050406030204" pitchFamily="18" charset="0"/>
                                <a:ea typeface="Cambria Math" panose="02040503050406030204" pitchFamily="18" charset="0"/>
                              </a:rPr>
                              <m:t>[</m:t>
                            </m:r>
                            <m:r>
                              <a:rPr lang="en-IN" b="0" i="1" strike="noStrike" spc="-1" smtClean="0">
                                <a:solidFill>
                                  <a:schemeClr val="tx1"/>
                                </a:solidFill>
                                <a:latin typeface="Cambria Math" panose="02040503050406030204" pitchFamily="18" charset="0"/>
                                <a:ea typeface="Cambria Math" panose="02040503050406030204" pitchFamily="18" charset="0"/>
                              </a:rPr>
                              <m:t>𝑖</m:t>
                            </m:r>
                            <m:r>
                              <a:rPr lang="en-IN" b="0" i="1" strike="noStrike" spc="-1" smtClean="0">
                                <a:solidFill>
                                  <a:schemeClr val="tx1"/>
                                </a:solidFill>
                                <a:latin typeface="Cambria Math" panose="02040503050406030204" pitchFamily="18" charset="0"/>
                                <a:ea typeface="Cambria Math" panose="02040503050406030204" pitchFamily="18" charset="0"/>
                              </a:rPr>
                              <m:t>]</m:t>
                            </m:r>
                          </m:e>
                        </m:d>
                        <m:r>
                          <a:rPr lang="en-IN" b="0" i="1" strike="noStrike" spc="-1" smtClean="0">
                            <a:solidFill>
                              <a:schemeClr val="tx1"/>
                            </a:solidFill>
                            <a:latin typeface="Cambria Math" panose="02040503050406030204" pitchFamily="18" charset="0"/>
                            <a:ea typeface="Cambria Math" panose="02040503050406030204" pitchFamily="18" charset="0"/>
                          </a:rPr>
                          <m:t>+ </m:t>
                        </m:r>
                        <m:sSub>
                          <m:sSubPr>
                            <m:ctrlPr>
                              <a:rPr lang="en-IN" b="0" i="1" strike="noStrike" spc="-1" smtClean="0">
                                <a:solidFill>
                                  <a:schemeClr val="tx1"/>
                                </a:solidFill>
                                <a:latin typeface="Cambria Math" panose="02040503050406030204" pitchFamily="18" charset="0"/>
                                <a:ea typeface="Cambria Math" panose="02040503050406030204" pitchFamily="18" charset="0"/>
                              </a:rPr>
                            </m:ctrlPr>
                          </m:sSubPr>
                          <m:e>
                            <m:r>
                              <a:rPr lang="en-IN" b="0" i="1" strike="noStrike" spc="-1" smtClean="0">
                                <a:solidFill>
                                  <a:schemeClr val="tx1"/>
                                </a:solidFill>
                                <a:latin typeface="Cambria Math" panose="02040503050406030204" pitchFamily="18" charset="0"/>
                                <a:ea typeface="Cambria Math" panose="02040503050406030204" pitchFamily="18" charset="0"/>
                              </a:rPr>
                              <m:t>𝑏</m:t>
                            </m:r>
                          </m:e>
                          <m:sub>
                            <m:r>
                              <a:rPr lang="en-IN" b="0" i="1" strike="noStrike" spc="-1" smtClean="0">
                                <a:solidFill>
                                  <a:schemeClr val="tx1"/>
                                </a:solidFill>
                                <a:latin typeface="Cambria Math" panose="02040503050406030204" pitchFamily="18" charset="0"/>
                                <a:ea typeface="Cambria Math" panose="02040503050406030204" pitchFamily="18" charset="0"/>
                              </a:rPr>
                              <m:t>𝑜</m:t>
                            </m:r>
                          </m:sub>
                        </m:sSub>
                      </m:e>
                    </m:d>
                  </m:oMath>
                </a14:m>
                <a:r>
                  <a:rPr lang="en-US" b="0" strike="noStrike" spc="-1" dirty="0">
                    <a:solidFill>
                      <a:schemeClr val="tx1"/>
                    </a:solidFill>
                    <a:latin typeface="Cambria Math" panose="02040503050406030204" pitchFamily="18" charset="0"/>
                    <a:ea typeface="Cambria Math" panose="02040503050406030204" pitchFamily="18" charset="0"/>
                  </a:rPr>
                  <a:t>-------------(30)</a:t>
                </a:r>
              </a:p>
              <a:p>
                <a:pPr>
                  <a:spcAft>
                    <a:spcPts val="1001"/>
                  </a:spcAft>
                </a:pPr>
                <a:r>
                  <a:rPr lang="en-US" b="0" strike="noStrike"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US" b="0" i="1" strike="noStrike" spc="-1" smtClean="0">
                            <a:solidFill>
                              <a:schemeClr val="tx1"/>
                            </a:solidFill>
                            <a:latin typeface="Cambria Math" panose="02040503050406030204" pitchFamily="18" charset="0"/>
                            <a:ea typeface="Cambria Math" panose="02040503050406030204" pitchFamily="18" charset="0"/>
                          </a:rPr>
                        </m:ctrlPr>
                      </m:sSupPr>
                      <m:e>
                        <m:r>
                          <a:rPr lang="en-US" b="0" i="1" strike="noStrike" spc="-1" smtClean="0">
                            <a:solidFill>
                              <a:schemeClr val="tx1"/>
                            </a:solidFill>
                            <a:latin typeface="Cambria Math" panose="02040503050406030204" pitchFamily="18" charset="0"/>
                            <a:ea typeface="Cambria Math" panose="02040503050406030204" pitchFamily="18" charset="0"/>
                          </a:rPr>
                          <m:t>         </m:t>
                        </m:r>
                        <m:r>
                          <a:rPr lang="en-IN" b="0" i="1" strike="noStrike" spc="-1" smtClean="0">
                            <a:solidFill>
                              <a:schemeClr val="tx1"/>
                            </a:solidFill>
                            <a:latin typeface="Cambria Math" panose="02040503050406030204" pitchFamily="18" charset="0"/>
                            <a:ea typeface="Cambria Math" panose="02040503050406030204" pitchFamily="18" charset="0"/>
                          </a:rPr>
                          <m:t>𝑐</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&gt;</m:t>
                        </m:r>
                      </m:sup>
                    </m:sSup>
                    <m:r>
                      <a:rPr lang="en-IN" b="0" i="1" strike="noStrike" spc="-1" smtClean="0">
                        <a:solidFill>
                          <a:schemeClr val="tx1"/>
                        </a:solidFill>
                        <a:latin typeface="Cambria Math" panose="02040503050406030204" pitchFamily="18" charset="0"/>
                        <a:ea typeface="Cambria Math" panose="02040503050406030204" pitchFamily="18" charset="0"/>
                      </a:rPr>
                      <m:t> = </m:t>
                    </m:r>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𝑢</m:t>
                        </m:r>
                      </m:sub>
                    </m:sSub>
                    <m:r>
                      <a:rPr lang="en-IN" b="0" i="1" spc="-1" dirty="0" smtClean="0">
                        <a:solidFill>
                          <a:schemeClr val="tx1"/>
                        </a:solidFill>
                        <a:latin typeface="Cambria Math" panose="02040503050406030204" pitchFamily="18" charset="0"/>
                        <a:ea typeface="Cambria Math" panose="02040503050406030204" pitchFamily="18" charset="0"/>
                      </a:rPr>
                      <m:t> </m:t>
                    </m:r>
                  </m:oMath>
                </a14:m>
                <a:r>
                  <a:rPr lang="en-US" b="0" strike="noStrike" spc="-1" dirty="0">
                    <a:solidFill>
                      <a:schemeClr val="tx1"/>
                    </a:solidFill>
                    <a:latin typeface="Cambria Math" panose="02040503050406030204" pitchFamily="18" charset="0"/>
                    <a:ea typeface="Cambria Math" panose="02040503050406030204" pitchFamily="18" charset="0"/>
                  </a:rPr>
                  <a:t>* </a:t>
                </a:r>
                <a:r>
                  <a:rPr lang="en-IN" b="0" strike="noStrike"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IN" b="0" i="1" strike="noStrike" spc="-1" smtClean="0">
                            <a:solidFill>
                              <a:schemeClr val="tx1"/>
                            </a:solidFill>
                            <a:latin typeface="Cambria Math" panose="02040503050406030204" pitchFamily="18" charset="0"/>
                            <a:ea typeface="Cambria Math" panose="02040503050406030204" pitchFamily="18" charset="0"/>
                          </a:rPr>
                        </m:ctrlPr>
                      </m:sSupPr>
                      <m:e>
                        <m:acc>
                          <m:accPr>
                            <m:chr m:val="̃"/>
                            <m:ctrlPr>
                              <a:rPr lang="en-IN" b="0" i="1" strike="noStrike" spc="-1" smtClean="0">
                                <a:solidFill>
                                  <a:schemeClr val="tx1"/>
                                </a:solidFill>
                                <a:latin typeface="Cambria Math" panose="02040503050406030204" pitchFamily="18" charset="0"/>
                                <a:ea typeface="Cambria Math" panose="02040503050406030204" pitchFamily="18" charset="0"/>
                              </a:rPr>
                            </m:ctrlPr>
                          </m:accPr>
                          <m:e>
                            <m:r>
                              <a:rPr lang="en-IN" b="0" i="1" strike="noStrike" spc="-1" smtClean="0">
                                <a:solidFill>
                                  <a:schemeClr val="tx1"/>
                                </a:solidFill>
                                <a:latin typeface="Cambria Math" panose="02040503050406030204" pitchFamily="18" charset="0"/>
                                <a:ea typeface="Cambria Math" panose="02040503050406030204" pitchFamily="18" charset="0"/>
                              </a:rPr>
                              <m:t>𝑐</m:t>
                            </m:r>
                          </m:e>
                        </m:acc>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&gt;</m:t>
                        </m:r>
                      </m:sup>
                    </m:sSup>
                  </m:oMath>
                </a14:m>
                <a:r>
                  <a:rPr lang="en-US" b="0" strike="noStrike" spc="-1" dirty="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𝑓</m:t>
                        </m:r>
                      </m:sub>
                    </m:sSub>
                  </m:oMath>
                </a14:m>
                <a:r>
                  <a:rPr lang="en-US" b="0" strike="noStrike" spc="-1" dirty="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sSup>
                      <m:sSupPr>
                        <m:ctrlPr>
                          <a:rPr lang="en-US"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𝑐</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−1&gt;</m:t>
                        </m:r>
                      </m:sup>
                    </m:sSup>
                  </m:oMath>
                </a14:m>
                <a:r>
                  <a:rPr lang="en-US" b="0" strike="noStrike" spc="-1" dirty="0">
                    <a:solidFill>
                      <a:schemeClr val="tx1"/>
                    </a:solidFill>
                    <a:latin typeface="Cambria Math" panose="02040503050406030204" pitchFamily="18" charset="0"/>
                    <a:ea typeface="Cambria Math" panose="02040503050406030204" pitchFamily="18" charset="0"/>
                  </a:rPr>
                  <a:t>---------------------------(31)</a:t>
                </a:r>
              </a:p>
              <a:p>
                <a:pPr>
                  <a:spcAft>
                    <a:spcPts val="1001"/>
                  </a:spcAft>
                </a:pPr>
                <a:r>
                  <a:rPr lang="en-US" b="0" strike="noStrike" spc="-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US"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𝑎</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&gt;</m:t>
                        </m:r>
                      </m:sup>
                    </m:sSup>
                    <m:r>
                      <a:rPr lang="en-IN" b="0" i="1" strike="noStrike" spc="-1" smtClean="0">
                        <a:solidFill>
                          <a:schemeClr val="tx1"/>
                        </a:solidFill>
                        <a:latin typeface="Cambria Math" panose="02040503050406030204" pitchFamily="18" charset="0"/>
                        <a:ea typeface="Cambria Math" panose="02040503050406030204" pitchFamily="18" charset="0"/>
                      </a:rPr>
                      <m:t> = </m:t>
                    </m:r>
                    <m:sSub>
                      <m:sSubPr>
                        <m:ctrlPr>
                          <a:rPr lang="az-Cyrl-AZ" i="1" spc="-1" dirty="0" smtClean="0">
                            <a:solidFill>
                              <a:schemeClr val="tx1"/>
                            </a:solidFill>
                            <a:latin typeface="Cambria Math" panose="02040503050406030204" pitchFamily="18" charset="0"/>
                            <a:ea typeface="Cambria Math" panose="02040503050406030204" pitchFamily="18" charset="0"/>
                          </a:rPr>
                        </m:ctrlPr>
                      </m:sSubPr>
                      <m:e>
                        <m:r>
                          <m:rPr>
                            <m:nor/>
                          </m:rPr>
                          <a:rPr lang="az-Cyrl-AZ" spc="-1" dirty="0" smtClean="0">
                            <a:solidFill>
                              <a:schemeClr val="tx1"/>
                            </a:solidFill>
                            <a:latin typeface="Cambria Math" panose="02040503050406030204" pitchFamily="18" charset="0"/>
                            <a:ea typeface="Cambria Math" panose="02040503050406030204" pitchFamily="18" charset="0"/>
                          </a:rPr>
                          <m:t>Г</m:t>
                        </m:r>
                      </m:e>
                      <m:sub>
                        <m:r>
                          <a:rPr lang="en-IN" b="0" i="1" spc="-1" dirty="0" smtClean="0">
                            <a:solidFill>
                              <a:schemeClr val="tx1"/>
                            </a:solidFill>
                            <a:latin typeface="Cambria Math" panose="02040503050406030204" pitchFamily="18" charset="0"/>
                            <a:ea typeface="Cambria Math" panose="02040503050406030204" pitchFamily="18" charset="0"/>
                          </a:rPr>
                          <m:t>𝑜</m:t>
                        </m:r>
                      </m:sub>
                    </m:sSub>
                    <m:r>
                      <a:rPr lang="en-IN" b="0" i="1" spc="-1" dirty="0" smtClean="0">
                        <a:solidFill>
                          <a:schemeClr val="tx1"/>
                        </a:solidFill>
                        <a:latin typeface="Cambria Math" panose="02040503050406030204" pitchFamily="18" charset="0"/>
                        <a:ea typeface="Cambria Math" panose="02040503050406030204" pitchFamily="18" charset="0"/>
                      </a:rPr>
                      <m:t> </m:t>
                    </m:r>
                    <m:r>
                      <a:rPr lang="en-IN" b="0" i="0" spc="-1" dirty="0" smtClean="0">
                        <a:solidFill>
                          <a:schemeClr val="tx1"/>
                        </a:solidFill>
                        <a:latin typeface="Cambria Math" panose="02040503050406030204" pitchFamily="18" charset="0"/>
                        <a:ea typeface="Cambria Math" panose="02040503050406030204" pitchFamily="18" charset="0"/>
                      </a:rPr>
                      <m:t>∗</m:t>
                    </m:r>
                    <m:r>
                      <m:rPr>
                        <m:sty m:val="p"/>
                      </m:rPr>
                      <a:rPr lang="en-IN" b="0" i="0" spc="-1" dirty="0" smtClean="0">
                        <a:solidFill>
                          <a:schemeClr val="tx1"/>
                        </a:solidFill>
                        <a:latin typeface="Cambria Math" panose="02040503050406030204" pitchFamily="18" charset="0"/>
                        <a:ea typeface="Cambria Math" panose="02040503050406030204" pitchFamily="18" charset="0"/>
                      </a:rPr>
                      <m:t>tanh</m:t>
                    </m:r>
                    <m:r>
                      <a:rPr lang="en-IN" b="0" i="1" spc="-1" dirty="0" smtClean="0">
                        <a:solidFill>
                          <a:schemeClr val="tx1"/>
                        </a:solidFill>
                        <a:latin typeface="Cambria Math" panose="02040503050406030204" pitchFamily="18" charset="0"/>
                        <a:ea typeface="Cambria Math" panose="02040503050406030204" pitchFamily="18" charset="0"/>
                      </a:rPr>
                      <m:t>(</m:t>
                    </m:r>
                    <m:sSup>
                      <m:sSupPr>
                        <m:ctrlPr>
                          <a:rPr lang="en-US" b="0" i="1" strike="noStrike" spc="-1" smtClean="0">
                            <a:solidFill>
                              <a:schemeClr val="tx1"/>
                            </a:solidFill>
                            <a:latin typeface="Cambria Math" panose="02040503050406030204" pitchFamily="18" charset="0"/>
                            <a:ea typeface="Cambria Math" panose="02040503050406030204" pitchFamily="18" charset="0"/>
                          </a:rPr>
                        </m:ctrlPr>
                      </m:sSupPr>
                      <m:e>
                        <m:r>
                          <a:rPr lang="en-IN" b="0" i="1" strike="noStrike" spc="-1" smtClean="0">
                            <a:solidFill>
                              <a:schemeClr val="tx1"/>
                            </a:solidFill>
                            <a:latin typeface="Cambria Math" panose="02040503050406030204" pitchFamily="18" charset="0"/>
                            <a:ea typeface="Cambria Math" panose="02040503050406030204" pitchFamily="18" charset="0"/>
                          </a:rPr>
                          <m:t>𝑐</m:t>
                        </m:r>
                      </m:e>
                      <m:sup>
                        <m:r>
                          <a:rPr lang="en-IN" b="0" i="1" strike="noStrike" spc="-1" smtClean="0">
                            <a:solidFill>
                              <a:schemeClr val="tx1"/>
                            </a:solidFill>
                            <a:latin typeface="Cambria Math" panose="02040503050406030204" pitchFamily="18" charset="0"/>
                            <a:ea typeface="Cambria Math" panose="02040503050406030204" pitchFamily="18" charset="0"/>
                          </a:rPr>
                          <m:t>&lt;</m:t>
                        </m:r>
                        <m:r>
                          <a:rPr lang="en-IN" b="0" i="1" strike="noStrike" spc="-1" smtClean="0">
                            <a:solidFill>
                              <a:schemeClr val="tx1"/>
                            </a:solidFill>
                            <a:latin typeface="Cambria Math" panose="02040503050406030204" pitchFamily="18" charset="0"/>
                            <a:ea typeface="Cambria Math" panose="02040503050406030204" pitchFamily="18" charset="0"/>
                          </a:rPr>
                          <m:t>𝑡</m:t>
                        </m:r>
                        <m:r>
                          <a:rPr lang="en-IN" b="0" i="1" strike="noStrike" spc="-1" smtClean="0">
                            <a:solidFill>
                              <a:schemeClr val="tx1"/>
                            </a:solidFill>
                            <a:latin typeface="Cambria Math" panose="02040503050406030204" pitchFamily="18" charset="0"/>
                            <a:ea typeface="Cambria Math" panose="02040503050406030204" pitchFamily="18" charset="0"/>
                          </a:rPr>
                          <m:t>&gt;</m:t>
                        </m:r>
                      </m:sup>
                    </m:sSup>
                  </m:oMath>
                </a14:m>
                <a:r>
                  <a:rPr lang="en-US" b="0" strike="noStrike" spc="-1" dirty="0">
                    <a:solidFill>
                      <a:schemeClr val="tx1"/>
                    </a:solidFill>
                    <a:latin typeface="Cambria Math" panose="02040503050406030204" pitchFamily="18" charset="0"/>
                    <a:ea typeface="Cambria Math" panose="02040503050406030204" pitchFamily="18" charset="0"/>
                  </a:rPr>
                  <a:t>) -------------------------------------(32)</a:t>
                </a:r>
              </a:p>
              <a:p>
                <a:pPr marL="360">
                  <a:lnSpc>
                    <a:spcPct val="100000"/>
                  </a:lnSpc>
                  <a:spcAft>
                    <a:spcPts val="1001"/>
                  </a:spcAft>
                  <a:buClr>
                    <a:srgbClr val="FFFFFF"/>
                  </a:buClr>
                </a:pPr>
                <a:r>
                  <a:rPr lang="en-US" b="0" strike="noStrike" spc="-1" dirty="0">
                    <a:solidFill>
                      <a:schemeClr val="tx1"/>
                    </a:solidFill>
                    <a:latin typeface="Cambria Math" panose="02040503050406030204" pitchFamily="18" charset="0"/>
                    <a:ea typeface="Cambria Math" panose="02040503050406030204" pitchFamily="18" charset="0"/>
                  </a:rPr>
                  <a:t> </a:t>
                </a:r>
              </a:p>
            </p:txBody>
          </p:sp>
        </mc:Choice>
        <mc:Fallback xmlns="">
          <p:sp>
            <p:nvSpPr>
              <p:cNvPr id="271" name="TextShape 1"/>
              <p:cNvSpPr txBox="1">
                <a:spLocks noRot="1" noChangeAspect="1" noMove="1" noResize="1" noEditPoints="1" noAdjustHandles="1" noChangeArrowheads="1" noChangeShapeType="1" noTextEdit="1"/>
              </p:cNvSpPr>
              <p:nvPr/>
            </p:nvSpPr>
            <p:spPr>
              <a:xfrm>
                <a:off x="-237744" y="0"/>
                <a:ext cx="10405872" cy="4617720"/>
              </a:xfrm>
              <a:prstGeom prst="rect">
                <a:avLst/>
              </a:prstGeom>
              <a:blipFill>
                <a:blip r:embed="rId2"/>
                <a:stretch>
                  <a:fillRect/>
                </a:stretch>
              </a:blipFill>
              <a:ln>
                <a:noFill/>
              </a:ln>
            </p:spPr>
            <p:txBody>
              <a:bodyPr/>
              <a:lstStyle/>
              <a:p>
                <a:r>
                  <a:rPr lang="en-IN">
                    <a:noFill/>
                  </a:rPr>
                  <a:t> </a:t>
                </a:r>
              </a:p>
            </p:txBody>
          </p:sp>
        </mc:Fallback>
      </mc:AlternateContent>
      <p:sp>
        <p:nvSpPr>
          <p:cNvPr id="2" name="Rectangle 1"/>
          <p:cNvSpPr/>
          <p:nvPr/>
        </p:nvSpPr>
        <p:spPr>
          <a:xfrm>
            <a:off x="332232" y="4617720"/>
            <a:ext cx="11244072" cy="1010533"/>
          </a:xfrm>
          <a:prstGeom prst="rect">
            <a:avLst/>
          </a:prstGeom>
        </p:spPr>
        <p:txBody>
          <a:bodyPr wrap="square">
            <a:spAutoFit/>
          </a:bodyPr>
          <a:lstStyle/>
          <a:p>
            <a:pPr marL="451260" indent="-342900" algn="just">
              <a:lnSpc>
                <a:spcPct val="100000"/>
              </a:lnSpc>
              <a:spcBef>
                <a:spcPts val="1417"/>
              </a:spcBef>
              <a:buSzPct val="100000"/>
              <a:buFont typeface="Arial" panose="020B0604020202020204" pitchFamily="34" charset="0"/>
              <a:buChar char="•"/>
            </a:pPr>
            <a:r>
              <a:rPr lang="en-IN" sz="2400" spc="-1" dirty="0">
                <a:latin typeface="Times New Roman" panose="02020603050405020304" pitchFamily="18" charset="0"/>
                <a:cs typeface="Times New Roman" panose="02020603050405020304" pitchFamily="18" charset="0"/>
              </a:rPr>
              <a:t>It is followed by Batch Normalization layer and dropout layer.</a:t>
            </a:r>
          </a:p>
          <a:p>
            <a:pPr marL="451260" indent="-342900" algn="just">
              <a:lnSpc>
                <a:spcPct val="100000"/>
              </a:lnSpc>
              <a:spcBef>
                <a:spcPts val="1417"/>
              </a:spcBef>
              <a:buSzPct val="100000"/>
              <a:buFont typeface="Arial" panose="020B0604020202020204" pitchFamily="34" charset="0"/>
              <a:buChar char="•"/>
            </a:pPr>
            <a:r>
              <a:rPr lang="en-IN" sz="2400" spc="-1" dirty="0">
                <a:latin typeface="Times New Roman" panose="02020603050405020304" pitchFamily="18" charset="0"/>
                <a:cs typeface="Times New Roman" panose="02020603050405020304" pitchFamily="18" charset="0"/>
              </a:rPr>
              <a:t>And next one more LSTM layer with 8 timestamps and 128 hidden units is introduced.</a:t>
            </a:r>
          </a:p>
        </p:txBody>
      </p:sp>
      <p:sp>
        <p:nvSpPr>
          <p:cNvPr id="3" name="Slide Number Placeholder 2"/>
          <p:cNvSpPr>
            <a:spLocks noGrp="1"/>
          </p:cNvSpPr>
          <p:nvPr>
            <p:ph type="sldNum" sz="quarter" idx="12"/>
          </p:nvPr>
        </p:nvSpPr>
        <p:spPr/>
        <p:txBody>
          <a:bodyPr/>
          <a:lstStyle/>
          <a:p>
            <a:fld id="{4FAB73BC-B049-4115-A692-8D63A059BFB8}" type="slidenum">
              <a:rPr lang="en-US" smtClean="0"/>
              <a:pPr/>
              <a:t>31</a:t>
            </a:fld>
            <a:endParaRPr lang="en-US" dirty="0"/>
          </a:p>
        </p:txBody>
      </p:sp>
    </p:spTree>
    <p:extLst>
      <p:ext uri="{BB962C8B-B14F-4D97-AF65-F5344CB8AC3E}">
        <p14:creationId xmlns:p14="http://schemas.microsoft.com/office/powerpoint/2010/main" val="16315741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609480" y="4867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FFFFFF"/>
              </a:buClr>
              <a:buSzPct val="45000"/>
              <a:buFont typeface="Wingdings" charset="2"/>
              <a:buChar char=""/>
            </a:pPr>
            <a:endParaRPr lang="en-IN" sz="3200" b="0" strike="noStrike" spc="-1" dirty="0">
              <a:solidFill>
                <a:srgbClr val="FFFFFF"/>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Rectangle 15"/>
              <p:cNvSpPr/>
              <p:nvPr/>
            </p:nvSpPr>
            <p:spPr>
              <a:xfrm>
                <a:off x="3352846" y="694697"/>
                <a:ext cx="6201954" cy="412870"/>
              </a:xfrm>
              <a:prstGeom prst="rect">
                <a:avLst/>
              </a:prstGeom>
            </p:spPr>
            <p:txBody>
              <a:bodyPr wrap="none">
                <a:spAutoFit/>
              </a:bodyPr>
              <a:lstStyle/>
              <a:p>
                <a14:m>
                  <m:oMath xmlns:m="http://schemas.openxmlformats.org/officeDocument/2006/math">
                    <m:sSup>
                      <m:sSupPr>
                        <m:ctrlPr>
                          <a:rPr lang="en-US" i="1" smtClean="0">
                            <a:solidFill>
                              <a:schemeClr val="tx1"/>
                            </a:solidFill>
                            <a:latin typeface="Cambria Math" panose="02040503050406030204" pitchFamily="18" charset="0"/>
                            <a:ea typeface="Cambria Math" panose="02040503050406030204" pitchFamily="18" charset="0"/>
                          </a:rPr>
                        </m:ctrlPr>
                      </m:sSup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𝑐</m:t>
                            </m:r>
                          </m:e>
                        </m:acc>
                      </m:e>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p>
                    <m:r>
                      <a:rPr lang="en-US" i="0">
                        <a:solidFill>
                          <a:schemeClr val="tx1"/>
                        </a:solidFill>
                        <a:latin typeface="Cambria Math" panose="02040503050406030204" pitchFamily="18" charset="0"/>
                        <a:ea typeface="Cambria Math" panose="02040503050406030204" pitchFamily="18" charset="0"/>
                      </a:rPr>
                      <m:t>= </m:t>
                    </m:r>
                    <m:func>
                      <m:funcPr>
                        <m:ctrlPr>
                          <a:rPr lang="en-US" i="1">
                            <a:solidFill>
                              <a:schemeClr val="tx1"/>
                            </a:solidFill>
                            <a:latin typeface="Cambria Math" panose="02040503050406030204" pitchFamily="18" charset="0"/>
                            <a:ea typeface="Cambria Math" panose="02040503050406030204" pitchFamily="18" charset="0"/>
                          </a:rPr>
                        </m:ctrlPr>
                      </m:funcPr>
                      <m:fName>
                        <m:r>
                          <m:rPr>
                            <m:sty m:val="p"/>
                          </m:rPr>
                          <a:rPr lang="en-US" i="0">
                            <a:solidFill>
                              <a:schemeClr val="tx1"/>
                            </a:solidFill>
                            <a:latin typeface="Cambria Math" panose="02040503050406030204" pitchFamily="18" charset="0"/>
                            <a:ea typeface="Cambria Math" panose="02040503050406030204" pitchFamily="18" charset="0"/>
                          </a:rPr>
                          <m:t>tanh</m:t>
                        </m:r>
                      </m:fName>
                      <m:e>
                        <m:d>
                          <m:dPr>
                            <m:endChr m:val=""/>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−1&gt;</m:t>
                                </m:r>
                              </m:sup>
                            </m:sSubSup>
                            <m:r>
                              <a:rPr lang="en-US" i="0">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𝑎</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b="0" i="1" smtClean="0">
                                <a:solidFill>
                                  <a:schemeClr val="tx1"/>
                                </a:solidFill>
                                <a:latin typeface="Cambria Math" panose="02040503050406030204" pitchFamily="18" charset="0"/>
                                <a:ea typeface="Cambria Math" panose="02040503050406030204" pitchFamily="18" charset="0"/>
                              </a:rPr>
                              <m:t>)</m:t>
                            </m:r>
                          </m:e>
                        </m:d>
                      </m:e>
                    </m:func>
                  </m:oMath>
                </a14:m>
                <a:r>
                  <a:rPr lang="en-US" dirty="0">
                    <a:solidFill>
                      <a:schemeClr val="tx1"/>
                    </a:solidFill>
                    <a:latin typeface="Cambria Math" panose="02040503050406030204" pitchFamily="18" charset="0"/>
                    <a:ea typeface="Cambria Math" panose="02040503050406030204" pitchFamily="18" charset="0"/>
                  </a:rPr>
                  <a:t>--------------------(27)</a:t>
                </a:r>
              </a:p>
            </p:txBody>
          </p:sp>
        </mc:Choice>
        <mc:Fallback xmlns="">
          <p:sp>
            <p:nvSpPr>
              <p:cNvPr id="16" name="Rectangle 15"/>
              <p:cNvSpPr>
                <a:spLocks noRot="1" noChangeAspect="1" noMove="1" noResize="1" noEditPoints="1" noAdjustHandles="1" noChangeArrowheads="1" noChangeShapeType="1" noTextEdit="1"/>
              </p:cNvSpPr>
              <p:nvPr/>
            </p:nvSpPr>
            <p:spPr>
              <a:xfrm>
                <a:off x="3352846" y="694697"/>
                <a:ext cx="6201954" cy="412870"/>
              </a:xfrm>
              <a:prstGeom prst="rect">
                <a:avLst/>
              </a:prstGeom>
              <a:blipFill>
                <a:blip r:embed="rId2"/>
                <a:stretch>
                  <a:fillRect t="-151471" b="-2235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457876" y="1406604"/>
                <a:ext cx="5779339" cy="412870"/>
              </a:xfrm>
              <a:prstGeom prst="rect">
                <a:avLst/>
              </a:prstGeom>
            </p:spPr>
            <p:txBody>
              <a:bodyPr wrap="none">
                <a:spAutoFit/>
              </a:bodyPr>
              <a:lstStyle/>
              <a:p>
                <a14:m>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𝑢</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𝜎</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𝑢</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−1&gt;</m:t>
                            </m:r>
                          </m:sup>
                        </m:sSubSup>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𝑢</m:t>
                                </m:r>
                              </m:e>
                              <m:sub>
                                <m:r>
                                  <a:rPr lang="en-US" i="0">
                                    <a:solidFill>
                                      <a:schemeClr val="tx1"/>
                                    </a:solidFill>
                                    <a:latin typeface="Cambria Math" panose="02040503050406030204" pitchFamily="18" charset="0"/>
                                    <a:ea typeface="Cambria Math" panose="02040503050406030204" pitchFamily="18" charset="0"/>
                                  </a:rPr>
                                  <m:t>1</m:t>
                                </m:r>
                              </m:sub>
                            </m:sSub>
                          </m:sub>
                        </m:sSub>
                      </m:e>
                    </m:d>
                  </m:oMath>
                </a14:m>
                <a:r>
                  <a:rPr lang="en-US" dirty="0">
                    <a:solidFill>
                      <a:schemeClr val="tx1"/>
                    </a:solidFill>
                    <a:latin typeface="Cambria Math" panose="02040503050406030204" pitchFamily="18" charset="0"/>
                    <a:ea typeface="Cambria Math" panose="02040503050406030204" pitchFamily="18" charset="0"/>
                  </a:rPr>
                  <a:t>----------------------(28)</a:t>
                </a:r>
              </a:p>
            </p:txBody>
          </p:sp>
        </mc:Choice>
        <mc:Fallback xmlns="">
          <p:sp>
            <p:nvSpPr>
              <p:cNvPr id="17" name="Rectangle 16"/>
              <p:cNvSpPr>
                <a:spLocks noRot="1" noChangeAspect="1" noMove="1" noResize="1" noEditPoints="1" noAdjustHandles="1" noChangeArrowheads="1" noChangeShapeType="1" noTextEdit="1"/>
              </p:cNvSpPr>
              <p:nvPr/>
            </p:nvSpPr>
            <p:spPr>
              <a:xfrm>
                <a:off x="3457876" y="1406604"/>
                <a:ext cx="5779339" cy="412870"/>
              </a:xfrm>
              <a:prstGeom prst="rect">
                <a:avLst/>
              </a:prstGeom>
              <a:blipFill>
                <a:blip r:embed="rId3"/>
                <a:stretch>
                  <a:fillRect t="-153731" r="-316" b="-2283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352846" y="2204656"/>
                <a:ext cx="6060442" cy="412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𝑡</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𝜎</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𝑡</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−1&gt;</m:t>
                              </m:r>
                            </m:sup>
                          </m:sSubSup>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𝑡</m:t>
                                  </m:r>
                                </m:e>
                                <m:sub>
                                  <m:r>
                                    <a:rPr lang="en-US" i="0">
                                      <a:solidFill>
                                        <a:schemeClr val="tx1"/>
                                      </a:solidFill>
                                      <a:latin typeface="Cambria Math" panose="02040503050406030204" pitchFamily="18" charset="0"/>
                                      <a:ea typeface="Cambria Math" panose="02040503050406030204" pitchFamily="18" charset="0"/>
                                    </a:rPr>
                                    <m:t>1</m:t>
                                  </m:r>
                                </m:sub>
                              </m:sSub>
                            </m:sub>
                          </m:sSub>
                        </m:e>
                      </m:d>
                      <m:r>
                        <a:rPr lang="en-US" b="0" i="1" smtClean="0">
                          <a:solidFill>
                            <a:schemeClr val="tx1"/>
                          </a:solidFill>
                          <a:latin typeface="Cambria Math" panose="02040503050406030204" pitchFamily="18" charset="0"/>
                          <a:ea typeface="Cambria Math" panose="02040503050406030204" pitchFamily="18" charset="0"/>
                        </a:rPr>
                        <m:t>−−−−−−−−−−−(29)</m:t>
                      </m:r>
                    </m:oMath>
                  </m:oMathPara>
                </a14:m>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352846" y="2204656"/>
                <a:ext cx="6060442" cy="412870"/>
              </a:xfrm>
              <a:prstGeom prst="rect">
                <a:avLst/>
              </a:prstGeom>
              <a:blipFill>
                <a:blip r:embed="rId4"/>
                <a:stretch>
                  <a:fillRect t="-153731" b="-2283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457876" y="2848229"/>
                <a:ext cx="5889561" cy="412870"/>
              </a:xfrm>
              <a:prstGeom prst="rect">
                <a:avLst/>
              </a:prstGeom>
            </p:spPr>
            <p:txBody>
              <a:bodyPr wrap="none">
                <a:spAutoFit/>
              </a:bodyPr>
              <a:lstStyle/>
              <a:p>
                <a14:m>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𝑜</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𝜎</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𝑜</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−1&gt;</m:t>
                            </m:r>
                          </m:sup>
                        </m:sSubSup>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𝑎</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𝑡</m:t>
                            </m:r>
                          </m:e>
                        </m:d>
                        <m:d>
                          <m:dPr>
                            <m:begChr m:val="["/>
                            <m:endChr m:val="]"/>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𝑖</m:t>
                            </m:r>
                          </m:e>
                        </m:d>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𝑜</m:t>
                                </m:r>
                              </m:e>
                              <m:sub>
                                <m:r>
                                  <a:rPr lang="en-US" i="0">
                                    <a:solidFill>
                                      <a:schemeClr val="tx1"/>
                                    </a:solidFill>
                                    <a:latin typeface="Cambria Math" panose="02040503050406030204" pitchFamily="18" charset="0"/>
                                    <a:ea typeface="Cambria Math" panose="02040503050406030204" pitchFamily="18" charset="0"/>
                                  </a:rPr>
                                  <m:t>1</m:t>
                                </m:r>
                              </m:sub>
                            </m:sSub>
                          </m:sub>
                        </m:sSub>
                      </m:e>
                    </m:d>
                  </m:oMath>
                </a14:m>
                <a:r>
                  <a:rPr lang="en-US" dirty="0">
                    <a:solidFill>
                      <a:schemeClr val="tx1"/>
                    </a:solidFill>
                    <a:latin typeface="Cambria Math" panose="02040503050406030204" pitchFamily="18" charset="0"/>
                    <a:ea typeface="Cambria Math" panose="02040503050406030204" pitchFamily="18" charset="0"/>
                  </a:rPr>
                  <a:t>------------------------(30)</a:t>
                </a:r>
              </a:p>
            </p:txBody>
          </p:sp>
        </mc:Choice>
        <mc:Fallback xmlns="">
          <p:sp>
            <p:nvSpPr>
              <p:cNvPr id="19" name="Rectangle 18"/>
              <p:cNvSpPr>
                <a:spLocks noRot="1" noChangeAspect="1" noMove="1" noResize="1" noEditPoints="1" noAdjustHandles="1" noChangeArrowheads="1" noChangeShapeType="1" noTextEdit="1"/>
              </p:cNvSpPr>
              <p:nvPr/>
            </p:nvSpPr>
            <p:spPr>
              <a:xfrm>
                <a:off x="3457876" y="2848229"/>
                <a:ext cx="5889561" cy="412870"/>
              </a:xfrm>
              <a:prstGeom prst="rect">
                <a:avLst/>
              </a:prstGeom>
              <a:blipFill>
                <a:blip r:embed="rId5"/>
                <a:stretch>
                  <a:fillRect t="-151471" r="-311" b="-2235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384857" y="3765067"/>
                <a:ext cx="5909695" cy="400559"/>
              </a:xfrm>
              <a:prstGeom prst="rect">
                <a:avLst/>
              </a:prstGeom>
            </p:spPr>
            <p:txBody>
              <a:bodyPr wrap="none">
                <a:spAutoFit/>
              </a:bodyPr>
              <a:lstStyle/>
              <a:p>
                <a14:m>
                  <m:oMath xmlns:m="http://schemas.openxmlformats.org/officeDocument/2006/math">
                    <m:sSubSup>
                      <m:sSubSupPr>
                        <m:ctrlPr>
                          <a:rPr lang="en-US" i="1" smtClean="0">
                            <a:solidFill>
                              <a:schemeClr val="tx1"/>
                            </a:solidFill>
                            <a:latin typeface="Cambria Math" panose="02040503050406030204" pitchFamily="18" charset="0"/>
                            <a:ea typeface="Cambria Math" panose="02040503050406030204" pitchFamily="18" charset="0"/>
                          </a:rPr>
                        </m:ctrlPr>
                      </m:sSubSupPr>
                      <m:e>
                        <m:r>
                          <a:rPr lang="en-US" b="0" i="1" smtClean="0">
                            <a:solidFill>
                              <a:schemeClr val="tx1"/>
                            </a:solidFill>
                            <a:latin typeface="Cambria Math" panose="02040503050406030204" pitchFamily="18" charset="0"/>
                            <a:ea typeface="Cambria Math" panose="02040503050406030204" pitchFamily="18" charset="0"/>
                          </a:rPr>
                          <m:t>  </m:t>
                        </m:r>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bSup>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𝑢</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 </m:t>
                    </m:r>
                    <m:sSubSup>
                      <m:sSubSupPr>
                        <m:ctrlPr>
                          <a:rPr lang="en-US" i="1">
                            <a:solidFill>
                              <a:schemeClr val="tx1"/>
                            </a:solidFill>
                            <a:latin typeface="Cambria Math" panose="02040503050406030204" pitchFamily="18" charset="0"/>
                            <a:ea typeface="Cambria Math" panose="02040503050406030204" pitchFamily="18" charset="0"/>
                          </a:rPr>
                        </m:ctrlPr>
                      </m:sSubSupPr>
                      <m:e>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𝑐</m:t>
                            </m:r>
                          </m:e>
                        </m:acc>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bSup>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𝑡</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 </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bSup>
                  </m:oMath>
                </a14:m>
                <a:r>
                  <a:rPr lang="en-US" dirty="0">
                    <a:solidFill>
                      <a:schemeClr val="tx1"/>
                    </a:solidFill>
                    <a:latin typeface="Cambria Math" panose="02040503050406030204" pitchFamily="18" charset="0"/>
                    <a:ea typeface="Cambria Math" panose="02040503050406030204" pitchFamily="18" charset="0"/>
                  </a:rPr>
                  <a:t>---------------------------(3</a:t>
                </a:r>
                <a:r>
                  <a:rPr lang="en-US" dirty="0">
                    <a:latin typeface="Cambria Math" panose="02040503050406030204" pitchFamily="18" charset="0"/>
                    <a:ea typeface="Cambria Math" panose="02040503050406030204" pitchFamily="18" charset="0"/>
                  </a:rPr>
                  <a:t>1)</a:t>
                </a:r>
              </a:p>
            </p:txBody>
          </p:sp>
        </mc:Choice>
        <mc:Fallback xmlns="">
          <p:sp>
            <p:nvSpPr>
              <p:cNvPr id="20" name="Rectangle 19"/>
              <p:cNvSpPr>
                <a:spLocks noRot="1" noChangeAspect="1" noMove="1" noResize="1" noEditPoints="1" noAdjustHandles="1" noChangeArrowheads="1" noChangeShapeType="1" noTextEdit="1"/>
              </p:cNvSpPr>
              <p:nvPr/>
            </p:nvSpPr>
            <p:spPr>
              <a:xfrm>
                <a:off x="3384857" y="3765067"/>
                <a:ext cx="5909695" cy="400559"/>
              </a:xfrm>
              <a:prstGeom prst="rect">
                <a:avLst/>
              </a:prstGeom>
              <a:blipFill>
                <a:blip r:embed="rId6"/>
                <a:stretch>
                  <a:fillRect t="-9231" r="-206" b="-169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457876" y="4426859"/>
                <a:ext cx="5792098" cy="371577"/>
              </a:xfrm>
              <a:prstGeom prst="rect">
                <a:avLst/>
              </a:prstGeom>
            </p:spPr>
            <p:txBody>
              <a:bodyPr wrap="none">
                <a:spAutoFit/>
              </a:bodyPr>
              <a:lstStyle/>
              <a:p>
                <a14:m>
                  <m:oMath xmlns:m="http://schemas.openxmlformats.org/officeDocument/2006/math">
                    <m:sSubSup>
                      <m:sSubSupPr>
                        <m:ctrlPr>
                          <a:rPr lang="en-US" i="1" smtClean="0">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bSup>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𝛾</m:t>
                        </m:r>
                      </m:e>
                      <m:sub>
                        <m:r>
                          <a:rPr lang="en-US" i="1">
                            <a:solidFill>
                              <a:schemeClr val="tx1"/>
                            </a:solidFill>
                            <a:latin typeface="Cambria Math" panose="02040503050406030204" pitchFamily="18" charset="0"/>
                            <a:ea typeface="Cambria Math" panose="02040503050406030204" pitchFamily="18" charset="0"/>
                          </a:rPr>
                          <m:t>𝑜</m:t>
                        </m:r>
                      </m:sub>
                    </m:sSub>
                    <m:r>
                      <a:rPr lang="en-US" i="0">
                        <a:solidFill>
                          <a:schemeClr val="tx1"/>
                        </a:solidFill>
                        <a:latin typeface="Cambria Math" panose="02040503050406030204" pitchFamily="18" charset="0"/>
                        <a:ea typeface="Cambria Math" panose="02040503050406030204" pitchFamily="18" charset="0"/>
                      </a:rPr>
                      <m:t>∗ </m:t>
                    </m:r>
                    <m:func>
                      <m:funcPr>
                        <m:ctrlPr>
                          <a:rPr lang="en-US" i="1">
                            <a:solidFill>
                              <a:schemeClr val="tx1"/>
                            </a:solidFill>
                            <a:latin typeface="Cambria Math" panose="02040503050406030204" pitchFamily="18" charset="0"/>
                            <a:ea typeface="Cambria Math" panose="02040503050406030204" pitchFamily="18" charset="0"/>
                          </a:rPr>
                        </m:ctrlPr>
                      </m:funcPr>
                      <m:fName>
                        <m:r>
                          <m:rPr>
                            <m:sty m:val="p"/>
                          </m:rPr>
                          <a:rPr lang="en-US" i="0">
                            <a:solidFill>
                              <a:schemeClr val="tx1"/>
                            </a:solidFill>
                            <a:latin typeface="Cambria Math" panose="02040503050406030204" pitchFamily="18" charset="0"/>
                            <a:ea typeface="Cambria Math" panose="02040503050406030204" pitchFamily="18" charset="0"/>
                          </a:rPr>
                          <m:t>tanh</m:t>
                        </m:r>
                      </m:fName>
                      <m:e>
                        <m:d>
                          <m:dPr>
                            <m:ctrlPr>
                              <a:rPr lang="en-US" i="1">
                                <a:solidFill>
                                  <a:schemeClr val="tx1"/>
                                </a:solidFill>
                                <a:latin typeface="Cambria Math" panose="02040503050406030204" pitchFamily="18" charset="0"/>
                                <a:ea typeface="Cambria Math" panose="02040503050406030204" pitchFamily="18" charset="0"/>
                              </a:rPr>
                            </m:ctrlPr>
                          </m:dPr>
                          <m:e>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𝑐</m:t>
                                </m:r>
                              </m:e>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p>
                          </m:e>
                        </m:d>
                      </m:e>
                    </m:func>
                  </m:oMath>
                </a14:m>
                <a:r>
                  <a:rPr lang="en-US" dirty="0">
                    <a:solidFill>
                      <a:schemeClr val="tx1"/>
                    </a:solidFill>
                    <a:latin typeface="Cambria Math" panose="02040503050406030204" pitchFamily="18" charset="0"/>
                    <a:ea typeface="Cambria Math" panose="02040503050406030204" pitchFamily="18" charset="0"/>
                  </a:rPr>
                  <a:t>------------------------------------(32)</a:t>
                </a:r>
              </a:p>
            </p:txBody>
          </p:sp>
        </mc:Choice>
        <mc:Fallback xmlns="">
          <p:sp>
            <p:nvSpPr>
              <p:cNvPr id="21" name="Rectangle 20"/>
              <p:cNvSpPr>
                <a:spLocks noRot="1" noChangeAspect="1" noMove="1" noResize="1" noEditPoints="1" noAdjustHandles="1" noChangeArrowheads="1" noChangeShapeType="1" noTextEdit="1"/>
              </p:cNvSpPr>
              <p:nvPr/>
            </p:nvSpPr>
            <p:spPr>
              <a:xfrm>
                <a:off x="3457876" y="4426859"/>
                <a:ext cx="5792098" cy="371577"/>
              </a:xfrm>
              <a:prstGeom prst="rect">
                <a:avLst/>
              </a:prstGeom>
              <a:blipFill>
                <a:blip r:embed="rId7"/>
                <a:stretch>
                  <a:fillRect t="-8197" r="-316" b="-24590"/>
                </a:stretch>
              </a:blipFill>
            </p:spPr>
            <p:txBody>
              <a:bodyPr/>
              <a:lstStyle/>
              <a:p>
                <a:r>
                  <a:rPr lang="en-IN">
                    <a:noFill/>
                  </a:rPr>
                  <a:t> </a:t>
                </a:r>
              </a:p>
            </p:txBody>
          </p:sp>
        </mc:Fallback>
      </mc:AlternateContent>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This LSTM layer is followed by dropout and a dense layer.</a:t>
            </a:r>
            <a:endParaRPr lang="en-IN" sz="2400" b="0" strike="noStrike" spc="-1" dirty="0">
              <a:latin typeface="Times New Roman" panose="02020603050405020304" pitchFamily="18" charset="0"/>
              <a:cs typeface="Times New Roman" panose="02020603050405020304" pitchFamily="18" charset="0"/>
            </a:endParaRPr>
          </a:p>
          <a:p>
            <a:pPr marL="432000" indent="-323640">
              <a:lnSpc>
                <a:spcPct val="100000"/>
              </a:lnSpc>
              <a:spcBef>
                <a:spcPts val="1417"/>
              </a:spcBef>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So, the </a:t>
            </a:r>
            <a:r>
              <a:rPr lang="en-IN" sz="2400" b="0" strike="noStrike" spc="-1" dirty="0" smtClean="0">
                <a:latin typeface="Times New Roman" panose="02020603050405020304" pitchFamily="18" charset="0"/>
                <a:ea typeface="DejaVu Sans"/>
                <a:cs typeface="Times New Roman" panose="02020603050405020304" pitchFamily="18" charset="0"/>
              </a:rPr>
              <a:t>output from this dense layer is </a:t>
            </a:r>
            <a:endParaRPr lang="en-IN" sz="2400" b="0" strike="noStrike" spc="-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2967355" y="3496608"/>
                <a:ext cx="6256330" cy="371577"/>
              </a:xfrm>
              <a:prstGeom prst="rect">
                <a:avLst/>
              </a:prstGeom>
            </p:spPr>
            <p:txBody>
              <a:bodyPr wrap="square">
                <a:spAutoFit/>
              </a:bodyPr>
              <a:lstStyle/>
              <a:p>
                <a14:m>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r>
                              <a:rPr lang="en-US" i="1">
                                <a:solidFill>
                                  <a:schemeClr val="tx1"/>
                                </a:solidFill>
                                <a:latin typeface="Cambria Math" panose="02040503050406030204" pitchFamily="18" charset="0"/>
                                <a:ea typeface="Cambria Math" panose="02040503050406030204" pitchFamily="18" charset="0"/>
                              </a:rPr>
                              <m:t>𝑣</m:t>
                            </m:r>
                          </m:sub>
                        </m:sSub>
                        <m:r>
                          <a:rPr lang="en-US" i="0">
                            <a:solidFill>
                              <a:schemeClr val="tx1"/>
                            </a:solidFill>
                            <a:latin typeface="Cambria Math" panose="02040503050406030204" pitchFamily="18" charset="0"/>
                            <a:ea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rPr>
                          <m:t>R</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r>
                              <a:rPr lang="en-US" i="1">
                                <a:solidFill>
                                  <a:schemeClr val="tx1"/>
                                </a:solidFill>
                                <a:latin typeface="Cambria Math" panose="02040503050406030204" pitchFamily="18" charset="0"/>
                                <a:ea typeface="Cambria Math" panose="02040503050406030204" pitchFamily="18" charset="0"/>
                              </a:rPr>
                              <m:t>𝑑</m:t>
                            </m:r>
                          </m:sub>
                        </m:sSub>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𝑎</m:t>
                            </m:r>
                          </m:e>
                          <m:sub>
                            <m:r>
                              <a:rPr lang="en-US" i="0">
                                <a:solidFill>
                                  <a:schemeClr val="tx1"/>
                                </a:solidFill>
                                <a:latin typeface="Cambria Math" panose="02040503050406030204" pitchFamily="18" charset="0"/>
                                <a:ea typeface="Cambria Math" panose="02040503050406030204" pitchFamily="18" charset="0"/>
                              </a:rPr>
                              <m:t>1</m:t>
                            </m:r>
                          </m:sub>
                          <m:sup>
                            <m:r>
                              <a:rPr lang="en-US" i="0">
                                <a:solidFill>
                                  <a:schemeClr val="tx1"/>
                                </a:solidFill>
                                <a:latin typeface="Cambria Math" panose="02040503050406030204" pitchFamily="18" charset="0"/>
                                <a:ea typeface="Cambria Math" panose="02040503050406030204" pitchFamily="18" charset="0"/>
                              </a:rPr>
                              <m:t>&lt;</m:t>
                            </m:r>
                            <m:r>
                              <a:rPr lang="en-US" i="1">
                                <a:solidFill>
                                  <a:schemeClr val="tx1"/>
                                </a:solidFill>
                                <a:latin typeface="Cambria Math" panose="02040503050406030204" pitchFamily="18" charset="0"/>
                                <a:ea typeface="Cambria Math" panose="02040503050406030204" pitchFamily="18" charset="0"/>
                              </a:rPr>
                              <m:t>𝑡</m:t>
                            </m:r>
                            <m:r>
                              <a:rPr lang="en-US" i="0">
                                <a:solidFill>
                                  <a:schemeClr val="tx1"/>
                                </a:solidFill>
                                <a:latin typeface="Cambria Math" panose="02040503050406030204" pitchFamily="18" charset="0"/>
                                <a:ea typeface="Cambria Math" panose="02040503050406030204" pitchFamily="18" charset="0"/>
                              </a:rPr>
                              <m:t>&gt;</m:t>
                            </m:r>
                          </m:sup>
                        </m:sSubSup>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r>
                              <a:rPr lang="en-US" i="0">
                                <a:solidFill>
                                  <a:schemeClr val="tx1"/>
                                </a:solidFill>
                                <a:latin typeface="Cambria Math" panose="02040503050406030204" pitchFamily="18" charset="0"/>
                                <a:ea typeface="Cambria Math" panose="02040503050406030204" pitchFamily="18" charset="0"/>
                              </a:rPr>
                              <m:t>2</m:t>
                            </m:r>
                          </m:sub>
                        </m:sSub>
                      </m:e>
                    </m:d>
                  </m:oMath>
                </a14:m>
                <a:r>
                  <a:rPr lang="en-US" dirty="0">
                    <a:solidFill>
                      <a:schemeClr val="tx1"/>
                    </a:solidFill>
                    <a:latin typeface="Cambria Math" panose="02040503050406030204" pitchFamily="18" charset="0"/>
                    <a:ea typeface="Cambria Math" panose="02040503050406030204" pitchFamily="18" charset="0"/>
                  </a:rPr>
                  <a:t>-------------------------(33)</a:t>
                </a:r>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967355" y="3496608"/>
                <a:ext cx="6256330" cy="371577"/>
              </a:xfrm>
              <a:prstGeom prst="rect">
                <a:avLst/>
              </a:prstGeom>
              <a:blipFill>
                <a:blip r:embed="rId2"/>
                <a:stretch>
                  <a:fillRect t="-116393" b="-1868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09480" y="4750637"/>
                <a:ext cx="6096000" cy="369332"/>
              </a:xfrm>
              <a:prstGeom prst="rect">
                <a:avLst/>
              </a:prstGeom>
            </p:spPr>
            <p:txBody>
              <a:bodyPr>
                <a:spAutoFit/>
              </a:bodyPr>
              <a:lstStyle/>
              <a:p>
                <a:pPr marL="432000" indent="-323640">
                  <a:lnSpc>
                    <a:spcPct val="100000"/>
                  </a:lnSpc>
                  <a:spcBef>
                    <a:spcPts val="1417"/>
                  </a:spcBef>
                  <a:buClr>
                    <a:srgbClr val="FFFFFF"/>
                  </a:buClr>
                  <a:buSzPct val="45000"/>
                  <a:buFont typeface="Wingdings" charset="2"/>
                  <a:buChar char=""/>
                </a:pPr>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Where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r>
                          <a:rPr lang="en-US" i="1">
                            <a:solidFill>
                              <a:schemeClr val="tx1"/>
                            </a:solidFill>
                            <a:latin typeface="Cambria Math" panose="02040503050406030204" pitchFamily="18" charset="0"/>
                            <a:ea typeface="Cambria Math" panose="02040503050406030204" pitchFamily="18" charset="0"/>
                          </a:rPr>
                          <m:t>𝑣</m:t>
                        </m:r>
                      </m:sub>
                    </m:sSub>
                  </m:oMath>
                </a14:m>
                <a:r>
                  <a:rPr lang="en-IN" spc="-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is the output vector of video</a:t>
                </a:r>
              </a:p>
            </p:txBody>
          </p:sp>
        </mc:Choice>
        <mc:Fallback xmlns="">
          <p:sp>
            <p:nvSpPr>
              <p:cNvPr id="3" name="Rectangle 2"/>
              <p:cNvSpPr>
                <a:spLocks noRot="1" noChangeAspect="1" noMove="1" noResize="1" noEditPoints="1" noAdjustHandles="1" noChangeArrowheads="1" noChangeShapeType="1" noTextEdit="1"/>
              </p:cNvSpPr>
              <p:nvPr/>
            </p:nvSpPr>
            <p:spPr>
              <a:xfrm>
                <a:off x="609480" y="4750637"/>
                <a:ext cx="6096000" cy="369332"/>
              </a:xfrm>
              <a:prstGeom prst="rect">
                <a:avLst/>
              </a:prstGeom>
              <a:blipFill>
                <a:blip r:embed="rId3"/>
                <a:stretch>
                  <a:fillRect t="-9836" b="-229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pPr/>
              <a:t>33</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7" name="CustomShape 1"/>
              <p:cNvSpPr/>
              <p:nvPr/>
            </p:nvSpPr>
            <p:spPr>
              <a:xfrm>
                <a:off x="554616" y="580392"/>
                <a:ext cx="11012544" cy="2464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360" algn="just">
                  <a:lnSpc>
                    <a:spcPct val="100000"/>
                  </a:lnSpc>
                  <a:spcBef>
                    <a:spcPts val="1134"/>
                  </a:spcBef>
                  <a:buClr>
                    <a:srgbClr val="000000"/>
                  </a:buClr>
                  <a:buSzPct val="45000"/>
                </a:pP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Combination of Audio only and Video only model</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432000" indent="-323640" algn="just">
                  <a:lnSpc>
                    <a:spcPct val="100000"/>
                  </a:lnSpc>
                  <a:spcBef>
                    <a:spcPts val="1417"/>
                  </a:spcBef>
                  <a:buClr>
                    <a:srgbClr val="000000"/>
                  </a:buClr>
                  <a:buSzPct val="45000"/>
                  <a:buFont typeface="Wingdings" charset="2"/>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Here the feature map from the first dense layer from Audio only model is concatenated with the feature map from first LSTM layer from the Video only model.</a:t>
                </a:r>
              </a:p>
              <a:p>
                <a:pPr marL="108360" algn="just">
                  <a:lnSpc>
                    <a:spcPct val="100000"/>
                  </a:lnSpc>
                  <a:spcBef>
                    <a:spcPts val="1417"/>
                  </a:spcBef>
                  <a:buClr>
                    <a:srgbClr val="000000"/>
                  </a:buClr>
                  <a:buSzPct val="45000"/>
                </a:pPr>
                <a:r>
                  <a:rPr lang="en-IN" sz="2400" spc="-1" dirty="0" smtClean="0">
                    <a:latin typeface="Times New Roman" panose="02020603050405020304" pitchFamily="18" charset="0"/>
                    <a:cs typeface="Times New Roman" panose="02020603050405020304" pitchFamily="18" charset="0"/>
                  </a:rPr>
                  <a:t>     F</a:t>
                </a:r>
                <a:r>
                  <a:rPr lang="en-IN" sz="2400" spc="-1" dirty="0" smtClean="0">
                    <a:solidFill>
                      <a:schemeClr val="tx1"/>
                    </a:solidFill>
                    <a:latin typeface="Times New Roman" panose="02020603050405020304" pitchFamily="18" charset="0"/>
                    <a:cs typeface="Times New Roman" panose="02020603050405020304" pitchFamily="18" charset="0"/>
                  </a:rPr>
                  <a:t>rom </a:t>
                </a:r>
                <a:r>
                  <a:rPr lang="en-IN" sz="2400" spc="-1" dirty="0">
                    <a:solidFill>
                      <a:schemeClr val="tx1"/>
                    </a:solidFill>
                    <a:latin typeface="Times New Roman" panose="02020603050405020304" pitchFamily="18" charset="0"/>
                    <a:cs typeface="Times New Roman" panose="02020603050405020304" pitchFamily="18" charset="0"/>
                  </a:rPr>
                  <a:t>equations (23) and (32) </a:t>
                </a:r>
              </a:p>
              <a:p>
                <a:pPr marL="108360" algn="just">
                  <a:lnSpc>
                    <a:spcPct val="100000"/>
                  </a:lnSpc>
                  <a:spcBef>
                    <a:spcPts val="1417"/>
                  </a:spcBef>
                  <a:buClr>
                    <a:srgbClr val="000000"/>
                  </a:buClr>
                  <a:buSzPct val="45000"/>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Times New Roman" panose="02020603050405020304" pitchFamily="18" charset="0"/>
                            </a:rPr>
                          </m:ctrlPr>
                        </m:sSubPr>
                        <m:e>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spc="-1">
                              <a:solidFill>
                                <a:schemeClr val="tx1"/>
                              </a:solidFill>
                              <a:latin typeface="Cambria Math" panose="02040503050406030204" pitchFamily="18" charset="0"/>
                            </a:rPr>
                          </m:ctrlPr>
                        </m:sSupPr>
                        <m:e>
                          <m:r>
                            <a:rPr lang="en-US" b="0" i="1" spc="-1" smtClean="0">
                              <a:solidFill>
                                <a:schemeClr val="tx1"/>
                              </a:solidFill>
                              <a:latin typeface="Cambria Math" panose="02040503050406030204" pitchFamily="18" charset="0"/>
                            </a:rPr>
                            <m:t>[</m:t>
                          </m:r>
                          <m:r>
                            <a:rPr lang="en-IN" i="1" spc="-1">
                              <a:solidFill>
                                <a:schemeClr val="tx1"/>
                              </a:solidFill>
                              <a:latin typeface="Cambria Math" panose="02040503050406030204" pitchFamily="18" charset="0"/>
                            </a:rPr>
                            <m:t>𝑎</m:t>
                          </m:r>
                        </m:e>
                        <m:sup>
                          <m:r>
                            <a:rPr lang="en-IN" i="1" spc="-1">
                              <a:solidFill>
                                <a:schemeClr val="tx1"/>
                              </a:solidFill>
                              <a:latin typeface="Cambria Math" panose="02040503050406030204" pitchFamily="18" charset="0"/>
                            </a:rPr>
                            <m:t>&lt;</m:t>
                          </m:r>
                          <m:r>
                            <a:rPr lang="en-IN" i="1" spc="-1">
                              <a:solidFill>
                                <a:schemeClr val="tx1"/>
                              </a:solidFill>
                              <a:latin typeface="Cambria Math" panose="02040503050406030204" pitchFamily="18" charset="0"/>
                            </a:rPr>
                            <m:t>𝑡</m:t>
                          </m:r>
                          <m:r>
                            <a:rPr lang="en-IN" i="1" spc="-1">
                              <a:solidFill>
                                <a:schemeClr val="tx1"/>
                              </a:solidFill>
                              <a:latin typeface="Cambria Math" panose="02040503050406030204" pitchFamily="18" charset="0"/>
                            </a:rPr>
                            <m:t>&gt;</m:t>
                          </m:r>
                        </m:sup>
                      </m:sSup>
                      <m:r>
                        <a:rPr lang="en-US" b="0" i="1" spc="-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cs typeface="Times New Roman" panose="02020603050405020304" pitchFamily="18" charset="0"/>
                        </a:rPr>
                        <m:t> </m:t>
                      </m:r>
                      <m:sSup>
                        <m:sSupPr>
                          <m:ctrlPr>
                            <a:rPr lang="en-US" i="1">
                              <a:solidFill>
                                <a:schemeClr val="tx1"/>
                              </a:solidFill>
                              <a:latin typeface="Cambria Math" panose="02040503050406030204" pitchFamily="18" charset="0"/>
                              <a:cs typeface="Times New Roman" panose="02020603050405020304" pitchFamily="18" charset="0"/>
                            </a:rPr>
                          </m:ctrlPr>
                        </m:sSupPr>
                        <m:e>
                          <m:r>
                            <a:rPr lang="en-US" i="1">
                              <a:solidFill>
                                <a:schemeClr val="tx1"/>
                              </a:solidFill>
                              <a:latin typeface="Cambria Math" panose="02040503050406030204" pitchFamily="18" charset="0"/>
                              <a:cs typeface="Times New Roman" panose="02020603050405020304" pitchFamily="18" charset="0"/>
                            </a:rPr>
                            <m:t>𝑦</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r>
                        <a:rPr lang="en-US" b="0" i="0" smtClean="0">
                          <a:solidFill>
                            <a:schemeClr val="tx1"/>
                          </a:solidFill>
                          <a:latin typeface="Cambria Math" panose="02040503050406030204" pitchFamily="18" charset="0"/>
                          <a:cs typeface="Times New Roman" panose="02020603050405020304" pitchFamily="18" charset="0"/>
                        </a:rPr>
                        <m:t>−−−−−−−−−−−−−(34)</m:t>
                      </m:r>
                    </m:oMath>
                  </m:oMathPara>
                </a14:m>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432000" indent="-323640" algn="just">
                  <a:lnSpc>
                    <a:spcPct val="100000"/>
                  </a:lnSpc>
                  <a:spcBef>
                    <a:spcPts val="1417"/>
                  </a:spcBef>
                  <a:buClr>
                    <a:srgbClr val="000000"/>
                  </a:buClr>
                  <a:buSzPct val="45000"/>
                  <a:buFont typeface="Wingdings" charset="2"/>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And then the </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resulting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feature map is passed </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as an input </a:t>
                </a:r>
                <a:r>
                  <a:rPr lang="en-IN" sz="2400" spc="-1" dirty="0" smtClean="0">
                    <a:latin typeface="Times New Roman" panose="02020603050405020304" pitchFamily="18" charset="0"/>
                    <a:ea typeface="DejaVu Sans"/>
                    <a:cs typeface="Times New Roman" panose="02020603050405020304" pitchFamily="18" charset="0"/>
                  </a:rPr>
                  <a:t>to</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 </a:t>
                </a:r>
                <a:r>
                  <a:rPr lang="en-IN" sz="2400" spc="-1" dirty="0">
                    <a:latin typeface="Times New Roman" panose="02020603050405020304" pitchFamily="18" charset="0"/>
                    <a:ea typeface="DejaVu Sans"/>
                    <a:cs typeface="Times New Roman" panose="02020603050405020304" pitchFamily="18" charset="0"/>
                  </a:rPr>
                  <a:t>D</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eep </a:t>
                </a:r>
                <a:r>
                  <a:rPr lang="en-IN" sz="2400" spc="-1" dirty="0">
                    <a:latin typeface="Times New Roman" panose="02020603050405020304" pitchFamily="18" charset="0"/>
                    <a:ea typeface="DejaVu Sans"/>
                    <a:cs typeface="Times New Roman" panose="02020603050405020304" pitchFamily="18" charset="0"/>
                  </a:rPr>
                  <a:t>F</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eed Forward </a:t>
                </a:r>
                <a:r>
                  <a:rPr lang="en-IN" sz="2400" spc="-1" dirty="0">
                    <a:latin typeface="Times New Roman" panose="02020603050405020304" pitchFamily="18" charset="0"/>
                    <a:ea typeface="DejaVu Sans"/>
                    <a:cs typeface="Times New Roman" panose="02020603050405020304" pitchFamily="18" charset="0"/>
                  </a:rPr>
                  <a:t>N</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eural </a:t>
                </a:r>
                <a:r>
                  <a:rPr lang="en-IN" sz="2400" spc="-1" dirty="0" smtClean="0">
                    <a:latin typeface="Times New Roman" panose="02020603050405020304" pitchFamily="18" charset="0"/>
                    <a:ea typeface="DejaVu Sans"/>
                    <a:cs typeface="Times New Roman" panose="02020603050405020304" pitchFamily="18" charset="0"/>
                  </a:rPr>
                  <a:t>N</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etwork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which contains three dense layers while the first two dense layers are followed by a Batch Normalization layer and a dropout layer respectively.</a:t>
                </a:r>
                <a:endParaRPr lang="en-IN" sz="2400" b="0" strike="noStrike" spc="-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7" name="CustomShape 1"/>
              <p:cNvSpPr>
                <a:spLocks noRot="1" noChangeAspect="1" noMove="1" noResize="1" noEditPoints="1" noAdjustHandles="1" noChangeArrowheads="1" noChangeShapeType="1" noTextEdit="1"/>
              </p:cNvSpPr>
              <p:nvPr/>
            </p:nvSpPr>
            <p:spPr>
              <a:xfrm>
                <a:off x="554616" y="580392"/>
                <a:ext cx="11012544" cy="2464560"/>
              </a:xfrm>
              <a:prstGeom prst="rect">
                <a:avLst/>
              </a:prstGeom>
              <a:blipFill rotWithShape="0">
                <a:blip r:embed="rId2"/>
                <a:stretch>
                  <a:fillRect l="-719" t="-3704" r="-1660" b="-4419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852913" y="4445480"/>
                <a:ext cx="5059527" cy="412870"/>
              </a:xfrm>
              <a:prstGeom prst="rect">
                <a:avLst/>
              </a:prstGeom>
            </p:spPr>
            <p:txBody>
              <a:bodyPr wrap="none">
                <a:spAutoFit/>
              </a:bodyPr>
              <a:lstStyle/>
              <a:p>
                <a14:m>
                  <m:oMath xmlns:m="http://schemas.openxmlformats.org/officeDocument/2006/math">
                    <m:sSub>
                      <m:sSubPr>
                        <m:ctrlPr>
                          <a:rPr lang="en-US" i="1" smtClean="0">
                            <a:solidFill>
                              <a:schemeClr val="tx1"/>
                            </a:solidFill>
                            <a:effectLst/>
                            <a:latin typeface="Cambria Math" panose="02040503050406030204" pitchFamily="18" charset="0"/>
                            <a:ea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b="0" i="1" smtClean="0">
                                <a:solidFill>
                                  <a:schemeClr val="tx1"/>
                                </a:solidFill>
                                <a:effectLst/>
                                <a:latin typeface="Cambria Math" panose="02040503050406030204" pitchFamily="18" charset="0"/>
                                <a:ea typeface="Times New Roman" panose="02020603050405020304" pitchFamily="18" charset="0"/>
                              </a:rPr>
                              <m:t>𝑑</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b="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b="0" i="1" smtClean="0">
                                    <a:solidFill>
                                      <a:schemeClr val="tx1"/>
                                    </a:solidFill>
                                    <a:effectLst/>
                                    <a:latin typeface="Cambria Math" panose="02040503050406030204" pitchFamily="18" charset="0"/>
                                    <a:ea typeface="Times New Roman" panose="02020603050405020304" pitchFamily="18" charset="0"/>
                                  </a:rPr>
                                  <m:t>𝑑</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𝑑</m:t>
                            </m:r>
                          </m:sub>
                        </m:s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𝑏</m:t>
                            </m:r>
                          </m:e>
                          <m:sub>
                            <m:sSub>
                              <m:sSubPr>
                                <m:ctrlPr>
                                  <a:rPr lang="en-US" i="1">
                                    <a:solidFill>
                                      <a:schemeClr val="tx1"/>
                                    </a:solidFill>
                                    <a:effectLst/>
                                    <a:latin typeface="Cambria Math" panose="02040503050406030204" pitchFamily="18" charset="0"/>
                                    <a:ea typeface="Times New Roman" panose="02020603050405020304" pitchFamily="18" charset="0"/>
                                  </a:rPr>
                                </m:ctrlPr>
                              </m:sSubPr>
                              <m:e>
                                <m:r>
                                  <a:rPr lang="en-US" b="0" i="1" smtClean="0">
                                    <a:solidFill>
                                      <a:schemeClr val="tx1"/>
                                    </a:solidFill>
                                    <a:effectLst/>
                                    <a:latin typeface="Cambria Math" panose="02040503050406030204" pitchFamily="18" charset="0"/>
                                    <a:ea typeface="Times New Roman" panose="02020603050405020304" pitchFamily="18" charset="0"/>
                                  </a:rPr>
                                  <m:t>𝑎𝑑</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r>
                      <a:rPr lang="en-US"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−−−−−−−−−−−(35)</m:t>
                    </m:r>
                  </m:oMath>
                </a14:m>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852913" y="4445480"/>
                <a:ext cx="5059527" cy="412870"/>
              </a:xfrm>
              <a:prstGeom prst="rect">
                <a:avLst/>
              </a:prstGeom>
              <a:blipFill>
                <a:blip r:embed="rId3"/>
                <a:stretch>
                  <a:fillRect b="-73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771161" y="5017541"/>
                <a:ext cx="5141279" cy="412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i="0">
                                      <a:solidFill>
                                        <a:schemeClr val="tx1"/>
                                      </a:solidFill>
                                      <a:latin typeface="Cambria Math" panose="02040503050406030204" pitchFamily="18" charset="0"/>
                                    </a:rPr>
                                    <m:t>2</m:t>
                                  </m:r>
                                </m:sub>
                              </m:sSub>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i="0">
                                      <a:solidFill>
                                        <a:schemeClr val="tx1"/>
                                      </a:solidFill>
                                      <a:latin typeface="Cambria Math" panose="02040503050406030204" pitchFamily="18" charset="0"/>
                                    </a:rPr>
                                    <m:t>2</m:t>
                                  </m:r>
                                </m:sub>
                              </m:sSub>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i="0">
                                      <a:solidFill>
                                        <a:schemeClr val="tx1"/>
                                      </a:solidFill>
                                      <a:latin typeface="Cambria Math" panose="02040503050406030204" pitchFamily="18" charset="0"/>
                                    </a:rPr>
                                    <m:t>1</m:t>
                                  </m:r>
                                </m:sub>
                              </m:sSub>
                            </m:sub>
                          </m:sSub>
                          <m:r>
                            <a:rPr lang="en-US" i="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𝑎𝑑</m:t>
                                  </m:r>
                                </m:e>
                                <m:sub>
                                  <m:r>
                                    <a:rPr lang="en-US" i="0">
                                      <a:solidFill>
                                        <a:schemeClr val="tx1"/>
                                      </a:solidFill>
                                      <a:latin typeface="Cambria Math" panose="02040503050406030204" pitchFamily="18" charset="0"/>
                                    </a:rPr>
                                    <m:t>2</m:t>
                                  </m:r>
                                </m:sub>
                              </m:sSub>
                            </m:sub>
                          </m:sSub>
                        </m:e>
                      </m:d>
                      <m:r>
                        <a:rPr lang="en-US" b="0" i="1" smtClean="0">
                          <a:solidFill>
                            <a:schemeClr val="tx1"/>
                          </a:solidFill>
                          <a:latin typeface="Cambria Math" panose="02040503050406030204" pitchFamily="18" charset="0"/>
                        </a:rPr>
                        <m:t>−−−−−−−−−−−(36)</m:t>
                      </m:r>
                    </m:oMath>
                  </m:oMathPara>
                </a14:m>
                <a:endParaRPr lang="en-US"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771161" y="5017541"/>
                <a:ext cx="5141279" cy="412870"/>
              </a:xfrm>
              <a:prstGeom prst="rect">
                <a:avLst/>
              </a:prstGeom>
              <a:blipFill>
                <a:blip r:embed="rId4"/>
                <a:stretch>
                  <a:fillRect t="-151471" b="-2235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852913" y="5589602"/>
                <a:ext cx="5006627" cy="414152"/>
              </a:xfrm>
              <a:prstGeom prst="rect">
                <a:avLst/>
              </a:prstGeom>
            </p:spPr>
            <p:txBody>
              <a:bodyPr wrap="none">
                <a:spAutoFit/>
              </a:bodyPr>
              <a:lstStyle/>
              <a:p>
                <a14:m>
                  <m:oMath xmlns:m="http://schemas.openxmlformats.org/officeDocument/2006/math">
                    <m:d>
                      <m:dPr>
                        <m:begChr m:val=""/>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𝑎𝑑</m:t>
                                </m:r>
                              </m:e>
                              <m:sub>
                                <m:r>
                                  <a:rPr lang="en-US" i="0">
                                    <a:solidFill>
                                      <a:schemeClr val="tx1"/>
                                    </a:solidFill>
                                    <a:latin typeface="Cambria Math" panose="02040503050406030204" pitchFamily="18" charset="0"/>
                                  </a:rPr>
                                  <m:t>3</m:t>
                                </m:r>
                              </m:sub>
                            </m:sSub>
                          </m:sub>
                        </m:sSub>
                        <m:r>
                          <a:rPr lang="en-US" i="0">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b="0" i="1" smtClean="0">
                                    <a:solidFill>
                                      <a:schemeClr val="tx1"/>
                                    </a:solidFill>
                                    <a:latin typeface="Cambria Math" panose="02040503050406030204" pitchFamily="18" charset="0"/>
                                  </a:rPr>
                                  <m:t>3</m:t>
                                </m:r>
                              </m:sub>
                            </m:sSub>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i="0">
                                    <a:solidFill>
                                      <a:schemeClr val="tx1"/>
                                    </a:solidFill>
                                    <a:latin typeface="Cambria Math" panose="02040503050406030204" pitchFamily="18" charset="0"/>
                                  </a:rPr>
                                  <m:t>2</m:t>
                                </m:r>
                              </m:sub>
                            </m:sSub>
                          </m:sub>
                        </m:sSub>
                        <m:r>
                          <a:rPr lang="en-US" i="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𝑎𝑑</m:t>
                                </m:r>
                              </m:e>
                              <m:sub>
                                <m:r>
                                  <a:rPr lang="en-US" i="0">
                                    <a:solidFill>
                                      <a:schemeClr val="tx1"/>
                                    </a:solidFill>
                                    <a:latin typeface="Cambria Math" panose="02040503050406030204" pitchFamily="18" charset="0"/>
                                  </a:rPr>
                                  <m:t>3</m:t>
                                </m:r>
                              </m:sub>
                            </m:sSub>
                          </m:sub>
                        </m:sSub>
                      </m:e>
                    </m:d>
                  </m:oMath>
                </a14:m>
                <a:r>
                  <a:rPr lang="en-US" dirty="0">
                    <a:solidFill>
                      <a:schemeClr val="tx1"/>
                    </a:solidFill>
                  </a:rPr>
                  <a:t>---------------------------(37)</a:t>
                </a:r>
              </a:p>
            </p:txBody>
          </p:sp>
        </mc:Choice>
        <mc:Fallback xmlns="">
          <p:sp>
            <p:nvSpPr>
              <p:cNvPr id="5" name="Rectangle 4"/>
              <p:cNvSpPr>
                <a:spLocks noRot="1" noChangeAspect="1" noMove="1" noResize="1" noEditPoints="1" noAdjustHandles="1" noChangeArrowheads="1" noChangeShapeType="1" noTextEdit="1"/>
              </p:cNvSpPr>
              <p:nvPr/>
            </p:nvSpPr>
            <p:spPr>
              <a:xfrm>
                <a:off x="3852913" y="5589602"/>
                <a:ext cx="5006627" cy="414152"/>
              </a:xfrm>
              <a:prstGeom prst="rect">
                <a:avLst/>
              </a:prstGeom>
              <a:blipFill>
                <a:blip r:embed="rId5"/>
                <a:stretch>
                  <a:fillRect t="-151471" r="-487" b="-223529"/>
                </a:stretch>
              </a:blipFill>
            </p:spPr>
            <p:txBody>
              <a:bodyPr/>
              <a:lstStyle/>
              <a:p>
                <a:r>
                  <a:rPr lang="en-IN">
                    <a:noFill/>
                  </a:rPr>
                  <a:t> </a:t>
                </a:r>
              </a:p>
            </p:txBody>
          </p:sp>
        </mc:Fallback>
      </mc:AlternateContent>
      <p:sp>
        <p:nvSpPr>
          <p:cNvPr id="2" name="Slide Number Placeholder 1"/>
          <p:cNvSpPr>
            <a:spLocks noGrp="1"/>
          </p:cNvSpPr>
          <p:nvPr>
            <p:ph type="sldNum" sz="quarter" idx="12"/>
          </p:nvPr>
        </p:nvSpPr>
        <p:spPr/>
        <p:txBody>
          <a:bodyPr/>
          <a:lstStyle/>
          <a:p>
            <a:fld id="{4FAB73BC-B049-4115-A692-8D63A059BFB8}" type="slidenum">
              <a:rPr lang="en-US" smtClean="0"/>
              <a:pPr/>
              <a:t>34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5162" y="5449227"/>
            <a:ext cx="4849093" cy="369332"/>
          </a:xfrm>
          <a:prstGeom prst="rect">
            <a:avLst/>
          </a:prstGeom>
        </p:spPr>
        <p:txBody>
          <a:bodyPr wrap="square">
            <a:spAutoFit/>
          </a:bodyPr>
          <a:lstStyle/>
          <a:p>
            <a:pPr>
              <a:lnSpc>
                <a:spcPct val="100000"/>
              </a:lnSpc>
            </a:pPr>
            <a:r>
              <a:rPr lang="en-IN" spc="-1" dirty="0" smtClean="0">
                <a:latin typeface="Times New Roman" panose="02020603050405020304" pitchFamily="18" charset="0"/>
                <a:ea typeface="DejaVu Sans"/>
                <a:cs typeface="Times New Roman" panose="02020603050405020304" pitchFamily="18" charset="0"/>
              </a:rPr>
              <a:t>Figure 7  Deep Feed </a:t>
            </a:r>
            <a:r>
              <a:rPr lang="en-IN" spc="-1" dirty="0">
                <a:latin typeface="Times New Roman" panose="02020603050405020304" pitchFamily="18" charset="0"/>
                <a:ea typeface="DejaVu Sans"/>
                <a:cs typeface="Times New Roman" panose="02020603050405020304" pitchFamily="18" charset="0"/>
              </a:rPr>
              <a:t>Forward Neural Network</a:t>
            </a:r>
            <a:r>
              <a:rPr lang="en-IN" spc="-1" dirty="0" smtClean="0">
                <a:solidFill>
                  <a:srgbClr val="FFFFFF"/>
                </a:solidFill>
                <a:latin typeface="Times New Roman" panose="02020603050405020304" pitchFamily="18" charset="0"/>
                <a:ea typeface="DejaVu Sans"/>
                <a:cs typeface="Times New Roman" panose="02020603050405020304" pitchFamily="18" charset="0"/>
              </a:rPr>
              <a:t>.</a:t>
            </a:r>
            <a:endParaRPr lang="en-IN" spc="-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35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327" y="536017"/>
            <a:ext cx="8007928" cy="4389372"/>
          </a:xfrm>
          <a:prstGeom prst="rect">
            <a:avLst/>
          </a:prstGeom>
        </p:spPr>
      </p:pic>
    </p:spTree>
    <p:extLst>
      <p:ext uri="{BB962C8B-B14F-4D97-AF65-F5344CB8AC3E}">
        <p14:creationId xmlns:p14="http://schemas.microsoft.com/office/powerpoint/2010/main" val="3530087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9" name="CustomShape 2"/>
              <p:cNvSpPr/>
              <p:nvPr/>
            </p:nvSpPr>
            <p:spPr>
              <a:xfrm>
                <a:off x="170905" y="422533"/>
                <a:ext cx="10939055" cy="347281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Combination of All the three models</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432000" indent="-323640">
                  <a:lnSpc>
                    <a:spcPct val="100000"/>
                  </a:lnSpc>
                  <a:spcBef>
                    <a:spcPts val="1417"/>
                  </a:spcBef>
                  <a:buClr>
                    <a:srgbClr val="000000"/>
                  </a:buClr>
                  <a:buSzPct val="45000"/>
                  <a:buFont typeface="Wingdings" charset="2"/>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The output vectors from the three models are concatenated to form a single vector </a:t>
                </a:r>
              </a:p>
              <a:p>
                <a:pPr marL="108360">
                  <a:lnSpc>
                    <a:spcPct val="100000"/>
                  </a:lnSpc>
                  <a:spcBef>
                    <a:spcPts val="1417"/>
                  </a:spcBef>
                  <a:buClr>
                    <a:srgbClr val="000000"/>
                  </a:buClr>
                  <a:buSzPct val="45000"/>
                </a:pPr>
                <a:r>
                  <a:rPr lang="en-IN" sz="2400" spc="-1" dirty="0" smtClean="0">
                    <a:latin typeface="Times New Roman" panose="02020603050405020304" pitchFamily="18" charset="0"/>
                    <a:ea typeface="DejaVu Sans"/>
                    <a:cs typeface="Times New Roman" panose="02020603050405020304" pitchFamily="18" charset="0"/>
                  </a:rPr>
                  <a:t>     F</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rom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equations (26), (33) and (37) </a:t>
                </a:r>
              </a:p>
              <a:p>
                <a:pPr marL="108360">
                  <a:lnSpc>
                    <a:spcPct val="100000"/>
                  </a:lnSpc>
                  <a:spcBef>
                    <a:spcPts val="1417"/>
                  </a:spcBef>
                  <a:buClr>
                    <a:srgbClr val="000000"/>
                  </a:buClr>
                  <a:buSzPct val="45000"/>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ea typeface="Times New Roman" panose="02020603050405020304" pitchFamily="18" charset="0"/>
                            </a:rPr>
                          </m:ctrlPr>
                        </m:sSubPr>
                        <m:e>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b="0" i="1" smtClean="0">
                              <a:solidFill>
                                <a:schemeClr val="tx1"/>
                              </a:solidFill>
                              <a:latin typeface="Cambria Math" panose="02040503050406030204" pitchFamily="18" charset="0"/>
                              <a:cs typeface="Times New Roman" panose="02020603050405020304" pitchFamily="18" charset="0"/>
                            </a:rPr>
                          </m:ctrlPr>
                        </m:sSubPr>
                        <m:e>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𝑦</m:t>
                          </m:r>
                        </m:e>
                        <m:sub>
                          <m:r>
                            <a:rPr lang="en-US" b="0" i="1" smtClean="0">
                              <a:solidFill>
                                <a:schemeClr val="tx1"/>
                              </a:solidFill>
                              <a:latin typeface="Cambria Math" panose="02040503050406030204" pitchFamily="18" charset="0"/>
                              <a:cs typeface="Times New Roman" panose="02020603050405020304" pitchFamily="18" charset="0"/>
                            </a:rPr>
                            <m:t>𝑣</m:t>
                          </m:r>
                        </m:sub>
                      </m:sSub>
                      <m:r>
                        <a:rPr lang="en-US" b="0" i="1" smtClean="0">
                          <a:solidFill>
                            <a:schemeClr val="tx1"/>
                          </a:solidFill>
                          <a:latin typeface="Cambria Math" panose="02040503050406030204" pitchFamily="18" charset="0"/>
                          <a:cs typeface="Times New Roman" panose="02020603050405020304" pitchFamily="18" charset="0"/>
                        </a:rPr>
                        <m:t>, </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𝑦</m:t>
                          </m:r>
                        </m:e>
                        <m:sup>
                          <m:r>
                            <a:rPr lang="en-US" b="0" i="1" smtClean="0">
                              <a:solidFill>
                                <a:schemeClr val="tx1"/>
                              </a:solidFill>
                              <a:latin typeface="Cambria Math" panose="02040503050406030204" pitchFamily="18" charset="0"/>
                              <a:cs typeface="Times New Roman" panose="02020603050405020304" pitchFamily="18" charset="0"/>
                            </a:rPr>
                            <m:t>5</m:t>
                          </m:r>
                        </m:sup>
                      </m:sSup>
                      <m:r>
                        <a:rPr lang="en-US" b="0" i="1" smtClean="0">
                          <a:solidFill>
                            <a:schemeClr val="tx1"/>
                          </a:solidFill>
                          <a:latin typeface="Cambria Math" panose="02040503050406030204" pitchFamily="18" charset="0"/>
                          <a:cs typeface="Times New Roman" panose="02020603050405020304" pitchFamily="18" charset="0"/>
                        </a:rPr>
                        <m:t>,</m:t>
                      </m:r>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𝑦</m:t>
                          </m:r>
                        </m:e>
                        <m:sub>
                          <m:r>
                            <a:rPr lang="en-US" b="0" i="1" smtClean="0">
                              <a:solidFill>
                                <a:schemeClr val="tx1"/>
                              </a:solidFill>
                              <a:latin typeface="Cambria Math" panose="02040503050406030204" pitchFamily="18" charset="0"/>
                              <a:cs typeface="Times New Roman" panose="02020603050405020304" pitchFamily="18" charset="0"/>
                            </a:rPr>
                            <m:t>𝑎𝑣</m:t>
                          </m:r>
                        </m:sub>
                      </m:sSub>
                      <m:r>
                        <a:rPr lang="en-US" b="0" i="1" smtClean="0">
                          <a:solidFill>
                            <a:schemeClr val="tx1"/>
                          </a:solidFill>
                          <a:latin typeface="Cambria Math" panose="02040503050406030204" pitchFamily="18" charset="0"/>
                          <a:cs typeface="Times New Roman" panose="02020603050405020304" pitchFamily="18" charset="0"/>
                        </a:rPr>
                        <m:t>]−−−−−−−−−−−−−(38)</m:t>
                      </m:r>
                    </m:oMath>
                  </m:oMathPara>
                </a14:m>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432000" indent="-323640">
                  <a:lnSpc>
                    <a:spcPct val="100000"/>
                  </a:lnSpc>
                  <a:spcBef>
                    <a:spcPts val="1417"/>
                  </a:spcBef>
                  <a:buClr>
                    <a:srgbClr val="000000"/>
                  </a:buClr>
                  <a:buSzPct val="45000"/>
                  <a:buFont typeface="Wingdings" charset="2"/>
                  <a:buChar char=""/>
                </a:pP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Then this is passed </a:t>
                </a:r>
                <a:r>
                  <a:rPr lang="en-IN" sz="2400" spc="-1" dirty="0">
                    <a:latin typeface="Times New Roman" panose="02020603050405020304" pitchFamily="18" charset="0"/>
                    <a:ea typeface="DejaVu Sans"/>
                    <a:cs typeface="Times New Roman" panose="02020603050405020304" pitchFamily="18" charset="0"/>
                  </a:rPr>
                  <a:t>as an input to Deep Feed Forward Neural </a:t>
                </a:r>
                <a:r>
                  <a:rPr lang="en-IN" sz="2400" spc="-1" dirty="0" smtClean="0">
                    <a:latin typeface="Times New Roman" panose="02020603050405020304" pitchFamily="18" charset="0"/>
                    <a:ea typeface="DejaVu Sans"/>
                    <a:cs typeface="Times New Roman" panose="02020603050405020304" pitchFamily="18" charset="0"/>
                  </a:rPr>
                  <a:t>Network</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 </a:t>
                </a:r>
                <a:r>
                  <a:rPr lang="en-IN" sz="2400" b="0" strike="noStrike" spc="-1" dirty="0">
                    <a:solidFill>
                      <a:schemeClr val="tx1"/>
                    </a:solidFill>
                    <a:latin typeface="Times New Roman" panose="02020603050405020304" pitchFamily="18" charset="0"/>
                    <a:ea typeface="DejaVu Sans"/>
                    <a:cs typeface="Times New Roman" panose="02020603050405020304" pitchFamily="18" charset="0"/>
                  </a:rPr>
                  <a:t>which contains three dense layers followed by a Batch Normalization layer and a dropout layer</a:t>
                </a:r>
                <a:r>
                  <a:rPr lang="en-IN" sz="2400" b="0" strike="noStrike" spc="-1" dirty="0" smtClean="0">
                    <a:solidFill>
                      <a:schemeClr val="tx1"/>
                    </a:solidFill>
                    <a:latin typeface="Times New Roman" panose="02020603050405020304" pitchFamily="18" charset="0"/>
                    <a:ea typeface="DejaVu Sans"/>
                    <a:cs typeface="Times New Roman" panose="02020603050405020304" pitchFamily="18" charset="0"/>
                  </a:rPr>
                  <a:t>.</a:t>
                </a:r>
                <a:endParaRPr lang="en-IN" sz="2400" b="0" strike="noStrike" spc="-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9" name="CustomShape 2"/>
              <p:cNvSpPr>
                <a:spLocks noRot="1" noChangeAspect="1" noMove="1" noResize="1" noEditPoints="1" noAdjustHandles="1" noChangeArrowheads="1" noChangeShapeType="1" noTextEdit="1"/>
              </p:cNvSpPr>
              <p:nvPr/>
            </p:nvSpPr>
            <p:spPr>
              <a:xfrm>
                <a:off x="170905" y="422533"/>
                <a:ext cx="10939055" cy="3472811"/>
              </a:xfrm>
              <a:prstGeom prst="rect">
                <a:avLst/>
              </a:prstGeom>
              <a:blipFill rotWithShape="0">
                <a:blip r:embed="rId2"/>
                <a:stretch>
                  <a:fillRect l="-669" t="-2632" r="-20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698972" y="3814308"/>
                <a:ext cx="5697009" cy="412870"/>
              </a:xfrm>
              <a:prstGeom prst="rect">
                <a:avLst/>
              </a:prstGeom>
            </p:spPr>
            <p:txBody>
              <a:bodyPr wrap="none">
                <a:spAutoFit/>
              </a:bodyPr>
              <a:lstStyle/>
              <a:p>
                <a14:m>
                  <m:oMath xmlns:m="http://schemas.openxmlformats.org/officeDocument/2006/math">
                    <m:sSub>
                      <m:sSubPr>
                        <m:ctrlPr>
                          <a:rPr lang="en-US" i="1" smtClean="0">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𝑦</m:t>
                        </m:r>
                      </m:e>
                      <m:sub>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sub>
                    </m:s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𝑅</m:t>
                    </m:r>
                    <m:d>
                      <m:dPr>
                        <m:ctrlPr>
                          <a:rPr lang="en-US" b="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𝑤</m:t>
                            </m:r>
                          </m:e>
                          <m:sub>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sub>
                        </m:sSub>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𝑐</m:t>
                            </m:r>
                          </m:sub>
                        </m:s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𝑏</m:t>
                            </m:r>
                          </m:e>
                          <m:sub>
                            <m:sSub>
                              <m:sSubPr>
                                <m:ctrlPr>
                                  <a:rPr lang="en-US" i="1">
                                    <a:solidFill>
                                      <a:schemeClr val="tx1"/>
                                    </a:solidFill>
                                    <a:effectLst/>
                                    <a:latin typeface="Cambria Math" panose="02040503050406030204" pitchFamily="18" charset="0"/>
                                    <a:ea typeface="Cambria Math" panose="02040503050406030204" pitchFamily="18" charset="0"/>
                                  </a:rPr>
                                </m:ctrlPr>
                              </m:sSubPr>
                              <m:e>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𝑐</m:t>
                                </m:r>
                              </m:e>
                              <m:sub>
                                <m:r>
                                  <a:rPr lang="en-US"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sub>
                        </m:sSub>
                      </m:e>
                    </m:d>
                    <m:r>
                      <a:rPr lang="en-US" b="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−−−−−−−−−−−−−−−−(39)</m:t>
                    </m:r>
                  </m:oMath>
                </a14:m>
                <a:r>
                  <a:rPr lang="en-US"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 </a:t>
                </a:r>
                <a:endParaRPr lang="en-US" dirty="0">
                  <a:solidFill>
                    <a:schemeClr val="tx1"/>
                  </a:solidFill>
                  <a:latin typeface="Cambria Math" panose="02040503050406030204" pitchFamily="18" charset="0"/>
                  <a:ea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698972" y="3814308"/>
                <a:ext cx="5697009" cy="412870"/>
              </a:xfrm>
              <a:prstGeom prst="rect">
                <a:avLst/>
              </a:prstGeom>
              <a:blipFill>
                <a:blip r:embed="rId3"/>
                <a:stretch>
                  <a:fillRect b="-74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619591" y="4509764"/>
                <a:ext cx="5902450" cy="412870"/>
              </a:xfrm>
              <a:prstGeom prst="rect">
                <a:avLst/>
              </a:prstGeom>
            </p:spPr>
            <p:txBody>
              <a:bodyPr wrap="none">
                <a:spAutoFit/>
              </a:bodyPr>
              <a:lstStyle/>
              <a:p>
                <a14:m>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2</m:t>
                                </m:r>
                              </m:sub>
                            </m:sSub>
                          </m:sub>
                        </m:sSub>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𝑅</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2</m:t>
                                </m:r>
                              </m:sub>
                            </m:sSub>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1</m:t>
                                </m:r>
                              </m:sub>
                            </m:sSub>
                          </m:sub>
                        </m:sSub>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2</m:t>
                                </m:r>
                              </m:sub>
                            </m:sSub>
                          </m:sub>
                        </m:sSub>
                      </m:e>
                    </m:d>
                  </m:oMath>
                </a14:m>
                <a:r>
                  <a:rPr lang="en-US" dirty="0">
                    <a:solidFill>
                      <a:schemeClr val="tx1"/>
                    </a:solidFill>
                    <a:latin typeface="Cambria Math" panose="02040503050406030204" pitchFamily="18" charset="0"/>
                    <a:ea typeface="Cambria Math" panose="02040503050406030204" pitchFamily="18" charset="0"/>
                  </a:rPr>
                  <a:t>----------------------------------------(40)</a:t>
                </a:r>
              </a:p>
            </p:txBody>
          </p:sp>
        </mc:Choice>
        <mc:Fallback xmlns="">
          <p:sp>
            <p:nvSpPr>
              <p:cNvPr id="3" name="Rectangle 2"/>
              <p:cNvSpPr>
                <a:spLocks noRot="1" noChangeAspect="1" noMove="1" noResize="1" noEditPoints="1" noAdjustHandles="1" noChangeArrowheads="1" noChangeShapeType="1" noTextEdit="1"/>
              </p:cNvSpPr>
              <p:nvPr/>
            </p:nvSpPr>
            <p:spPr>
              <a:xfrm>
                <a:off x="3619591" y="4509764"/>
                <a:ext cx="5902450" cy="412870"/>
              </a:xfrm>
              <a:prstGeom prst="rect">
                <a:avLst/>
              </a:prstGeom>
              <a:blipFill>
                <a:blip r:embed="rId4"/>
                <a:stretch>
                  <a:fillRect t="-151471" r="-207" b="-2235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9281" y="5420174"/>
                <a:ext cx="5633145" cy="414152"/>
              </a:xfrm>
              <a:prstGeom prst="rect">
                <a:avLst/>
              </a:prstGeom>
            </p:spPr>
            <p:txBody>
              <a:bodyPr wrap="none">
                <a:spAutoFit/>
              </a:bodyPr>
              <a:lstStyle/>
              <a:p>
                <a14:m>
                  <m:oMath xmlns:m="http://schemas.openxmlformats.org/officeDocument/2006/math">
                    <m:d>
                      <m:dPr>
                        <m:begChr m:val=""/>
                        <m:ctrlPr>
                          <a:rPr lang="en-US" i="1" smtClean="0">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3</m:t>
                                </m:r>
                              </m:sub>
                            </m:sSub>
                          </m:sub>
                        </m:sSub>
                        <m:r>
                          <a:rPr lang="en-US" i="0">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𝑅</m:t>
                        </m:r>
                        <m:r>
                          <a:rPr lang="en-US" i="0">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𝑤</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3</m:t>
                                </m:r>
                              </m:sub>
                            </m:sSub>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𝑦</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2</m:t>
                                </m:r>
                              </m:sub>
                            </m:sSub>
                          </m:sub>
                        </m:sSub>
                        <m:r>
                          <a:rPr lang="en-US" i="0">
                            <a:solidFill>
                              <a:schemeClr val="tx1"/>
                            </a:solidFill>
                            <a:latin typeface="Cambria Math" panose="02040503050406030204" pitchFamily="18" charset="0"/>
                            <a:ea typeface="Cambria Math" panose="02040503050406030204" pitchFamily="18" charset="0"/>
                          </a:rPr>
                          <m:t>+ </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𝑏</m:t>
                            </m:r>
                          </m:e>
                          <m: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𝑐</m:t>
                                </m:r>
                              </m:e>
                              <m:sub>
                                <m:r>
                                  <a:rPr lang="en-US" i="0">
                                    <a:solidFill>
                                      <a:schemeClr val="tx1"/>
                                    </a:solidFill>
                                    <a:latin typeface="Cambria Math" panose="02040503050406030204" pitchFamily="18" charset="0"/>
                                    <a:ea typeface="Cambria Math" panose="02040503050406030204" pitchFamily="18" charset="0"/>
                                  </a:rPr>
                                  <m:t>3</m:t>
                                </m:r>
                              </m:sub>
                            </m:sSub>
                          </m:sub>
                        </m:sSub>
                      </m:e>
                    </m:d>
                  </m:oMath>
                </a14:m>
                <a:r>
                  <a:rPr lang="en-US" dirty="0">
                    <a:solidFill>
                      <a:schemeClr val="tx1"/>
                    </a:solidFill>
                    <a:latin typeface="Cambria Math" panose="02040503050406030204" pitchFamily="18" charset="0"/>
                    <a:ea typeface="Cambria Math" panose="02040503050406030204" pitchFamily="18" charset="0"/>
                  </a:rPr>
                  <a:t>-------------------------------------(41)</a:t>
                </a:r>
              </a:p>
            </p:txBody>
          </p:sp>
        </mc:Choice>
        <mc:Fallback xmlns="">
          <p:sp>
            <p:nvSpPr>
              <p:cNvPr id="4" name="Rectangle 3"/>
              <p:cNvSpPr>
                <a:spLocks noRot="1" noChangeAspect="1" noMove="1" noResize="1" noEditPoints="1" noAdjustHandles="1" noChangeArrowheads="1" noChangeShapeType="1" noTextEdit="1"/>
              </p:cNvSpPr>
              <p:nvPr/>
            </p:nvSpPr>
            <p:spPr>
              <a:xfrm>
                <a:off x="3659281" y="5420174"/>
                <a:ext cx="5633145" cy="414152"/>
              </a:xfrm>
              <a:prstGeom prst="rect">
                <a:avLst/>
              </a:prstGeom>
              <a:blipFill>
                <a:blip r:embed="rId5"/>
                <a:stretch>
                  <a:fillRect t="-151471" r="-974" b="-223529"/>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pPr/>
              <a:t>36</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372" name="CustomShape 2"/>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gn="just">
              <a:lnSpc>
                <a:spcPct val="100000"/>
              </a:lnSpc>
              <a:spcBef>
                <a:spcPts val="1417"/>
              </a:spcBef>
              <a:buSzPct val="45000"/>
            </a:pPr>
            <a:endParaRPr lang="en-IN" sz="2400" b="0" strike="noStrike" spc="-1" dirty="0">
              <a:latin typeface="Times New Roman" panose="02020603050405020304" pitchFamily="18" charset="0"/>
              <a:ea typeface="DejaVu Sans"/>
              <a:cs typeface="Times New Roman" panose="02020603050405020304" pitchFamily="18" charset="0"/>
            </a:endParaRPr>
          </a:p>
          <a:p>
            <a:pPr marL="345060" indent="-342900" algn="just">
              <a:lnSpc>
                <a:spcPct val="100000"/>
              </a:lnSpc>
              <a:spcAft>
                <a:spcPts val="1001"/>
              </a:spcAft>
              <a:buFont typeface="Arial" panose="020B0604020202020204" pitchFamily="34" charset="0"/>
              <a:buChar char="•"/>
            </a:pPr>
            <a:r>
              <a:rPr lang="en-IN" sz="2400" spc="-1" dirty="0" smtClean="0">
                <a:latin typeface="Times New Roman" panose="02020603050405020304" pitchFamily="18" charset="0"/>
                <a:ea typeface="DejaVu Sans"/>
                <a:cs typeface="Times New Roman" panose="02020603050405020304" pitchFamily="18" charset="0"/>
              </a:rPr>
              <a:t>Then </a:t>
            </a:r>
            <a:r>
              <a:rPr lang="en-IN" sz="2400" spc="-1" dirty="0">
                <a:latin typeface="Times New Roman" panose="02020603050405020304" pitchFamily="18" charset="0"/>
                <a:ea typeface="DejaVu Sans"/>
                <a:cs typeface="Times New Roman" panose="02020603050405020304" pitchFamily="18" charset="0"/>
              </a:rPr>
              <a:t>finally a </a:t>
            </a:r>
            <a:r>
              <a:rPr lang="en-IN" sz="2400" spc="-1" dirty="0" err="1">
                <a:latin typeface="Times New Roman" panose="02020603050405020304" pitchFamily="18" charset="0"/>
                <a:ea typeface="DejaVu Sans"/>
                <a:cs typeface="Times New Roman" panose="02020603050405020304" pitchFamily="18" charset="0"/>
              </a:rPr>
              <a:t>softmax</a:t>
            </a:r>
            <a:r>
              <a:rPr lang="en-IN" sz="2400" spc="-1" dirty="0">
                <a:latin typeface="Times New Roman" panose="02020603050405020304" pitchFamily="18" charset="0"/>
                <a:ea typeface="DejaVu Sans"/>
                <a:cs typeface="Times New Roman" panose="02020603050405020304" pitchFamily="18" charset="0"/>
              </a:rPr>
              <a:t> layer is introduced for the classification.</a:t>
            </a:r>
            <a:r>
              <a:rPr lang="en-IN" sz="2400" spc="-1" dirty="0" smtClean="0">
                <a:latin typeface="Times New Roman" panose="02020603050405020304" pitchFamily="18" charset="0"/>
                <a:cs typeface="Times New Roman" panose="02020603050405020304" pitchFamily="18" charset="0"/>
              </a:rPr>
              <a:t> </a:t>
            </a:r>
          </a:p>
          <a:p>
            <a:pPr marL="345060" indent="-342900" algn="just">
              <a:spcAft>
                <a:spcPts val="1001"/>
              </a:spcAft>
              <a:buFont typeface="Arial" panose="020B0604020202020204" pitchFamily="34" charset="0"/>
              <a:buChar char="•"/>
            </a:pPr>
            <a:r>
              <a:rPr lang="en-IN" sz="2400" spc="-1" dirty="0">
                <a:latin typeface="Times New Roman" panose="02020603050405020304" pitchFamily="18" charset="0"/>
                <a:cs typeface="Times New Roman" panose="02020603050405020304" pitchFamily="18" charset="0"/>
              </a:rPr>
              <a:t>The loss function which is used to train the model is cross entropy which is given by</a:t>
            </a:r>
          </a:p>
          <a:p>
            <a:pPr marL="2160" algn="just">
              <a:lnSpc>
                <a:spcPct val="100000"/>
              </a:lnSpc>
              <a:spcAft>
                <a:spcPts val="1001"/>
              </a:spcAft>
            </a:pPr>
            <a:endParaRPr lang="en-IN" sz="2400" spc="-1" dirty="0">
              <a:latin typeface="Times New Roman" panose="02020603050405020304" pitchFamily="18" charset="0"/>
              <a:cs typeface="Times New Roman" panose="02020603050405020304" pitchFamily="18" charset="0"/>
            </a:endParaRPr>
          </a:p>
          <a:p>
            <a:pPr marL="2160" algn="just">
              <a:lnSpc>
                <a:spcPct val="100000"/>
              </a:lnSpc>
              <a:spcAft>
                <a:spcPts val="1001"/>
              </a:spcAft>
              <a:buClr>
                <a:srgbClr val="FFFFFF"/>
              </a:buClr>
            </a:pPr>
            <a:r>
              <a:rPr lang="en-IN" sz="2400" spc="-1" dirty="0">
                <a:latin typeface="Times New Roman" panose="02020603050405020304" pitchFamily="18" charset="0"/>
                <a:ea typeface="Ubuntu"/>
                <a:cs typeface="Times New Roman" panose="02020603050405020304" pitchFamily="18" charset="0"/>
              </a:rPr>
              <a:t>                 </a:t>
            </a:r>
            <a:endParaRPr lang="en-IN" sz="2400" spc="-1" dirty="0">
              <a:latin typeface="Times New Roman" panose="02020603050405020304" pitchFamily="18" charset="0"/>
              <a:cs typeface="Times New Roman" panose="02020603050405020304" pitchFamily="18" charset="0"/>
            </a:endParaRPr>
          </a:p>
          <a:p>
            <a:pPr algn="just">
              <a:lnSpc>
                <a:spcPct val="100000"/>
              </a:lnSpc>
              <a:spcAft>
                <a:spcPts val="1001"/>
              </a:spcAft>
            </a:pPr>
            <a:r>
              <a:rPr lang="en-IN" sz="2200" spc="-1" dirty="0">
                <a:latin typeface="Ubuntu"/>
                <a:ea typeface="Ubuntu"/>
              </a:rPr>
              <a:t>                            </a:t>
            </a:r>
            <a:r>
              <a:rPr lang="en-IN" spc="-1" dirty="0">
                <a:latin typeface="Cambria Math" panose="02040503050406030204" pitchFamily="18" charset="0"/>
                <a:ea typeface="Cambria Math" panose="02040503050406030204" pitchFamily="18" charset="0"/>
              </a:rPr>
              <a:t>L</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 (ŷ</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,y</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 = - y</a:t>
            </a:r>
            <a:r>
              <a:rPr lang="en-IN" spc="-1" baseline="33000" dirty="0">
                <a:latin typeface="Cambria Math" panose="02040503050406030204" pitchFamily="18" charset="0"/>
                <a:ea typeface="Cambria Math" panose="02040503050406030204" pitchFamily="18" charset="0"/>
              </a:rPr>
              <a:t>&lt;t&gt;</a:t>
            </a:r>
            <a:r>
              <a:rPr lang="en-IN" spc="-1" dirty="0" err="1">
                <a:latin typeface="Cambria Math" panose="02040503050406030204" pitchFamily="18" charset="0"/>
                <a:ea typeface="Cambria Math" panose="02040503050406030204" pitchFamily="18" charset="0"/>
              </a:rPr>
              <a:t>logŷ</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 - (1- y</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)log(1- ŷ</a:t>
            </a:r>
            <a:r>
              <a:rPr lang="en-IN" spc="-1" baseline="33000" dirty="0">
                <a:latin typeface="Cambria Math" panose="02040503050406030204" pitchFamily="18" charset="0"/>
                <a:ea typeface="Cambria Math" panose="02040503050406030204" pitchFamily="18" charset="0"/>
              </a:rPr>
              <a:t>&lt;t&gt;</a:t>
            </a:r>
            <a:r>
              <a:rPr lang="en-IN" spc="-1" dirty="0">
                <a:latin typeface="Cambria Math" panose="02040503050406030204" pitchFamily="18" charset="0"/>
                <a:ea typeface="Cambria Math" panose="02040503050406030204" pitchFamily="18" charset="0"/>
              </a:rPr>
              <a:t>)----------(42)</a:t>
            </a:r>
          </a:p>
          <a:p>
            <a:pPr marL="432000" indent="-323640">
              <a:lnSpc>
                <a:spcPct val="100000"/>
              </a:lnSpc>
              <a:spcBef>
                <a:spcPts val="1417"/>
              </a:spcBef>
              <a:buClr>
                <a:srgbClr val="FFFFFF"/>
              </a:buClr>
              <a:buSzPct val="45000"/>
              <a:buFont typeface="Wingdings" charset="2"/>
              <a:buChar char=""/>
            </a:pPr>
            <a:endParaRPr lang="en-IN" sz="2200" b="0" strike="noStrike" spc="-1" dirty="0">
              <a:latin typeface="Arial"/>
            </a:endParaRPr>
          </a:p>
          <a:p>
            <a:pPr>
              <a:lnSpc>
                <a:spcPct val="100000"/>
              </a:lnSpc>
              <a:spcBef>
                <a:spcPts val="1417"/>
              </a:spcBef>
            </a:pPr>
            <a:endParaRPr lang="en-IN" sz="22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432000" y="585000"/>
            <a:ext cx="5552280" cy="637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3200" b="1" strike="noStrike" spc="-1" dirty="0" smtClean="0">
                <a:solidFill>
                  <a:srgbClr val="C00000"/>
                </a:solidFill>
                <a:latin typeface="Times New Roman" panose="02020603050405020304" pitchFamily="18" charset="0"/>
                <a:ea typeface="DejaVu Sans"/>
                <a:cs typeface="Times New Roman" panose="02020603050405020304" pitchFamily="18" charset="0"/>
              </a:rPr>
              <a:t>RESULTS AND DISCUSSION.</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374" name="CustomShape 2"/>
          <p:cNvSpPr/>
          <p:nvPr/>
        </p:nvSpPr>
        <p:spPr>
          <a:xfrm>
            <a:off x="390240" y="2009160"/>
            <a:ext cx="10904400" cy="31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gn="just">
              <a:lnSpc>
                <a:spcPct val="100000"/>
              </a:lnSpc>
              <a:spcAft>
                <a:spcPts val="1001"/>
              </a:spcAft>
            </a:pPr>
            <a:r>
              <a:rPr lang="en-IN" sz="3600" b="0" strike="noStrike" spc="-1" dirty="0">
                <a:solidFill>
                  <a:srgbClr val="C00000"/>
                </a:solidFill>
                <a:latin typeface="Times New Roman" panose="02020603050405020304" pitchFamily="18" charset="0"/>
                <a:ea typeface="DejaVu Sans"/>
                <a:cs typeface="Times New Roman" panose="02020603050405020304" pitchFamily="18" charset="0"/>
              </a:rPr>
              <a:t>Audio Model</a:t>
            </a:r>
            <a:endParaRPr lang="en-IN" sz="3600" b="0" strike="noStrike" spc="-1" dirty="0">
              <a:solidFill>
                <a:srgbClr val="C00000"/>
              </a:solidFill>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US" sz="2400" dirty="0" smtClean="0">
                <a:latin typeface="Times New Roman" panose="02020603050405020304" pitchFamily="18" charset="0"/>
                <a:cs typeface="Times New Roman" panose="02020603050405020304" pitchFamily="18" charset="0"/>
              </a:rPr>
              <a:t>Achieved </a:t>
            </a:r>
            <a:r>
              <a:rPr lang="en-US" sz="2400" dirty="0">
                <a:latin typeface="Times New Roman" panose="02020603050405020304" pitchFamily="18" charset="0"/>
                <a:cs typeface="Times New Roman" panose="02020603050405020304" pitchFamily="18" charset="0"/>
              </a:rPr>
              <a:t>train accuracy of 93.86% and test accuracy of 91.07% for Kannada Audio-dataset</a:t>
            </a:r>
            <a:r>
              <a:rPr lang="en-US" sz="2400" dirty="0" smtClean="0">
                <a:latin typeface="Times New Roman" panose="02020603050405020304" pitchFamily="18" charset="0"/>
                <a:cs typeface="Times New Roman" panose="02020603050405020304" pitchFamily="18" charset="0"/>
              </a:rPr>
              <a:t>.</a:t>
            </a:r>
          </a:p>
          <a:p>
            <a:pPr marL="285840" indent="-283680" algn="just">
              <a:lnSpc>
                <a:spcPct val="100000"/>
              </a:lnSpc>
              <a:spcAft>
                <a:spcPts val="1001"/>
              </a:spcAft>
              <a:buFont typeface="Arial"/>
              <a:buChar char="•"/>
            </a:pPr>
            <a:r>
              <a:rPr lang="en-US" sz="2400" dirty="0" smtClean="0">
                <a:latin typeface="Times New Roman" panose="02020603050405020304" pitchFamily="18" charset="0"/>
                <a:cs typeface="Times New Roman" panose="02020603050405020304" pitchFamily="18" charset="0"/>
              </a:rPr>
              <a:t>Achieved </a:t>
            </a:r>
            <a:r>
              <a:rPr lang="en-US" sz="2400" dirty="0">
                <a:latin typeface="Times New Roman" panose="02020603050405020304" pitchFamily="18" charset="0"/>
                <a:cs typeface="Times New Roman" panose="02020603050405020304" pitchFamily="18" charset="0"/>
              </a:rPr>
              <a:t>train accuracy of 93.67% and test accuracy of 91.53% for English Audio-dataset.</a:t>
            </a: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38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543599" y="674280"/>
            <a:ext cx="8553747"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Training Kannada dataset for Audio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376" name="CustomShape 2"/>
          <p:cNvSpPr/>
          <p:nvPr/>
        </p:nvSpPr>
        <p:spPr>
          <a:xfrm>
            <a:off x="3209400" y="5402160"/>
            <a:ext cx="577152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smtClean="0">
                <a:latin typeface="Calibri"/>
                <a:ea typeface="DejaVu Sans"/>
              </a:rPr>
              <a:t>Figure 8</a:t>
            </a:r>
            <a:r>
              <a:rPr lang="en-IN" sz="1800" b="0" strike="noStrike" spc="-1" dirty="0">
                <a:latin typeface="Calibri"/>
                <a:ea typeface="DejaVu Sans"/>
              </a:rPr>
              <a:t>. Screenshot of </a:t>
            </a:r>
            <a:r>
              <a:rPr lang="en-US" dirty="0"/>
              <a:t>Training Kannada dataset with Audio Model</a:t>
            </a:r>
            <a:endParaRPr lang="en-IN" sz="1800" b="0" strike="noStrike" spc="-1" dirty="0">
              <a:latin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551"/>
            <a:ext cx="12192000" cy="3624648"/>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39</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465163" y="880582"/>
            <a:ext cx="11158200" cy="54104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4700" indent="-342900" algn="just">
              <a:lnSpc>
                <a:spcPct val="90000"/>
              </a:lnSpc>
              <a:spcBef>
                <a:spcPts val="1001"/>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Initial Speech Recognition models that are developed are poor in recognizing the sounds when the background is poor.  </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90000"/>
              </a:lnSpc>
              <a:spcBef>
                <a:spcPts val="1001"/>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Due to this problem there has been increased interest in using the visual modality in combination with the normally used acoustic modality for improved speech processing. This field of study has gained the title of Audio-Visual Speech Recognition (AVSR).</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90000"/>
              </a:lnSpc>
              <a:spcBef>
                <a:spcPts val="1001"/>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As the name suggests, it has two parts. first one is the audio part and second one is the visual part.</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90000"/>
              </a:lnSpc>
              <a:spcBef>
                <a:spcPts val="1001"/>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There are a few developments made in this field but most of them are not developed considering our native slang.</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90000"/>
              </a:lnSpc>
              <a:spcBef>
                <a:spcPts val="1001"/>
              </a:spcBef>
              <a:buSzPct val="100000"/>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Using Custom datasets </a:t>
            </a:r>
            <a:r>
              <a:rPr lang="en-IN" sz="2400" spc="-1" dirty="0" smtClean="0">
                <a:latin typeface="Times New Roman" panose="02020603050405020304" pitchFamily="18" charset="0"/>
                <a:ea typeface="DejaVu Sans"/>
                <a:cs typeface="Times New Roman" panose="02020603050405020304" pitchFamily="18" charset="0"/>
              </a:rPr>
              <a:t>a model is</a:t>
            </a:r>
            <a:r>
              <a:rPr lang="en-IN" sz="2400" b="0" strike="noStrike" spc="-1" dirty="0" smtClean="0">
                <a:latin typeface="Times New Roman" panose="02020603050405020304" pitchFamily="18" charset="0"/>
                <a:ea typeface="DejaVu Sans"/>
                <a:cs typeface="Times New Roman" panose="02020603050405020304" pitchFamily="18" charset="0"/>
              </a:rPr>
              <a:t> developed which </a:t>
            </a:r>
            <a:r>
              <a:rPr lang="en-IN" sz="2400" b="0" strike="noStrike" spc="-1" dirty="0">
                <a:latin typeface="Times New Roman" panose="02020603050405020304" pitchFamily="18" charset="0"/>
                <a:ea typeface="DejaVu Sans"/>
                <a:cs typeface="Times New Roman" panose="02020603050405020304" pitchFamily="18" charset="0"/>
              </a:rPr>
              <a:t>can help in identifying Speech in our own languages and slang</a:t>
            </a:r>
            <a:r>
              <a:rPr lang="en-IN" sz="2400" b="0" strike="noStrike" spc="-1" dirty="0" smtClean="0">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a:p>
            <a:pPr>
              <a:lnSpc>
                <a:spcPct val="100000"/>
              </a:lnSpc>
            </a:pPr>
            <a:endParaRPr lang="en-IN" sz="2400" b="0" strike="noStrike" spc="-1" dirty="0">
              <a:latin typeface="Arial"/>
            </a:endParaRPr>
          </a:p>
          <a:p>
            <a:pPr>
              <a:lnSpc>
                <a:spcPct val="100000"/>
              </a:lnSpc>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851954" y="632205"/>
            <a:ext cx="8814365"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3600" b="0" strike="noStrike" spc="-1" dirty="0">
                <a:solidFill>
                  <a:srgbClr val="C00000"/>
                </a:solidFill>
                <a:latin typeface="Times New Roman" panose="02020603050405020304" pitchFamily="18" charset="0"/>
                <a:ea typeface="DejaVu Sans"/>
                <a:cs typeface="Times New Roman" panose="02020603050405020304" pitchFamily="18" charset="0"/>
              </a:rPr>
              <a:t>Training English dataset for Audio model</a:t>
            </a:r>
            <a:endParaRPr lang="en-IN" sz="36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379" name="CustomShape 2"/>
          <p:cNvSpPr/>
          <p:nvPr/>
        </p:nvSpPr>
        <p:spPr>
          <a:xfrm>
            <a:off x="2986882" y="5528115"/>
            <a:ext cx="6218235"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smtClean="0">
                <a:latin typeface="Calibri"/>
                <a:ea typeface="DejaVu Sans"/>
              </a:rPr>
              <a:t>Figure 9</a:t>
            </a:r>
            <a:r>
              <a:rPr lang="en-IN" sz="1800" b="0" strike="noStrike" spc="-1" dirty="0">
                <a:latin typeface="Calibri"/>
                <a:ea typeface="DejaVu Sans"/>
              </a:rPr>
              <a:t>. Screenshot of </a:t>
            </a:r>
            <a:r>
              <a:rPr lang="en-US" dirty="0"/>
              <a:t>Training English dataset with Audio Model</a:t>
            </a: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7468"/>
            <a:ext cx="12192000" cy="3643064"/>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40</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0" y="472343"/>
            <a:ext cx="1013796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just">
              <a:lnSpc>
                <a:spcPct val="100000"/>
              </a:lnSpc>
            </a:pPr>
            <a:r>
              <a:rPr lang="en-IN" sz="3600" b="0" strike="noStrike" spc="-1" dirty="0">
                <a:solidFill>
                  <a:srgbClr val="C00000"/>
                </a:solidFill>
                <a:latin typeface="Times New Roman" pitchFamily="18" charset="0"/>
                <a:ea typeface="DejaVu Sans"/>
                <a:cs typeface="Times New Roman" panose="02020603050405020304" pitchFamily="18" charset="0"/>
              </a:rPr>
              <a:t>Train vs Test Accuracy and Loss plots of Kannada Audio-dataset</a:t>
            </a:r>
            <a:r>
              <a:rPr lang="en-IN" sz="2800" b="0" strike="noStrike" spc="-1" dirty="0">
                <a:solidFill>
                  <a:srgbClr val="C00000"/>
                </a:solidFill>
                <a:latin typeface="Times New Roman" pitchFamily="18" charset="0"/>
                <a:ea typeface="DejaVu Sans"/>
                <a:cs typeface="Times New Roman" pitchFamily="18" charset="0"/>
              </a:rPr>
              <a:t>.</a:t>
            </a:r>
            <a:endParaRPr lang="en-IN" sz="2800" b="0" strike="noStrike" spc="-1" dirty="0">
              <a:solidFill>
                <a:srgbClr val="C00000"/>
              </a:solidFill>
              <a:latin typeface="Times New Roman" pitchFamily="18" charset="0"/>
              <a:cs typeface="Times New Roman" pitchFamily="18" charset="0"/>
            </a:endParaRPr>
          </a:p>
        </p:txBody>
      </p:sp>
      <p:sp>
        <p:nvSpPr>
          <p:cNvPr id="382" name="CustomShape 2"/>
          <p:cNvSpPr/>
          <p:nvPr/>
        </p:nvSpPr>
        <p:spPr>
          <a:xfrm>
            <a:off x="2451960" y="5823000"/>
            <a:ext cx="682488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smtClean="0">
                <a:latin typeface="Calibri"/>
                <a:ea typeface="DejaVu Sans"/>
              </a:rPr>
              <a:t>Figure 10</a:t>
            </a:r>
            <a:r>
              <a:rPr lang="en-IN" sz="1800" b="0" strike="noStrike" spc="-1" dirty="0">
                <a:latin typeface="Calibri"/>
                <a:ea typeface="DejaVu Sans"/>
              </a:rPr>
              <a:t>. Train vs Test Accuracy and Loss plots of Kannada Audio-dataset</a:t>
            </a:r>
            <a:r>
              <a:rPr lang="en-IN" sz="1800" b="0" strike="noStrike" spc="-1" dirty="0">
                <a:latin typeface="Calibri light"/>
                <a:ea typeface="DejaVu Sans"/>
              </a:rPr>
              <a:t>.</a:t>
            </a: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552575"/>
            <a:ext cx="548640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2575"/>
            <a:ext cx="5486400" cy="365760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41</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215030" y="679138"/>
            <a:ext cx="8718840" cy="515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 vs Test Accuracy and Loss plots of English Audio-dataset.</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386" name="CustomShape 2"/>
          <p:cNvSpPr/>
          <p:nvPr/>
        </p:nvSpPr>
        <p:spPr>
          <a:xfrm>
            <a:off x="2678196" y="5815262"/>
            <a:ext cx="664956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smtClean="0">
                <a:latin typeface="Calibri"/>
                <a:ea typeface="DejaVu Sans"/>
              </a:rPr>
              <a:t>Figure 11</a:t>
            </a:r>
            <a:r>
              <a:rPr lang="en-IN" sz="1800" b="0" strike="noStrike" spc="-1" dirty="0">
                <a:latin typeface="Calibri"/>
                <a:ea typeface="DejaVu Sans"/>
              </a:rPr>
              <a:t>. Training and test accuracy plots of English audio dataset.</a:t>
            </a: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552575"/>
            <a:ext cx="548640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2575"/>
            <a:ext cx="5486400" cy="365760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42</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648000" y="249382"/>
            <a:ext cx="10129320" cy="900818"/>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Kannada audio dataset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352FD86-7BC5-42FE-AB62-704CE2102912}"/>
              </a:ext>
            </a:extLst>
          </p:cNvPr>
          <p:cNvSpPr txBox="1"/>
          <p:nvPr/>
        </p:nvSpPr>
        <p:spPr>
          <a:xfrm>
            <a:off x="3025443" y="5922014"/>
            <a:ext cx="5374433" cy="369332"/>
          </a:xfrm>
          <a:prstGeom prst="rect">
            <a:avLst/>
          </a:prstGeom>
          <a:noFill/>
        </p:spPr>
        <p:txBody>
          <a:bodyPr wrap="square" rtlCol="0">
            <a:spAutoFit/>
          </a:bodyPr>
          <a:lstStyle/>
          <a:p>
            <a:pPr>
              <a:lnSpc>
                <a:spcPct val="100000"/>
              </a:lnSpc>
            </a:pPr>
            <a:r>
              <a:rPr lang="en-IN" b="0" strike="noStrike" spc="-1" dirty="0" smtClean="0">
                <a:ea typeface="DejaVu Sans"/>
                <a:cs typeface="Times New Roman" panose="02020603050405020304" pitchFamily="18" charset="0"/>
              </a:rPr>
              <a:t>Figure 12</a:t>
            </a:r>
            <a:r>
              <a:rPr lang="en-IN" b="0" strike="noStrike" spc="-1" dirty="0">
                <a:ea typeface="DejaVu Sans"/>
                <a:cs typeface="Times New Roman" panose="02020603050405020304" pitchFamily="18" charset="0"/>
              </a:rPr>
              <a:t>. Confusion matrix for Kannada audio dataset </a:t>
            </a:r>
            <a:endParaRPr lang="en-IN" b="0" strike="noStrike" spc="-1" dirty="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55" y="883289"/>
            <a:ext cx="6298407" cy="5038725"/>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43</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800400" y="261256"/>
            <a:ext cx="9458025" cy="90799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English audio dataset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9D3832-1B34-4892-9634-EC0590555A28}"/>
              </a:ext>
            </a:extLst>
          </p:cNvPr>
          <p:cNvSpPr txBox="1"/>
          <p:nvPr/>
        </p:nvSpPr>
        <p:spPr>
          <a:xfrm>
            <a:off x="3078792" y="5775508"/>
            <a:ext cx="5388314" cy="369332"/>
          </a:xfrm>
          <a:prstGeom prst="rect">
            <a:avLst/>
          </a:prstGeom>
          <a:noFill/>
        </p:spPr>
        <p:txBody>
          <a:bodyPr wrap="square">
            <a:spAutoFit/>
          </a:bodyPr>
          <a:lstStyle/>
          <a:p>
            <a:pPr>
              <a:lnSpc>
                <a:spcPct val="100000"/>
              </a:lnSpc>
            </a:pPr>
            <a:r>
              <a:rPr lang="en-IN" b="0" strike="noStrike" spc="-1" dirty="0" smtClean="0">
                <a:ea typeface="DejaVu Sans"/>
                <a:cs typeface="Times New Roman" panose="02020603050405020304" pitchFamily="18" charset="0"/>
              </a:rPr>
              <a:t>Figure 13</a:t>
            </a:r>
            <a:r>
              <a:rPr lang="en-IN" b="0" strike="noStrike" spc="-1" dirty="0">
                <a:ea typeface="DejaVu Sans"/>
                <a:cs typeface="Times New Roman" panose="02020603050405020304" pitchFamily="18" charset="0"/>
              </a:rPr>
              <a:t>. Confusion matrix for </a:t>
            </a:r>
            <a:r>
              <a:rPr lang="en-IN" spc="-1" dirty="0">
                <a:ea typeface="DejaVu Sans"/>
                <a:cs typeface="Times New Roman" panose="02020603050405020304" pitchFamily="18" charset="0"/>
              </a:rPr>
              <a:t>English</a:t>
            </a:r>
            <a:r>
              <a:rPr lang="en-IN" b="0" strike="noStrike" spc="-1" dirty="0">
                <a:ea typeface="DejaVu Sans"/>
                <a:cs typeface="Times New Roman" panose="02020603050405020304" pitchFamily="18" charset="0"/>
              </a:rPr>
              <a:t> audio dataset </a:t>
            </a:r>
            <a:endParaRPr lang="en-IN" b="0" strike="noStrike" spc="-1"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1" y="932915"/>
            <a:ext cx="6053242" cy="4842593"/>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44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575999" y="747000"/>
            <a:ext cx="10322156" cy="6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Kannada audio dataset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230" y="1900016"/>
            <a:ext cx="6039693" cy="3172268"/>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45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720000" y="503999"/>
            <a:ext cx="9795600" cy="7929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English audio dataset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664" y="1780950"/>
            <a:ext cx="6068272" cy="3219899"/>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46</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685800" y="609480"/>
            <a:ext cx="10129320" cy="1454040"/>
          </a:xfrm>
          <a:prstGeom prst="rect">
            <a:avLst/>
          </a:prstGeom>
          <a:noFill/>
          <a:ln>
            <a:noFill/>
          </a:ln>
        </p:spPr>
        <p:style>
          <a:lnRef idx="0">
            <a:scrgbClr r="0" g="0" b="0"/>
          </a:lnRef>
          <a:fillRef idx="0">
            <a:scrgbClr r="0" g="0" b="0"/>
          </a:fillRef>
          <a:effectRef idx="0">
            <a:scrgbClr r="0" g="0" b="0"/>
          </a:effectRef>
          <a:fontRef idx="minor"/>
        </p:style>
      </p:sp>
      <p:sp>
        <p:nvSpPr>
          <p:cNvPr id="398" name="CustomShape 2"/>
          <p:cNvSpPr/>
          <p:nvPr/>
        </p:nvSpPr>
        <p:spPr>
          <a:xfrm>
            <a:off x="594235" y="274519"/>
            <a:ext cx="10705320" cy="400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720" algn="just">
              <a:lnSpc>
                <a:spcPct val="100000"/>
              </a:lnSpc>
              <a:spcAft>
                <a:spcPts val="1001"/>
              </a:spcAft>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a:p>
            <a:pPr marL="285840" indent="-283680" algn="just">
              <a:lnSpc>
                <a:spcPct val="100000"/>
              </a:lnSpc>
              <a:spcAft>
                <a:spcPts val="1001"/>
              </a:spcAft>
              <a:buFont typeface="Arial"/>
              <a:buChar char="•"/>
            </a:pPr>
            <a:r>
              <a:rPr lang="en-US" sz="2400" dirty="0" smtClean="0">
                <a:latin typeface="Times New Roman" panose="02020603050405020304" pitchFamily="18" charset="0"/>
                <a:cs typeface="Times New Roman" panose="02020603050405020304" pitchFamily="18" charset="0"/>
              </a:rPr>
              <a:t>Achieved </a:t>
            </a:r>
            <a:r>
              <a:rPr lang="en-US" sz="2400" dirty="0">
                <a:latin typeface="Times New Roman" panose="02020603050405020304" pitchFamily="18" charset="0"/>
                <a:cs typeface="Times New Roman" panose="02020603050405020304" pitchFamily="18" charset="0"/>
              </a:rPr>
              <a:t>train accuracy of 77.57% and test accuracy of 75.00% for Kannada </a:t>
            </a:r>
            <a:r>
              <a:rPr lang="en-US" sz="2400" dirty="0" smtClean="0">
                <a:latin typeface="Times New Roman" panose="02020603050405020304" pitchFamily="18" charset="0"/>
                <a:cs typeface="Times New Roman" panose="02020603050405020304" pitchFamily="18" charset="0"/>
              </a:rPr>
              <a:t>Video-dataset.</a:t>
            </a:r>
          </a:p>
          <a:p>
            <a:pPr marL="285840" indent="-283680" algn="just">
              <a:lnSpc>
                <a:spcPct val="100000"/>
              </a:lnSpc>
              <a:spcAft>
                <a:spcPts val="1001"/>
              </a:spcAft>
              <a:buFont typeface="Arial"/>
              <a:buChar char="•"/>
            </a:pPr>
            <a:r>
              <a:rPr lang="en-US" sz="2400" dirty="0" smtClean="0">
                <a:latin typeface="Times New Roman" panose="02020603050405020304" pitchFamily="18" charset="0"/>
                <a:cs typeface="Times New Roman" panose="02020603050405020304" pitchFamily="18" charset="0"/>
              </a:rPr>
              <a:t>Achieved </a:t>
            </a:r>
            <a:r>
              <a:rPr lang="en-US" sz="2400" dirty="0">
                <a:latin typeface="Times New Roman" panose="02020603050405020304" pitchFamily="18" charset="0"/>
                <a:cs typeface="Times New Roman" panose="02020603050405020304" pitchFamily="18" charset="0"/>
              </a:rPr>
              <a:t>train accuracy of 77.48% and test accuracy of 76.19% for English </a:t>
            </a:r>
            <a:r>
              <a:rPr lang="en-US" sz="2400" dirty="0" smtClean="0">
                <a:latin typeface="Times New Roman" panose="02020603050405020304" pitchFamily="18" charset="0"/>
                <a:cs typeface="Times New Roman" panose="02020603050405020304" pitchFamily="18" charset="0"/>
              </a:rPr>
              <a:t>Video-dataset.</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47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1119967" y="256500"/>
            <a:ext cx="10129320" cy="1454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Training Kannada dataset for 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400" name="CustomShape 2"/>
          <p:cNvSpPr/>
          <p:nvPr/>
        </p:nvSpPr>
        <p:spPr>
          <a:xfrm flipH="1">
            <a:off x="3681553" y="5698650"/>
            <a:ext cx="5403069"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smtClean="0">
                <a:latin typeface="Times New Roman" panose="02020603050405020304" pitchFamily="18" charset="0"/>
                <a:ea typeface="DejaVu Sans"/>
                <a:cs typeface="Times New Roman" panose="02020603050405020304" pitchFamily="18" charset="0"/>
              </a:rPr>
              <a:t>Figure 14</a:t>
            </a:r>
            <a:r>
              <a:rPr lang="en-IN" sz="1800" b="0" strike="noStrike" spc="-1" dirty="0">
                <a:latin typeface="Times New Roman" panose="02020603050405020304" pitchFamily="18" charset="0"/>
                <a:ea typeface="DejaVu Sans"/>
                <a:cs typeface="Times New Roman" panose="02020603050405020304" pitchFamily="18" charset="0"/>
              </a:rPr>
              <a:t>. Screenshot of Fitting the Kannada dataset.</a:t>
            </a:r>
            <a:endParaRPr lang="en-IN" sz="1800" b="0" strike="noStrike" spc="-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137" y="1833562"/>
            <a:ext cx="9229725" cy="3190875"/>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48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031339" y="389047"/>
            <a:ext cx="10129320" cy="1119119"/>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Training English dataset for 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403" name="CustomShape 2"/>
          <p:cNvSpPr/>
          <p:nvPr/>
        </p:nvSpPr>
        <p:spPr>
          <a:xfrm flipH="1">
            <a:off x="2661017" y="5775120"/>
            <a:ext cx="8030795"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smtClean="0">
                <a:latin typeface="Calibri"/>
                <a:ea typeface="DejaVu Sans"/>
              </a:rPr>
              <a:t>Figure 15</a:t>
            </a:r>
            <a:r>
              <a:rPr lang="en-IN" sz="1800" b="0" strike="noStrike" spc="-1" dirty="0">
                <a:latin typeface="Calibri"/>
                <a:ea typeface="DejaVu Sans"/>
              </a:rPr>
              <a:t>. Screenshot of Fitting the English dataset.</a:t>
            </a:r>
            <a:endParaRPr lang="en-IN" sz="1800" b="0" strike="noStrike" spc="-1" dirty="0">
              <a:latin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1843087"/>
            <a:ext cx="9191625" cy="3171825"/>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49</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85800" y="264240"/>
            <a:ext cx="10129320" cy="119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3200" b="1" strike="noStrike" cap="all" spc="-1" dirty="0">
                <a:solidFill>
                  <a:srgbClr val="C00000"/>
                </a:solidFill>
                <a:latin typeface="Times New Roman" panose="02020603050405020304" pitchFamily="18" charset="0"/>
                <a:ea typeface="DejaVu Sans"/>
                <a:cs typeface="Times New Roman" panose="02020603050405020304" pitchFamily="18" charset="0"/>
              </a:rPr>
              <a:t>Problem statement</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290" name="CustomShape 2"/>
          <p:cNvSpPr/>
          <p:nvPr/>
        </p:nvSpPr>
        <p:spPr>
          <a:xfrm>
            <a:off x="685800" y="1706760"/>
            <a:ext cx="10711440" cy="228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latin typeface="Times New Roman" panose="02020603050405020304" pitchFamily="18" charset="0"/>
                <a:ea typeface="DejaVu Sans"/>
                <a:cs typeface="Times New Roman" panose="02020603050405020304" pitchFamily="18" charset="0"/>
              </a:rPr>
              <a:t>Primarily there are two points of interest associated with the design of an effective AVSR application.</a:t>
            </a:r>
          </a:p>
          <a:p>
            <a:pPr marL="457200" indent="-457200" algn="just">
              <a:lnSpc>
                <a:spcPct val="100000"/>
              </a:lnSpc>
              <a:buAutoNum type="arabicPeriod"/>
            </a:pPr>
            <a:r>
              <a:rPr lang="en-IN" sz="2400" b="0" strike="noStrike" spc="-1" dirty="0">
                <a:latin typeface="Times New Roman" panose="02020603050405020304" pitchFamily="18" charset="0"/>
                <a:ea typeface="DejaVu Sans"/>
                <a:cs typeface="Times New Roman" panose="02020603050405020304" pitchFamily="18" charset="0"/>
              </a:rPr>
              <a:t>Gaining of an appropriate representation of the visual speech </a:t>
            </a:r>
            <a:r>
              <a:rPr lang="en-IN" sz="2400" b="0" strike="noStrike" spc="-1" dirty="0" smtClean="0">
                <a:latin typeface="Times New Roman" panose="02020603050405020304" pitchFamily="18" charset="0"/>
                <a:ea typeface="DejaVu Sans"/>
                <a:cs typeface="Times New Roman" panose="02020603050405020304" pitchFamily="18" charset="0"/>
              </a:rPr>
              <a:t>modality along </a:t>
            </a:r>
            <a:r>
              <a:rPr lang="en-IN" sz="2400" spc="-1" dirty="0">
                <a:latin typeface="Times New Roman" panose="02020603050405020304" pitchFamily="18" charset="0"/>
                <a:ea typeface="DejaVu Sans"/>
                <a:cs typeface="Times New Roman" panose="02020603050405020304" pitchFamily="18" charset="0"/>
              </a:rPr>
              <a:t>with acoustic speech modalities</a:t>
            </a:r>
            <a:r>
              <a:rPr lang="en-IN" sz="2400" spc="-1" dirty="0" smtClean="0">
                <a:latin typeface="Times New Roman" panose="02020603050405020304" pitchFamily="18" charset="0"/>
                <a:ea typeface="DejaVu Sans"/>
                <a:cs typeface="Times New Roman" panose="02020603050405020304" pitchFamily="18" charset="0"/>
              </a:rPr>
              <a:t>. </a:t>
            </a:r>
            <a:endParaRPr lang="en-IN" sz="2400" spc="-1" dirty="0">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b="0" strike="noStrike" spc="-1" dirty="0">
                <a:latin typeface="Times New Roman" panose="02020603050405020304" pitchFamily="18" charset="0"/>
                <a:ea typeface="DejaVu Sans"/>
                <a:cs typeface="Times New Roman" panose="02020603050405020304" pitchFamily="18" charset="0"/>
              </a:rPr>
              <a:t>The effective integration of the acoustic and visual speech modalities in the presence of a variety of </a:t>
            </a:r>
            <a:r>
              <a:rPr lang="en-IN" sz="2400" b="0" strike="noStrike" spc="-1" dirty="0" smtClean="0">
                <a:latin typeface="Times New Roman" panose="02020603050405020304" pitchFamily="18" charset="0"/>
                <a:ea typeface="DejaVu Sans"/>
                <a:cs typeface="Times New Roman" panose="02020603050405020304" pitchFamily="18" charset="0"/>
              </a:rPr>
              <a:t>degradations.</a:t>
            </a:r>
            <a:r>
              <a:rPr lang="en-IN" sz="2400" b="0" strike="noStrike" spc="-1" dirty="0" smtClean="0">
                <a:solidFill>
                  <a:srgbClr val="FFFFFF"/>
                </a:solidFill>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1007280" y="216000"/>
            <a:ext cx="10129320" cy="1454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 vs test accuracy and loss plots of Kannada dataset for 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406" name="CustomShape 2"/>
          <p:cNvSpPr/>
          <p:nvPr/>
        </p:nvSpPr>
        <p:spPr>
          <a:xfrm flipH="1">
            <a:off x="2248773" y="5720018"/>
            <a:ext cx="1045908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smtClean="0">
                <a:latin typeface="Calibri"/>
                <a:ea typeface="DejaVu Sans"/>
              </a:rPr>
              <a:t>Figure 16</a:t>
            </a:r>
            <a:r>
              <a:rPr lang="en-IN" sz="1800" b="0" strike="noStrike" spc="-1" dirty="0">
                <a:latin typeface="Calibri"/>
                <a:ea typeface="DejaVu Sans"/>
              </a:rPr>
              <a:t>. Training vs test accuracy and loss plots of Kannada dataset.</a:t>
            </a:r>
            <a:endParaRPr lang="en-IN" sz="18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0040"/>
            <a:ext cx="548640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70040"/>
            <a:ext cx="5486400" cy="365760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50</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1006560" y="216000"/>
            <a:ext cx="10129320" cy="1454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 vs test accuracy and loss plots of English dataset for 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410" name="CustomShape 2"/>
          <p:cNvSpPr/>
          <p:nvPr/>
        </p:nvSpPr>
        <p:spPr>
          <a:xfrm flipH="1">
            <a:off x="2212112" y="5802759"/>
            <a:ext cx="10459080" cy="36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smtClean="0">
                <a:latin typeface="Times New Roman" panose="02020603050405020304" pitchFamily="18" charset="0"/>
                <a:ea typeface="DejaVu Sans"/>
                <a:cs typeface="Times New Roman" panose="02020603050405020304" pitchFamily="18" charset="0"/>
              </a:rPr>
              <a:t>Figure 17</a:t>
            </a:r>
            <a:r>
              <a:rPr lang="en-IN" sz="1800" b="0" strike="noStrike" spc="-1" dirty="0">
                <a:latin typeface="Times New Roman" panose="02020603050405020304" pitchFamily="18" charset="0"/>
                <a:ea typeface="DejaVu Sans"/>
                <a:cs typeface="Times New Roman" panose="02020603050405020304" pitchFamily="18" charset="0"/>
              </a:rPr>
              <a:t>. Training vs test accuracy and loss plots of English dataset.</a:t>
            </a:r>
            <a:endParaRPr lang="en-IN" sz="1800" b="0" strike="noStrike" spc="-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0040"/>
            <a:ext cx="548640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70040"/>
            <a:ext cx="5486400" cy="3657600"/>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pPr/>
              <a:t>51</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648000" y="142504"/>
            <a:ext cx="10129320" cy="100769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Kannada dataset for 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5B83AE7-C576-4260-82BA-4BC894EC8C07}"/>
              </a:ext>
            </a:extLst>
          </p:cNvPr>
          <p:cNvSpPr txBox="1"/>
          <p:nvPr/>
        </p:nvSpPr>
        <p:spPr>
          <a:xfrm>
            <a:off x="3252486" y="6005520"/>
            <a:ext cx="5464002" cy="369332"/>
          </a:xfrm>
          <a:prstGeom prst="rect">
            <a:avLst/>
          </a:prstGeom>
          <a:noFill/>
        </p:spPr>
        <p:txBody>
          <a:bodyPr wrap="square">
            <a:spAutoFit/>
          </a:bodyPr>
          <a:lstStyle/>
          <a:p>
            <a:pPr>
              <a:lnSpc>
                <a:spcPct val="100000"/>
              </a:lnSpc>
            </a:pPr>
            <a:r>
              <a:rPr lang="en-IN" b="0" strike="noStrike" spc="-1" dirty="0" smtClean="0">
                <a:ea typeface="DejaVu Sans"/>
                <a:cs typeface="Times New Roman" panose="02020603050405020304" pitchFamily="18" charset="0"/>
              </a:rPr>
              <a:t>Figure 18</a:t>
            </a:r>
            <a:r>
              <a:rPr lang="en-IN" b="0" strike="noStrike" spc="-1" dirty="0">
                <a:ea typeface="DejaVu Sans"/>
                <a:cs typeface="Times New Roman" panose="02020603050405020304" pitchFamily="18" charset="0"/>
              </a:rPr>
              <a:t>. Confusion matrix for Kannada visual dataset </a:t>
            </a:r>
            <a:endParaRPr lang="en-IN" b="0" strike="noStrike" spc="-1"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597" y="931679"/>
            <a:ext cx="6334125" cy="5067300"/>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52</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648000" y="83126"/>
            <a:ext cx="10129320" cy="10670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English dataset for 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F44462-B7BB-4CB7-BA64-3931C73A3D35}"/>
              </a:ext>
            </a:extLst>
          </p:cNvPr>
          <p:cNvSpPr txBox="1"/>
          <p:nvPr/>
        </p:nvSpPr>
        <p:spPr>
          <a:xfrm>
            <a:off x="3314011" y="5674616"/>
            <a:ext cx="5675610" cy="369332"/>
          </a:xfrm>
          <a:prstGeom prst="rect">
            <a:avLst/>
          </a:prstGeom>
          <a:noFill/>
        </p:spPr>
        <p:txBody>
          <a:bodyPr wrap="square">
            <a:spAutoFit/>
          </a:bodyPr>
          <a:lstStyle/>
          <a:p>
            <a:pPr>
              <a:lnSpc>
                <a:spcPct val="100000"/>
              </a:lnSpc>
            </a:pPr>
            <a:r>
              <a:rPr lang="en-IN" b="0" strike="noStrike" spc="-1" dirty="0" smtClean="0">
                <a:ea typeface="DejaVu Sans"/>
                <a:cs typeface="Times New Roman" panose="02020603050405020304" pitchFamily="18" charset="0"/>
              </a:rPr>
              <a:t>Figure 19</a:t>
            </a:r>
            <a:r>
              <a:rPr lang="en-IN" b="0" strike="noStrike" spc="-1" dirty="0">
                <a:ea typeface="DejaVu Sans"/>
                <a:cs typeface="Times New Roman" panose="02020603050405020304" pitchFamily="18" charset="0"/>
              </a:rPr>
              <a:t>. Confusion matrix for English visual dataset </a:t>
            </a:r>
            <a:endParaRPr lang="en-IN" b="0" strike="noStrike" spc="-1"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997" y="833248"/>
            <a:ext cx="6029325" cy="4823460"/>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53</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575999" y="747000"/>
            <a:ext cx="11320531" cy="6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Kannada dataset for 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347" y="1773066"/>
            <a:ext cx="5387305" cy="3311868"/>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54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653459" y="466676"/>
            <a:ext cx="11159095" cy="5489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English dataset for 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02" y="1583688"/>
            <a:ext cx="6159796" cy="3690624"/>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55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13E31D-E2AB-40D1-8B51-AFA5AFEF393A}" type="slidenum">
              <a:rPr lang="en-US" smtClean="0"/>
              <a:t>56</a:t>
            </a:fld>
            <a:endParaRPr lang="en-US" dirty="0"/>
          </a:p>
        </p:txBody>
      </p:sp>
      <p:sp>
        <p:nvSpPr>
          <p:cNvPr id="2" name="Title 1"/>
          <p:cNvSpPr>
            <a:spLocks noGrp="1"/>
          </p:cNvSpPr>
          <p:nvPr>
            <p:ph type="title" idx="4294967295"/>
          </p:nvPr>
        </p:nvSpPr>
        <p:spPr>
          <a:xfrm>
            <a:off x="0" y="450850"/>
            <a:ext cx="10058400" cy="776288"/>
          </a:xfrm>
        </p:spPr>
        <p:txBody>
          <a:bodyPr>
            <a:normAutofit fontScale="90000"/>
          </a:bodyPr>
          <a:lstStyle/>
          <a:p>
            <a:r>
              <a:rPr lang="en-US" sz="3200" dirty="0" smtClean="0">
                <a:solidFill>
                  <a:srgbClr val="C00000"/>
                </a:solidFill>
                <a:latin typeface="Times New Roman" pitchFamily="18" charset="0"/>
                <a:cs typeface="Times New Roman" pitchFamily="18" charset="0"/>
              </a:rPr>
              <a:t>Table 1: </a:t>
            </a:r>
            <a:r>
              <a:rPr lang="en-US" sz="3200" dirty="0">
                <a:solidFill>
                  <a:srgbClr val="C00000"/>
                </a:solidFill>
                <a:latin typeface="Times New Roman" pitchFamily="18" charset="0"/>
                <a:cs typeface="Times New Roman" pitchFamily="18" charset="0"/>
              </a:rPr>
              <a:t>Results of proposed method is compared with existing method for </a:t>
            </a:r>
            <a:r>
              <a:rPr lang="en-US" sz="3200" dirty="0" smtClean="0">
                <a:solidFill>
                  <a:srgbClr val="C00000"/>
                </a:solidFill>
                <a:latin typeface="Times New Roman" pitchFamily="18" charset="0"/>
                <a:cs typeface="Times New Roman" pitchFamily="18" charset="0"/>
              </a:rPr>
              <a:t>visual </a:t>
            </a:r>
            <a:r>
              <a:rPr lang="en-US" sz="3200" dirty="0">
                <a:solidFill>
                  <a:srgbClr val="C00000"/>
                </a:solidFill>
                <a:latin typeface="Times New Roman" pitchFamily="18" charset="0"/>
                <a:cs typeface="Times New Roman" pitchFamily="18" charset="0"/>
              </a:rPr>
              <a:t>speech Recognition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47898303"/>
              </p:ext>
            </p:extLst>
          </p:nvPr>
        </p:nvGraphicFramePr>
        <p:xfrm>
          <a:off x="193965" y="1939635"/>
          <a:ext cx="7852755" cy="1371600"/>
        </p:xfrm>
        <a:graphic>
          <a:graphicData uri="http://schemas.openxmlformats.org/drawingml/2006/table">
            <a:tbl>
              <a:tblPr firstRow="1" bandRow="1">
                <a:tableStyleId>{5C22544A-7EE6-4342-B048-85BDC9FD1C3A}</a:tableStyleId>
              </a:tblPr>
              <a:tblGrid>
                <a:gridCol w="1570551">
                  <a:extLst>
                    <a:ext uri="{9D8B030D-6E8A-4147-A177-3AD203B41FA5}">
                      <a16:colId xmlns:a16="http://schemas.microsoft.com/office/drawing/2014/main" val="20000"/>
                    </a:ext>
                  </a:extLst>
                </a:gridCol>
                <a:gridCol w="1570551">
                  <a:extLst>
                    <a:ext uri="{9D8B030D-6E8A-4147-A177-3AD203B41FA5}">
                      <a16:colId xmlns:a16="http://schemas.microsoft.com/office/drawing/2014/main" val="2092695111"/>
                    </a:ext>
                  </a:extLst>
                </a:gridCol>
                <a:gridCol w="1570551">
                  <a:extLst>
                    <a:ext uri="{9D8B030D-6E8A-4147-A177-3AD203B41FA5}">
                      <a16:colId xmlns:a16="http://schemas.microsoft.com/office/drawing/2014/main" val="20001"/>
                    </a:ext>
                  </a:extLst>
                </a:gridCol>
                <a:gridCol w="1570551">
                  <a:extLst>
                    <a:ext uri="{9D8B030D-6E8A-4147-A177-3AD203B41FA5}">
                      <a16:colId xmlns:a16="http://schemas.microsoft.com/office/drawing/2014/main" val="20003"/>
                    </a:ext>
                  </a:extLst>
                </a:gridCol>
                <a:gridCol w="1570551">
                  <a:extLst>
                    <a:ext uri="{9D8B030D-6E8A-4147-A177-3AD203B41FA5}">
                      <a16:colId xmlns:a16="http://schemas.microsoft.com/office/drawing/2014/main" val="20004"/>
                    </a:ext>
                  </a:extLst>
                </a:gridCol>
              </a:tblGrid>
              <a:tr h="596826">
                <a:tc>
                  <a:txBody>
                    <a:bodyPr/>
                    <a:lstStyle/>
                    <a:p>
                      <a:r>
                        <a:rPr lang="en-US" dirty="0" smtClean="0"/>
                        <a:t>Method</a:t>
                      </a:r>
                      <a:endParaRPr lang="en-US" dirty="0"/>
                    </a:p>
                  </a:txBody>
                  <a:tcPr/>
                </a:tc>
                <a:tc>
                  <a:txBody>
                    <a:bodyPr/>
                    <a:lstStyle/>
                    <a:p>
                      <a:r>
                        <a:rPr lang="en-US" dirty="0" smtClean="0"/>
                        <a:t>DWT/LDA [34]</a:t>
                      </a:r>
                      <a:endParaRPr lang="en-US" dirty="0"/>
                    </a:p>
                  </a:txBody>
                  <a:tcPr/>
                </a:tc>
                <a:tc>
                  <a:txBody>
                    <a:bodyPr/>
                    <a:lstStyle/>
                    <a:p>
                      <a:r>
                        <a:rPr lang="en-US" dirty="0" smtClean="0"/>
                        <a:t>PCA/LDA [35]</a:t>
                      </a:r>
                      <a:endParaRPr lang="en-US" dirty="0"/>
                    </a:p>
                  </a:txBody>
                  <a:tcPr/>
                </a:tc>
                <a:tc>
                  <a:txBody>
                    <a:bodyPr/>
                    <a:lstStyle/>
                    <a:p>
                      <a:r>
                        <a:rPr lang="en-US" dirty="0" smtClean="0"/>
                        <a:t>LSTM(Kannada)</a:t>
                      </a:r>
                      <a:endParaRPr lang="en-US" dirty="0"/>
                    </a:p>
                  </a:txBody>
                  <a:tcPr/>
                </a:tc>
                <a:tc>
                  <a:txBody>
                    <a:bodyPr/>
                    <a:lstStyle/>
                    <a:p>
                      <a:r>
                        <a:rPr lang="en-US" dirty="0" smtClean="0"/>
                        <a:t>LSTM(English)</a:t>
                      </a:r>
                      <a:endParaRPr lang="en-US" dirty="0"/>
                    </a:p>
                  </a:txBody>
                  <a:tcPr/>
                </a:tc>
                <a:extLst>
                  <a:ext uri="{0D108BD9-81ED-4DB2-BD59-A6C34878D82A}">
                    <a16:rowId xmlns:a16="http://schemas.microsoft.com/office/drawing/2014/main" val="10000"/>
                  </a:ext>
                </a:extLst>
              </a:tr>
              <a:tr h="345780">
                <a:tc>
                  <a:txBody>
                    <a:bodyPr/>
                    <a:lstStyle/>
                    <a:p>
                      <a:r>
                        <a:rPr lang="en-US" dirty="0" smtClean="0"/>
                        <a:t>Accuracy</a:t>
                      </a:r>
                      <a:endParaRPr lang="en-US" dirty="0"/>
                    </a:p>
                  </a:txBody>
                  <a:tcPr/>
                </a:tc>
                <a:tc>
                  <a:txBody>
                    <a:bodyPr/>
                    <a:lstStyle/>
                    <a:p>
                      <a:r>
                        <a:rPr lang="en-US" dirty="0" smtClean="0"/>
                        <a:t>68.04%</a:t>
                      </a:r>
                      <a:endParaRPr lang="en-US" dirty="0"/>
                    </a:p>
                  </a:txBody>
                  <a:tcPr/>
                </a:tc>
                <a:tc>
                  <a:txBody>
                    <a:bodyPr/>
                    <a:lstStyle/>
                    <a:p>
                      <a:r>
                        <a:rPr lang="en-US" dirty="0" smtClean="0"/>
                        <a:t>75%</a:t>
                      </a:r>
                      <a:endParaRPr lang="en-US" dirty="0"/>
                    </a:p>
                  </a:txBody>
                  <a:tcPr/>
                </a:tc>
                <a:tc>
                  <a:txBody>
                    <a:bodyPr/>
                    <a:lstStyle/>
                    <a:p>
                      <a:r>
                        <a:rPr lang="en-US" dirty="0" smtClean="0"/>
                        <a:t>75%</a:t>
                      </a:r>
                      <a:endParaRPr lang="en-US" dirty="0"/>
                    </a:p>
                  </a:txBody>
                  <a:tcPr/>
                </a:tc>
                <a:tc>
                  <a:txBody>
                    <a:bodyPr/>
                    <a:lstStyle/>
                    <a:p>
                      <a:r>
                        <a:rPr lang="en-US" dirty="0" smtClean="0"/>
                        <a:t>76.19%</a:t>
                      </a:r>
                      <a:endParaRPr lang="en-US" dirty="0"/>
                    </a:p>
                  </a:txBody>
                  <a:tcPr/>
                </a:tc>
                <a:extLst>
                  <a:ext uri="{0D108BD9-81ED-4DB2-BD59-A6C34878D82A}">
                    <a16:rowId xmlns:a16="http://schemas.microsoft.com/office/drawing/2014/main" val="10001"/>
                  </a:ext>
                </a:extLst>
              </a:tr>
              <a:tr h="345780">
                <a:tc>
                  <a:txBody>
                    <a:bodyPr/>
                    <a:lstStyle/>
                    <a:p>
                      <a:r>
                        <a:rPr lang="en-US" dirty="0" smtClean="0"/>
                        <a:t>Dataset</a:t>
                      </a:r>
                      <a:endParaRPr lang="en-US" dirty="0"/>
                    </a:p>
                  </a:txBody>
                  <a:tcPr/>
                </a:tc>
                <a:tc>
                  <a:txBody>
                    <a:bodyPr/>
                    <a:lstStyle/>
                    <a:p>
                      <a:r>
                        <a:rPr lang="en-US" dirty="0" smtClean="0"/>
                        <a:t>Custom AAVC</a:t>
                      </a:r>
                      <a:endParaRPr lang="en-US" dirty="0"/>
                    </a:p>
                  </a:txBody>
                  <a:tcPr/>
                </a:tc>
                <a:tc>
                  <a:txBody>
                    <a:bodyPr/>
                    <a:lstStyle/>
                    <a:p>
                      <a:r>
                        <a:rPr lang="en-US" dirty="0" smtClean="0"/>
                        <a:t>RML</a:t>
                      </a:r>
                      <a:r>
                        <a:rPr lang="en-US" baseline="0" dirty="0" smtClean="0"/>
                        <a:t> </a:t>
                      </a:r>
                      <a:endParaRPr lang="en-US" dirty="0"/>
                    </a:p>
                  </a:txBody>
                  <a:tcPr/>
                </a:tc>
                <a:tc>
                  <a:txBody>
                    <a:bodyPr/>
                    <a:lstStyle/>
                    <a:p>
                      <a:r>
                        <a:rPr lang="en-US" dirty="0" smtClean="0"/>
                        <a:t>Custom</a:t>
                      </a:r>
                      <a:endParaRPr lang="en-US" dirty="0"/>
                    </a:p>
                  </a:txBody>
                  <a:tcPr/>
                </a:tc>
                <a:tc>
                  <a:txBody>
                    <a:bodyPr/>
                    <a:lstStyle/>
                    <a:p>
                      <a:r>
                        <a:rPr lang="en-US" dirty="0" smtClean="0"/>
                        <a:t>Custom</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4644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422" name="CustomShape 2"/>
          <p:cNvSpPr/>
          <p:nvPr/>
        </p:nvSpPr>
        <p:spPr>
          <a:xfrm>
            <a:off x="609480" y="718112"/>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20">
              <a:lnSpc>
                <a:spcPct val="100000"/>
              </a:lnSpc>
              <a:spcAft>
                <a:spcPts val="1001"/>
              </a:spcAft>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Integration Model</a:t>
            </a:r>
          </a:p>
          <a:p>
            <a:pPr marL="720" algn="just">
              <a:lnSpc>
                <a:spcPct val="100000"/>
              </a:lnSpc>
              <a:spcAft>
                <a:spcPts val="1001"/>
              </a:spcAft>
            </a:pPr>
            <a:endParaRPr lang="en-IN" sz="3600" b="0" strike="noStrike" spc="-1" dirty="0">
              <a:latin typeface="Times New Roman" panose="02020603050405020304" pitchFamily="18" charset="0"/>
              <a:cs typeface="Times New Roman" panose="02020603050405020304" pitchFamily="18" charset="0"/>
            </a:endParaRPr>
          </a:p>
          <a:p>
            <a:pPr marL="432000" indent="-323640" algn="just">
              <a:lnSpc>
                <a:spcPct val="100000"/>
              </a:lnSpc>
              <a:spcAft>
                <a:spcPts val="1001"/>
              </a:spcAft>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Achieved train accuracy of 93.33% and test accuracy of 92.26% for Kannada dataset</a:t>
            </a:r>
            <a:endParaRPr lang="en-IN" sz="2400" b="0" strike="noStrike" spc="-1" dirty="0">
              <a:latin typeface="Times New Roman" panose="02020603050405020304" pitchFamily="18" charset="0"/>
              <a:cs typeface="Times New Roman" panose="02020603050405020304" pitchFamily="18" charset="0"/>
            </a:endParaRPr>
          </a:p>
          <a:p>
            <a:pPr marL="432000" indent="-323640" algn="just">
              <a:lnSpc>
                <a:spcPct val="100000"/>
              </a:lnSpc>
              <a:spcBef>
                <a:spcPts val="1417"/>
              </a:spcBef>
              <a:buClr>
                <a:srgbClr val="000000"/>
              </a:buClr>
              <a:buSzPct val="45000"/>
              <a:buFont typeface="Wingdings" charset="2"/>
              <a:buChar char=""/>
            </a:pPr>
            <a:r>
              <a:rPr lang="en-IN" sz="2400" b="0" strike="noStrike" spc="-1" dirty="0">
                <a:latin typeface="Times New Roman" panose="02020603050405020304" pitchFamily="18" charset="0"/>
                <a:ea typeface="DejaVu Sans"/>
                <a:cs typeface="Times New Roman" panose="02020603050405020304" pitchFamily="18" charset="0"/>
              </a:rPr>
              <a:t>Achieved train accuracy of 94.67% and test accuracy of 91.75% for </a:t>
            </a:r>
            <a:r>
              <a:rPr lang="en-IN" sz="2400" spc="-1" dirty="0">
                <a:latin typeface="Times New Roman" panose="02020603050405020304" pitchFamily="18" charset="0"/>
                <a:ea typeface="DejaVu Sans"/>
                <a:cs typeface="Times New Roman" panose="02020603050405020304" pitchFamily="18" charset="0"/>
              </a:rPr>
              <a:t>E</a:t>
            </a:r>
            <a:r>
              <a:rPr lang="en-IN" sz="2400" b="0" strike="noStrike" spc="-1" dirty="0" smtClean="0">
                <a:latin typeface="Times New Roman" panose="02020603050405020304" pitchFamily="18" charset="0"/>
                <a:ea typeface="DejaVu Sans"/>
                <a:cs typeface="Times New Roman" panose="02020603050405020304" pitchFamily="18" charset="0"/>
              </a:rPr>
              <a:t>nglish </a:t>
            </a:r>
            <a:r>
              <a:rPr lang="en-IN" sz="2400" b="0" strike="noStrike" spc="-1" dirty="0">
                <a:latin typeface="Times New Roman" panose="02020603050405020304" pitchFamily="18" charset="0"/>
                <a:ea typeface="DejaVu Sans"/>
                <a:cs typeface="Times New Roman" panose="02020603050405020304" pitchFamily="18" charset="0"/>
              </a:rPr>
              <a:t>dataset</a:t>
            </a:r>
            <a:endParaRPr lang="en-IN" sz="24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57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424" name="CustomShape 2"/>
          <p:cNvSpPr/>
          <p:nvPr/>
        </p:nvSpPr>
        <p:spPr>
          <a:xfrm>
            <a:off x="609480" y="466531"/>
            <a:ext cx="10972080" cy="511490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gn="ctr">
              <a:lnSpc>
                <a:spcPct val="100000"/>
              </a:lnSpc>
              <a:spcBef>
                <a:spcPts val="1417"/>
              </a:spcBef>
              <a:buClr>
                <a:srgbClr val="000000"/>
              </a:buClr>
              <a:buSzPct val="45000"/>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Training Kannada dataset for audio-visual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25" name="Picture 364"/>
          <p:cNvPicPr/>
          <p:nvPr/>
        </p:nvPicPr>
        <p:blipFill>
          <a:blip r:embed="rId2"/>
          <a:stretch/>
        </p:blipFill>
        <p:spPr>
          <a:xfrm>
            <a:off x="1090653" y="1719735"/>
            <a:ext cx="9171720" cy="3171240"/>
          </a:xfrm>
          <a:prstGeom prst="rect">
            <a:avLst/>
          </a:prstGeom>
          <a:ln>
            <a:noFill/>
          </a:ln>
        </p:spPr>
      </p:pic>
      <p:sp>
        <p:nvSpPr>
          <p:cNvPr id="6" name="TextBox 5">
            <a:extLst>
              <a:ext uri="{FF2B5EF4-FFF2-40B4-BE49-F238E27FC236}">
                <a16:creationId xmlns:a16="http://schemas.microsoft.com/office/drawing/2014/main" id="{4614887A-99FF-45A3-A2FC-08BD7B117027}"/>
              </a:ext>
            </a:extLst>
          </p:cNvPr>
          <p:cNvSpPr txBox="1"/>
          <p:nvPr/>
        </p:nvSpPr>
        <p:spPr>
          <a:xfrm>
            <a:off x="2899488" y="5405039"/>
            <a:ext cx="6097554" cy="369332"/>
          </a:xfrm>
          <a:prstGeom prst="rect">
            <a:avLst/>
          </a:prstGeom>
          <a:noFill/>
        </p:spPr>
        <p:txBody>
          <a:bodyPr wrap="square">
            <a:spAutoFit/>
          </a:bodyPr>
          <a:lstStyle/>
          <a:p>
            <a:pPr>
              <a:lnSpc>
                <a:spcPct val="100000"/>
              </a:lnSpc>
            </a:pPr>
            <a:r>
              <a:rPr lang="en-IN" sz="1800" b="0" strike="noStrike" spc="-1" dirty="0" smtClean="0">
                <a:latin typeface="Calibri"/>
                <a:ea typeface="DejaVu Sans"/>
              </a:rPr>
              <a:t>Figure 20</a:t>
            </a:r>
            <a:r>
              <a:rPr lang="en-IN" sz="1800" b="0" strike="noStrike" spc="-1" dirty="0">
                <a:latin typeface="Calibri"/>
                <a:ea typeface="DejaVu Sans"/>
              </a:rPr>
              <a:t>. Screenshot of Fitting the Kannada dataset.</a:t>
            </a:r>
            <a:endParaRPr lang="en-IN" sz="18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58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427" name="CustomShape 2"/>
          <p:cNvSpPr/>
          <p:nvPr/>
        </p:nvSpPr>
        <p:spPr>
          <a:xfrm>
            <a:off x="1635847" y="634137"/>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Training English dataset for audio-visual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a:p>
            <a:pPr>
              <a:lnSpc>
                <a:spcPct val="100000"/>
              </a:lnSpc>
              <a:spcBef>
                <a:spcPts val="1417"/>
              </a:spcBef>
            </a:pPr>
            <a:endParaRPr lang="en-IN" sz="3600" b="0" strike="noStrike" spc="-1" dirty="0">
              <a:latin typeface="Times New Roman" panose="02020603050405020304" pitchFamily="18" charset="0"/>
              <a:cs typeface="Times New Roman" panose="02020603050405020304" pitchFamily="18" charset="0"/>
            </a:endParaRPr>
          </a:p>
        </p:txBody>
      </p:sp>
      <p:pic>
        <p:nvPicPr>
          <p:cNvPr id="428" name="Picture 367"/>
          <p:cNvPicPr/>
          <p:nvPr/>
        </p:nvPicPr>
        <p:blipFill>
          <a:blip r:embed="rId2"/>
          <a:stretch/>
        </p:blipFill>
        <p:spPr>
          <a:xfrm>
            <a:off x="1477080" y="1520890"/>
            <a:ext cx="9219600" cy="4280150"/>
          </a:xfrm>
          <a:prstGeom prst="rect">
            <a:avLst/>
          </a:prstGeom>
          <a:ln>
            <a:noFill/>
          </a:ln>
        </p:spPr>
      </p:pic>
      <p:sp>
        <p:nvSpPr>
          <p:cNvPr id="6" name="TextBox 5">
            <a:extLst>
              <a:ext uri="{FF2B5EF4-FFF2-40B4-BE49-F238E27FC236}">
                <a16:creationId xmlns:a16="http://schemas.microsoft.com/office/drawing/2014/main" id="{89220A60-E0E0-435C-9360-12ED34E8F1AF}"/>
              </a:ext>
            </a:extLst>
          </p:cNvPr>
          <p:cNvSpPr txBox="1"/>
          <p:nvPr/>
        </p:nvSpPr>
        <p:spPr>
          <a:xfrm>
            <a:off x="2862165" y="5903890"/>
            <a:ext cx="6302828" cy="369332"/>
          </a:xfrm>
          <a:prstGeom prst="rect">
            <a:avLst/>
          </a:prstGeom>
          <a:noFill/>
        </p:spPr>
        <p:txBody>
          <a:bodyPr wrap="square">
            <a:spAutoFit/>
          </a:bodyPr>
          <a:lstStyle/>
          <a:p>
            <a:pPr>
              <a:lnSpc>
                <a:spcPct val="100000"/>
              </a:lnSpc>
            </a:pPr>
            <a:r>
              <a:rPr lang="en-IN" sz="1800" b="0" strike="noStrike" spc="-1" dirty="0" smtClean="0">
                <a:latin typeface="Calibri"/>
                <a:ea typeface="DejaVu Sans"/>
              </a:rPr>
              <a:t>Figure 21</a:t>
            </a:r>
            <a:r>
              <a:rPr lang="en-IN" sz="1800" b="0" strike="noStrike" spc="-1" dirty="0">
                <a:latin typeface="Calibri"/>
                <a:ea typeface="DejaVu Sans"/>
              </a:rPr>
              <a:t>. Screenshot of Fitting the English dataset.</a:t>
            </a:r>
            <a:endParaRPr lang="en-IN" sz="18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59</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553320" y="504000"/>
            <a:ext cx="10129320" cy="145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cap="all" spc="-1" dirty="0">
                <a:solidFill>
                  <a:srgbClr val="C00000"/>
                </a:solidFill>
                <a:latin typeface="Times New Roman" panose="02020603050405020304" pitchFamily="18" charset="0"/>
                <a:ea typeface="DejaVu Sans"/>
                <a:cs typeface="Times New Roman" panose="02020603050405020304" pitchFamily="18" charset="0"/>
              </a:rPr>
              <a:t>OBJECTIVES</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292" name="CustomShape 2"/>
          <p:cNvSpPr/>
          <p:nvPr/>
        </p:nvSpPr>
        <p:spPr>
          <a:xfrm>
            <a:off x="553320" y="1680480"/>
            <a:ext cx="10129320" cy="364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45060" indent="-342900" algn="just">
              <a:lnSpc>
                <a:spcPct val="100000"/>
              </a:lnSpc>
              <a:spcAft>
                <a:spcPts val="1001"/>
              </a:spcAft>
              <a:buClr>
                <a:srgbClr val="FFFFFF"/>
              </a:buClr>
              <a:buFont typeface="Arial" pitchFamily="34" charset="0"/>
              <a:buChar char="•"/>
            </a:pPr>
            <a:r>
              <a:rPr lang="en-IN" sz="2400" b="0" strike="noStrike" spc="-1" dirty="0" smtClean="0">
                <a:latin typeface="Times New Roman" panose="02020603050405020304" pitchFamily="18" charset="0"/>
                <a:ea typeface="DejaVu Sans"/>
                <a:cs typeface="Times New Roman" panose="02020603050405020304" pitchFamily="18" charset="0"/>
              </a:rPr>
              <a:t>1. Develop </a:t>
            </a:r>
            <a:r>
              <a:rPr lang="en-IN" sz="2400" b="0" strike="noStrike" spc="-1" dirty="0">
                <a:latin typeface="Times New Roman" panose="02020603050405020304" pitchFamily="18" charset="0"/>
                <a:ea typeface="DejaVu Sans"/>
                <a:cs typeface="Times New Roman" panose="02020603050405020304" pitchFamily="18" charset="0"/>
              </a:rPr>
              <a:t>a database for multilanguage model (English and Kannada</a:t>
            </a:r>
            <a:r>
              <a:rPr lang="en-IN" sz="2400" b="0" strike="noStrike" spc="-1" dirty="0" smtClean="0">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a:p>
            <a:pPr marL="345060" indent="-342900" algn="just">
              <a:lnSpc>
                <a:spcPct val="100000"/>
              </a:lnSpc>
              <a:spcAft>
                <a:spcPts val="1001"/>
              </a:spcAft>
              <a:buClr>
                <a:srgbClr val="FFFFFF"/>
              </a:buClr>
              <a:buFont typeface="Arial" pitchFamily="34" charset="0"/>
              <a:buChar char="•"/>
            </a:pPr>
            <a:r>
              <a:rPr lang="en-IN" sz="2400" b="0" strike="noStrike" spc="-1" dirty="0" smtClean="0">
                <a:latin typeface="Times New Roman" panose="02020603050405020304" pitchFamily="18" charset="0"/>
                <a:ea typeface="DejaVu Sans"/>
                <a:cs typeface="Times New Roman" panose="02020603050405020304" pitchFamily="18" charset="0"/>
              </a:rPr>
              <a:t>2. Develop </a:t>
            </a:r>
            <a:r>
              <a:rPr lang="en-IN" sz="2400" b="0" strike="noStrike" spc="-1" dirty="0">
                <a:latin typeface="Times New Roman" panose="02020603050405020304" pitchFamily="18" charset="0"/>
                <a:ea typeface="DejaVu Sans"/>
                <a:cs typeface="Times New Roman" panose="02020603050405020304" pitchFamily="18" charset="0"/>
              </a:rPr>
              <a:t>an algorithm for Audio Speech </a:t>
            </a:r>
            <a:r>
              <a:rPr lang="en-IN" sz="2400" spc="-1" dirty="0" smtClean="0">
                <a:latin typeface="Times New Roman" panose="02020603050405020304" pitchFamily="18" charset="0"/>
                <a:ea typeface="DejaVu Sans"/>
                <a:cs typeface="Times New Roman" panose="02020603050405020304" pitchFamily="18" charset="0"/>
              </a:rPr>
              <a:t>Recognition.</a:t>
            </a:r>
            <a:endParaRPr lang="en-IN" sz="2400" spc="-1" dirty="0">
              <a:latin typeface="Times New Roman" panose="02020603050405020304" pitchFamily="18" charset="0"/>
              <a:cs typeface="Times New Roman" panose="02020603050405020304" pitchFamily="18" charset="0"/>
            </a:endParaRPr>
          </a:p>
          <a:p>
            <a:pPr marL="345060" indent="-342900" algn="just">
              <a:lnSpc>
                <a:spcPct val="100000"/>
              </a:lnSpc>
              <a:spcAft>
                <a:spcPts val="1001"/>
              </a:spcAft>
              <a:buClr>
                <a:srgbClr val="FFFFFF"/>
              </a:buClr>
              <a:buFont typeface="Arial" pitchFamily="34" charset="0"/>
              <a:buChar char="•"/>
            </a:pPr>
            <a:r>
              <a:rPr lang="en-IN" sz="2400" b="0" strike="noStrike" spc="-1" dirty="0" smtClean="0">
                <a:latin typeface="Times New Roman" panose="02020603050405020304" pitchFamily="18" charset="0"/>
                <a:ea typeface="DejaVu Sans"/>
                <a:cs typeface="Times New Roman" panose="02020603050405020304" pitchFamily="18" charset="0"/>
              </a:rPr>
              <a:t>3. Develop </a:t>
            </a:r>
            <a:r>
              <a:rPr lang="en-IN" sz="2400" b="0" strike="noStrike" spc="-1" dirty="0">
                <a:latin typeface="Times New Roman" panose="02020603050405020304" pitchFamily="18" charset="0"/>
                <a:ea typeface="DejaVu Sans"/>
                <a:cs typeface="Times New Roman" panose="02020603050405020304" pitchFamily="18" charset="0"/>
              </a:rPr>
              <a:t>an algorithm for Visual Speech </a:t>
            </a:r>
            <a:r>
              <a:rPr lang="en-IN" sz="2400" b="0" strike="noStrike" spc="-1" dirty="0" smtClean="0">
                <a:latin typeface="Times New Roman" panose="02020603050405020304" pitchFamily="18" charset="0"/>
                <a:ea typeface="DejaVu Sans"/>
                <a:cs typeface="Times New Roman" panose="02020603050405020304" pitchFamily="18" charset="0"/>
              </a:rPr>
              <a:t>Recognition.</a:t>
            </a:r>
            <a:endParaRPr lang="en-IN" sz="2400" b="0" strike="noStrike" spc="-1" dirty="0">
              <a:latin typeface="Times New Roman" panose="02020603050405020304" pitchFamily="18" charset="0"/>
              <a:cs typeface="Times New Roman" panose="02020603050405020304" pitchFamily="18" charset="0"/>
            </a:endParaRPr>
          </a:p>
          <a:p>
            <a:pPr marL="345060" indent="-342900" algn="just">
              <a:lnSpc>
                <a:spcPct val="100000"/>
              </a:lnSpc>
              <a:spcAft>
                <a:spcPts val="1001"/>
              </a:spcAft>
              <a:buClr>
                <a:srgbClr val="FFFFFF"/>
              </a:buClr>
              <a:buFont typeface="Arial" pitchFamily="34" charset="0"/>
              <a:buChar char="•"/>
            </a:pPr>
            <a:r>
              <a:rPr lang="en-IN" sz="2400" b="0" strike="noStrike" spc="-1" dirty="0" smtClean="0">
                <a:latin typeface="Times New Roman" panose="02020603050405020304" pitchFamily="18" charset="0"/>
                <a:ea typeface="DejaVu Sans"/>
                <a:cs typeface="Times New Roman" panose="02020603050405020304" pitchFamily="18" charset="0"/>
              </a:rPr>
              <a:t>4. Integration </a:t>
            </a:r>
            <a:r>
              <a:rPr lang="en-IN" sz="2400" b="0" strike="noStrike" spc="-1" dirty="0">
                <a:latin typeface="Times New Roman" panose="02020603050405020304" pitchFamily="18" charset="0"/>
                <a:ea typeface="DejaVu Sans"/>
                <a:cs typeface="Times New Roman" panose="02020603050405020304" pitchFamily="18" charset="0"/>
              </a:rPr>
              <a:t>of both audio and </a:t>
            </a:r>
            <a:r>
              <a:rPr lang="en-GB" sz="2400" b="0" strike="noStrike" spc="-1" dirty="0">
                <a:latin typeface="Times New Roman" panose="02020603050405020304" pitchFamily="18" charset="0"/>
                <a:ea typeface="DejaVu Sans"/>
                <a:cs typeface="Times New Roman" panose="02020603050405020304" pitchFamily="18" charset="0"/>
              </a:rPr>
              <a:t>visual models</a:t>
            </a:r>
            <a:r>
              <a:rPr lang="en-GB" sz="2400" b="0" strike="noStrike" spc="-1" dirty="0" smtClean="0">
                <a:latin typeface="Times New Roman" panose="02020603050405020304" pitchFamily="18" charset="0"/>
                <a:ea typeface="DejaVu Sans"/>
                <a:cs typeface="Times New Roman" panose="02020603050405020304" pitchFamily="18" charset="0"/>
              </a:rPr>
              <a:t>.</a:t>
            </a:r>
            <a:endParaRPr lang="en-IN" sz="2400" b="0" strike="noStrike" spc="-1" dirty="0">
              <a:latin typeface="Times New Roman" panose="02020603050405020304" pitchFamily="18" charset="0"/>
              <a:ea typeface="DejaVu Sans"/>
              <a:cs typeface="Times New Roman" panose="02020603050405020304" pitchFamily="18" charset="0"/>
            </a:endParaRPr>
          </a:p>
          <a:p>
            <a:pPr marL="345060" indent="-342900" algn="just">
              <a:lnSpc>
                <a:spcPct val="100000"/>
              </a:lnSpc>
              <a:spcAft>
                <a:spcPts val="1001"/>
              </a:spcAft>
              <a:buClr>
                <a:srgbClr val="FFFFFF"/>
              </a:buClr>
              <a:buFont typeface="Arial" pitchFamily="34" charset="0"/>
              <a:buChar char="•"/>
            </a:pPr>
            <a:r>
              <a:rPr lang="en-IN" sz="2400" spc="-1" dirty="0" smtClean="0">
                <a:latin typeface="Times New Roman" panose="02020603050405020304" pitchFamily="18" charset="0"/>
                <a:cs typeface="Times New Roman" panose="02020603050405020304" pitchFamily="18" charset="0"/>
              </a:rPr>
              <a:t>5. Validation </a:t>
            </a:r>
            <a:r>
              <a:rPr lang="en-IN" sz="2400" spc="-1" dirty="0">
                <a:latin typeface="Times New Roman" panose="02020603050405020304" pitchFamily="18" charset="0"/>
                <a:cs typeface="Times New Roman" panose="02020603050405020304" pitchFamily="18" charset="0"/>
              </a:rPr>
              <a:t>of </a:t>
            </a:r>
            <a:r>
              <a:rPr lang="en-IN" sz="2400" spc="-1" dirty="0" smtClean="0">
                <a:latin typeface="Times New Roman" panose="02020603050405020304" pitchFamily="18" charset="0"/>
                <a:cs typeface="Times New Roman" panose="02020603050405020304" pitchFamily="18" charset="0"/>
              </a:rPr>
              <a:t>results.</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187560" y="6307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gn="ctr">
              <a:lnSpc>
                <a:spcPct val="100000"/>
              </a:lnSpc>
              <a:spcBef>
                <a:spcPts val="1417"/>
              </a:spcBef>
              <a:buClr>
                <a:srgbClr val="000000"/>
              </a:buClr>
              <a:buSzPct val="45000"/>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 vs test accuracy and loss plots of Kannada dataset for audio-visual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30" name="Picture 369"/>
          <p:cNvPicPr/>
          <p:nvPr/>
        </p:nvPicPr>
        <p:blipFill>
          <a:blip r:embed="rId2"/>
          <a:stretch/>
        </p:blipFill>
        <p:spPr>
          <a:xfrm>
            <a:off x="417960" y="1656000"/>
            <a:ext cx="5485680" cy="3656880"/>
          </a:xfrm>
          <a:prstGeom prst="rect">
            <a:avLst/>
          </a:prstGeom>
          <a:ln>
            <a:noFill/>
          </a:ln>
        </p:spPr>
      </p:pic>
      <p:pic>
        <p:nvPicPr>
          <p:cNvPr id="431" name="Picture 370"/>
          <p:cNvPicPr/>
          <p:nvPr/>
        </p:nvPicPr>
        <p:blipFill>
          <a:blip r:embed="rId3"/>
          <a:stretch/>
        </p:blipFill>
        <p:spPr>
          <a:xfrm>
            <a:off x="6393960" y="1598760"/>
            <a:ext cx="5485680" cy="3656880"/>
          </a:xfrm>
          <a:prstGeom prst="rect">
            <a:avLst/>
          </a:prstGeom>
          <a:ln>
            <a:noFill/>
          </a:ln>
        </p:spPr>
      </p:pic>
      <p:sp>
        <p:nvSpPr>
          <p:cNvPr id="6" name="TextBox 5">
            <a:extLst>
              <a:ext uri="{FF2B5EF4-FFF2-40B4-BE49-F238E27FC236}">
                <a16:creationId xmlns:a16="http://schemas.microsoft.com/office/drawing/2014/main" id="{09691B1D-056C-4254-A885-55CB49FC6336}"/>
              </a:ext>
            </a:extLst>
          </p:cNvPr>
          <p:cNvSpPr txBox="1"/>
          <p:nvPr/>
        </p:nvSpPr>
        <p:spPr>
          <a:xfrm>
            <a:off x="2854862" y="5634589"/>
            <a:ext cx="7268851" cy="369332"/>
          </a:xfrm>
          <a:prstGeom prst="rect">
            <a:avLst/>
          </a:prstGeom>
          <a:noFill/>
        </p:spPr>
        <p:txBody>
          <a:bodyPr wrap="square">
            <a:spAutoFit/>
          </a:bodyPr>
          <a:lstStyle/>
          <a:p>
            <a:pPr>
              <a:lnSpc>
                <a:spcPct val="100000"/>
              </a:lnSpc>
            </a:pPr>
            <a:r>
              <a:rPr lang="en-IN" sz="1800" b="0" strike="noStrike" spc="-1" dirty="0" smtClean="0">
                <a:latin typeface="Times New Roman" panose="02020603050405020304" pitchFamily="18" charset="0"/>
                <a:ea typeface="DejaVu Sans"/>
                <a:cs typeface="Times New Roman" panose="02020603050405020304" pitchFamily="18" charset="0"/>
              </a:rPr>
              <a:t>Figure 22</a:t>
            </a:r>
            <a:r>
              <a:rPr lang="en-IN" sz="1800" b="0" strike="noStrike" spc="-1" dirty="0">
                <a:latin typeface="Times New Roman" panose="02020603050405020304" pitchFamily="18" charset="0"/>
                <a:ea typeface="DejaVu Sans"/>
                <a:cs typeface="Times New Roman" panose="02020603050405020304" pitchFamily="18" charset="0"/>
              </a:rPr>
              <a:t>. </a:t>
            </a:r>
            <a:r>
              <a:rPr lang="en-IN" sz="1800" b="0" strike="noStrike" spc="-1" dirty="0">
                <a:ea typeface="DejaVu Sans"/>
                <a:cs typeface="Times New Roman" panose="02020603050405020304" pitchFamily="18" charset="0"/>
              </a:rPr>
              <a:t>Training</a:t>
            </a:r>
            <a:r>
              <a:rPr lang="en-IN" sz="1800" b="0" strike="noStrike" spc="-1" dirty="0">
                <a:latin typeface="Times New Roman" panose="02020603050405020304" pitchFamily="18" charset="0"/>
                <a:ea typeface="DejaVu Sans"/>
                <a:cs typeface="Times New Roman" panose="02020603050405020304" pitchFamily="18" charset="0"/>
              </a:rPr>
              <a:t> vs test accuracy and loss plots of </a:t>
            </a:r>
            <a:r>
              <a:rPr lang="en-IN" spc="-1" dirty="0">
                <a:latin typeface="Times New Roman" panose="02020603050405020304" pitchFamily="18" charset="0"/>
                <a:ea typeface="DejaVu Sans"/>
                <a:cs typeface="Times New Roman" panose="02020603050405020304" pitchFamily="18" charset="0"/>
              </a:rPr>
              <a:t>K</a:t>
            </a:r>
            <a:r>
              <a:rPr lang="en-IN" spc="-1" dirty="0" smtClean="0">
                <a:latin typeface="Times New Roman" panose="02020603050405020304" pitchFamily="18" charset="0"/>
                <a:ea typeface="DejaVu Sans"/>
                <a:cs typeface="Times New Roman" panose="02020603050405020304" pitchFamily="18" charset="0"/>
              </a:rPr>
              <a:t>annada</a:t>
            </a:r>
            <a:r>
              <a:rPr lang="en-IN" sz="1800" b="0" strike="noStrike" spc="-1" dirty="0" smtClean="0">
                <a:latin typeface="Times New Roman" panose="02020603050405020304" pitchFamily="18" charset="0"/>
                <a:ea typeface="DejaVu Sans"/>
                <a:cs typeface="Times New Roman" panose="02020603050405020304" pitchFamily="18" charset="0"/>
              </a:rPr>
              <a:t> </a:t>
            </a:r>
            <a:r>
              <a:rPr lang="en-IN" sz="1800" b="0" strike="noStrike" spc="-1" dirty="0">
                <a:latin typeface="Times New Roman" panose="02020603050405020304" pitchFamily="18" charset="0"/>
                <a:ea typeface="DejaVu Sans"/>
                <a:cs typeface="Times New Roman" panose="02020603050405020304" pitchFamily="18" charset="0"/>
              </a:rPr>
              <a:t>dataset.</a:t>
            </a:r>
            <a:endParaRPr lang="en-IN" sz="1800" b="0" strike="noStrike" spc="-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60</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187560" y="6307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gn="ctr">
              <a:lnSpc>
                <a:spcPct val="100000"/>
              </a:lnSpc>
              <a:spcBef>
                <a:spcPts val="1417"/>
              </a:spcBef>
              <a:buClr>
                <a:srgbClr val="000000"/>
              </a:buClr>
              <a:buSzPct val="45000"/>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Train vs test accuracy and loss plots of English dataset for audio-visual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33" name="Picture 372"/>
          <p:cNvPicPr/>
          <p:nvPr/>
        </p:nvPicPr>
        <p:blipFill>
          <a:blip r:embed="rId2"/>
          <a:stretch/>
        </p:blipFill>
        <p:spPr>
          <a:xfrm>
            <a:off x="442321" y="2186588"/>
            <a:ext cx="5485680" cy="3656880"/>
          </a:xfrm>
          <a:prstGeom prst="rect">
            <a:avLst/>
          </a:prstGeom>
          <a:ln>
            <a:noFill/>
          </a:ln>
        </p:spPr>
      </p:pic>
      <p:pic>
        <p:nvPicPr>
          <p:cNvPr id="434" name="Picture 373"/>
          <p:cNvPicPr/>
          <p:nvPr/>
        </p:nvPicPr>
        <p:blipFill>
          <a:blip r:embed="rId3"/>
          <a:stretch/>
        </p:blipFill>
        <p:spPr>
          <a:xfrm>
            <a:off x="6385297" y="2186588"/>
            <a:ext cx="5485680" cy="3656880"/>
          </a:xfrm>
          <a:prstGeom prst="rect">
            <a:avLst/>
          </a:prstGeom>
          <a:ln>
            <a:noFill/>
          </a:ln>
        </p:spPr>
      </p:pic>
      <p:sp>
        <p:nvSpPr>
          <p:cNvPr id="6" name="TextBox 5">
            <a:extLst>
              <a:ext uri="{FF2B5EF4-FFF2-40B4-BE49-F238E27FC236}">
                <a16:creationId xmlns:a16="http://schemas.microsoft.com/office/drawing/2014/main" id="{5AAE3119-B817-489C-8579-9209C5CE9229}"/>
              </a:ext>
            </a:extLst>
          </p:cNvPr>
          <p:cNvSpPr txBox="1"/>
          <p:nvPr/>
        </p:nvSpPr>
        <p:spPr>
          <a:xfrm>
            <a:off x="3030582" y="5840342"/>
            <a:ext cx="7606315" cy="369332"/>
          </a:xfrm>
          <a:prstGeom prst="rect">
            <a:avLst/>
          </a:prstGeom>
          <a:noFill/>
        </p:spPr>
        <p:txBody>
          <a:bodyPr wrap="square">
            <a:spAutoFit/>
          </a:bodyPr>
          <a:lstStyle/>
          <a:p>
            <a:pPr>
              <a:lnSpc>
                <a:spcPct val="100000"/>
              </a:lnSpc>
            </a:pPr>
            <a:r>
              <a:rPr lang="en-IN" sz="1800" b="0" strike="noStrike" spc="-1" dirty="0" smtClean="0">
                <a:ea typeface="DejaVu Sans"/>
                <a:cs typeface="Times New Roman" panose="02020603050405020304" pitchFamily="18" charset="0"/>
              </a:rPr>
              <a:t>Figure 23</a:t>
            </a:r>
            <a:r>
              <a:rPr lang="en-IN" sz="1800" b="0" strike="noStrike" spc="-1" dirty="0">
                <a:ea typeface="DejaVu Sans"/>
                <a:cs typeface="Times New Roman" panose="02020603050405020304" pitchFamily="18" charset="0"/>
              </a:rPr>
              <a:t>. Training vs test accuracy and loss plots of English dataset.</a:t>
            </a:r>
            <a:endParaRPr lang="en-IN" sz="1800" b="0" strike="noStrike" spc="-1"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61</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327649" y="237506"/>
            <a:ext cx="11864351" cy="83127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Kannada dataset for audio-visual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36" name="Picture 375"/>
          <p:cNvPicPr/>
          <p:nvPr/>
        </p:nvPicPr>
        <p:blipFill>
          <a:blip r:embed="rId2"/>
          <a:stretch/>
        </p:blipFill>
        <p:spPr>
          <a:xfrm>
            <a:off x="2961660" y="1282122"/>
            <a:ext cx="6268680" cy="4624156"/>
          </a:xfrm>
          <a:prstGeom prst="rect">
            <a:avLst/>
          </a:prstGeom>
          <a:ln>
            <a:noFill/>
          </a:ln>
        </p:spPr>
      </p:pic>
      <p:sp>
        <p:nvSpPr>
          <p:cNvPr id="5" name="TextBox 4">
            <a:extLst>
              <a:ext uri="{FF2B5EF4-FFF2-40B4-BE49-F238E27FC236}">
                <a16:creationId xmlns:a16="http://schemas.microsoft.com/office/drawing/2014/main" id="{871F352A-9A7F-482A-A3CD-1901033C7572}"/>
              </a:ext>
            </a:extLst>
          </p:cNvPr>
          <p:cNvSpPr txBox="1"/>
          <p:nvPr/>
        </p:nvSpPr>
        <p:spPr>
          <a:xfrm>
            <a:off x="3328697" y="5721612"/>
            <a:ext cx="6097554" cy="369332"/>
          </a:xfrm>
          <a:prstGeom prst="rect">
            <a:avLst/>
          </a:prstGeom>
          <a:noFill/>
        </p:spPr>
        <p:txBody>
          <a:bodyPr wrap="square">
            <a:spAutoFit/>
          </a:bodyPr>
          <a:lstStyle/>
          <a:p>
            <a:pPr>
              <a:lnSpc>
                <a:spcPct val="100000"/>
              </a:lnSpc>
            </a:pPr>
            <a:r>
              <a:rPr lang="en-IN" b="0" strike="noStrike" spc="-1" dirty="0" smtClean="0">
                <a:ea typeface="DejaVu Sans"/>
                <a:cs typeface="Times New Roman" panose="02020603050405020304" pitchFamily="18" charset="0"/>
              </a:rPr>
              <a:t>Figure 24</a:t>
            </a:r>
            <a:r>
              <a:rPr lang="en-IN" b="0" strike="noStrike" spc="-1" dirty="0">
                <a:ea typeface="DejaVu Sans"/>
                <a:cs typeface="Times New Roman" panose="02020603050405020304" pitchFamily="18" charset="0"/>
              </a:rPr>
              <a:t>. Confusion matrix for Kannada dataset </a:t>
            </a:r>
            <a:endParaRPr lang="en-IN" b="0" strike="noStrike" spc="-1"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62</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508040" y="76180"/>
            <a:ext cx="11911004" cy="1180733"/>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Confusion matrix for English dataset for audio-visual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38" name="Picture 377"/>
          <p:cNvPicPr/>
          <p:nvPr/>
        </p:nvPicPr>
        <p:blipFill>
          <a:blip r:embed="rId2"/>
          <a:stretch/>
        </p:blipFill>
        <p:spPr>
          <a:xfrm>
            <a:off x="2249809" y="1209413"/>
            <a:ext cx="6196680" cy="4767943"/>
          </a:xfrm>
          <a:prstGeom prst="rect">
            <a:avLst/>
          </a:prstGeom>
          <a:ln>
            <a:noFill/>
          </a:ln>
        </p:spPr>
      </p:pic>
      <p:sp>
        <p:nvSpPr>
          <p:cNvPr id="5" name="TextBox 4">
            <a:extLst>
              <a:ext uri="{FF2B5EF4-FFF2-40B4-BE49-F238E27FC236}">
                <a16:creationId xmlns:a16="http://schemas.microsoft.com/office/drawing/2014/main" id="{2562D84F-3EE9-4B1B-BFAE-42AC5B1BA6F1}"/>
              </a:ext>
            </a:extLst>
          </p:cNvPr>
          <p:cNvSpPr txBox="1"/>
          <p:nvPr/>
        </p:nvSpPr>
        <p:spPr>
          <a:xfrm>
            <a:off x="2610239" y="5941731"/>
            <a:ext cx="6209522" cy="369332"/>
          </a:xfrm>
          <a:prstGeom prst="rect">
            <a:avLst/>
          </a:prstGeom>
          <a:noFill/>
        </p:spPr>
        <p:txBody>
          <a:bodyPr wrap="square">
            <a:spAutoFit/>
          </a:bodyPr>
          <a:lstStyle/>
          <a:p>
            <a:pPr>
              <a:lnSpc>
                <a:spcPct val="100000"/>
              </a:lnSpc>
            </a:pPr>
            <a:r>
              <a:rPr lang="en-IN" b="0" strike="noStrike" spc="-1" dirty="0" smtClean="0">
                <a:ea typeface="DejaVu Sans"/>
                <a:cs typeface="Times New Roman" panose="02020603050405020304" pitchFamily="18" charset="0"/>
              </a:rPr>
              <a:t>Figure 25</a:t>
            </a:r>
            <a:r>
              <a:rPr lang="en-IN" b="0" strike="noStrike" spc="-1" dirty="0">
                <a:ea typeface="DejaVu Sans"/>
                <a:cs typeface="Times New Roman" panose="02020603050405020304" pitchFamily="18" charset="0"/>
              </a:rPr>
              <a:t>. Confusion matrix for Kannada visual dataset </a:t>
            </a:r>
            <a:endParaRPr lang="en-IN" b="0" strike="noStrike" spc="-1"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63</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90808" y="373775"/>
            <a:ext cx="12524180" cy="6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Kannada dataset for audio-visual model</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40" name="Picture 379"/>
          <p:cNvPicPr/>
          <p:nvPr/>
        </p:nvPicPr>
        <p:blipFill>
          <a:blip r:embed="rId2"/>
          <a:stretch/>
        </p:blipFill>
        <p:spPr>
          <a:xfrm>
            <a:off x="3168000" y="1800000"/>
            <a:ext cx="6080040" cy="3384360"/>
          </a:xfrm>
          <a:prstGeom prst="rect">
            <a:avLst/>
          </a:prstGeom>
          <a:ln>
            <a:noFill/>
          </a:ln>
        </p:spPr>
      </p:pic>
      <p:sp>
        <p:nvSpPr>
          <p:cNvPr id="2" name="Slide Number Placeholder 1"/>
          <p:cNvSpPr>
            <a:spLocks noGrp="1"/>
          </p:cNvSpPr>
          <p:nvPr>
            <p:ph type="sldNum" sz="quarter" idx="12"/>
          </p:nvPr>
        </p:nvSpPr>
        <p:spPr/>
        <p:txBody>
          <a:bodyPr/>
          <a:lstStyle/>
          <a:p>
            <a:fld id="{4FAB73BC-B049-4115-A692-8D63A059BFB8}" type="slidenum">
              <a:rPr lang="en-US" smtClean="0"/>
              <a:pPr/>
              <a:t>64</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127824" y="420429"/>
            <a:ext cx="11936352" cy="62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strike="noStrike" spc="-1" dirty="0">
                <a:solidFill>
                  <a:srgbClr val="C00000"/>
                </a:solidFill>
                <a:latin typeface="Times New Roman" panose="02020603050405020304" pitchFamily="18" charset="0"/>
                <a:ea typeface="DejaVu Sans"/>
                <a:cs typeface="Times New Roman" panose="02020603050405020304" pitchFamily="18" charset="0"/>
              </a:rPr>
              <a:t>Classification Report for English dataset for audio-visual model </a:t>
            </a:r>
            <a:endParaRPr lang="en-IN" sz="3200" b="0" strike="noStrike" spc="-1" dirty="0">
              <a:solidFill>
                <a:srgbClr val="C00000"/>
              </a:solidFill>
              <a:latin typeface="Times New Roman" panose="02020603050405020304" pitchFamily="18" charset="0"/>
              <a:cs typeface="Times New Roman" panose="02020603050405020304" pitchFamily="18" charset="0"/>
            </a:endParaRPr>
          </a:p>
        </p:txBody>
      </p:sp>
      <p:pic>
        <p:nvPicPr>
          <p:cNvPr id="442" name="Picture 381"/>
          <p:cNvPicPr/>
          <p:nvPr/>
        </p:nvPicPr>
        <p:blipFill>
          <a:blip r:embed="rId2"/>
          <a:stretch/>
        </p:blipFill>
        <p:spPr>
          <a:xfrm>
            <a:off x="2976480" y="1699200"/>
            <a:ext cx="6266160" cy="3772440"/>
          </a:xfrm>
          <a:prstGeom prst="rect">
            <a:avLst/>
          </a:prstGeom>
          <a:ln>
            <a:noFill/>
          </a:ln>
        </p:spPr>
      </p:pic>
      <p:sp>
        <p:nvSpPr>
          <p:cNvPr id="2" name="Slide Number Placeholder 1"/>
          <p:cNvSpPr>
            <a:spLocks noGrp="1"/>
          </p:cNvSpPr>
          <p:nvPr>
            <p:ph type="sldNum" sz="quarter" idx="12"/>
          </p:nvPr>
        </p:nvSpPr>
        <p:spPr/>
        <p:txBody>
          <a:bodyPr/>
          <a:lstStyle/>
          <a:p>
            <a:fld id="{4FAB73BC-B049-4115-A692-8D63A059BFB8}" type="slidenum">
              <a:rPr lang="en-US" smtClean="0"/>
              <a:pPr/>
              <a:t>65</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solidFill>
                  <a:srgbClr val="C00000"/>
                </a:solidFill>
                <a:latin typeface="Times New Roman" pitchFamily="18" charset="0"/>
                <a:cs typeface="Times New Roman" pitchFamily="18" charset="0"/>
              </a:rPr>
              <a:t>Table 2: Results of proposed method is compared with existing method for </a:t>
            </a:r>
            <a:r>
              <a:rPr lang="en-US" sz="3200" dirty="0">
                <a:solidFill>
                  <a:srgbClr val="C00000"/>
                </a:solidFill>
                <a:latin typeface="Times New Roman" pitchFamily="18" charset="0"/>
                <a:cs typeface="Times New Roman" pitchFamily="18" charset="0"/>
              </a:rPr>
              <a:t>audio visual speech Recognition</a:t>
            </a:r>
            <a:endParaRPr lang="en-US" sz="3200" dirty="0"/>
          </a:p>
        </p:txBody>
      </p:sp>
      <p:sp>
        <p:nvSpPr>
          <p:cNvPr id="2" name="Slide Number Placeholder 1"/>
          <p:cNvSpPr>
            <a:spLocks noGrp="1"/>
          </p:cNvSpPr>
          <p:nvPr>
            <p:ph type="sldNum" sz="quarter" idx="12"/>
          </p:nvPr>
        </p:nvSpPr>
        <p:spPr/>
        <p:txBody>
          <a:bodyPr/>
          <a:lstStyle/>
          <a:p>
            <a:fld id="{4FAB73BC-B049-4115-A692-8D63A059BFB8}" type="slidenum">
              <a:rPr lang="en-US" smtClean="0"/>
              <a:pPr/>
              <a:t>66</a:t>
            </a:fld>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4170351554"/>
              </p:ext>
            </p:extLst>
          </p:nvPr>
        </p:nvGraphicFramePr>
        <p:xfrm>
          <a:off x="1132589" y="2280920"/>
          <a:ext cx="8046720" cy="1376680"/>
        </p:xfrm>
        <a:graphic>
          <a:graphicData uri="http://schemas.openxmlformats.org/drawingml/2006/table">
            <a:tbl>
              <a:tblPr firstRow="1" bandRow="1">
                <a:tableStyleId>{5C22544A-7EE6-4342-B048-85BDC9FD1C3A}</a:tableStyleId>
              </a:tblPr>
              <a:tblGrid>
                <a:gridCol w="1609344">
                  <a:extLst>
                    <a:ext uri="{9D8B030D-6E8A-4147-A177-3AD203B41FA5}">
                      <a16:colId xmlns:a16="http://schemas.microsoft.com/office/drawing/2014/main" val="20000"/>
                    </a:ext>
                  </a:extLst>
                </a:gridCol>
                <a:gridCol w="1609344">
                  <a:extLst>
                    <a:ext uri="{9D8B030D-6E8A-4147-A177-3AD203B41FA5}">
                      <a16:colId xmlns:a16="http://schemas.microsoft.com/office/drawing/2014/main" val="253473033"/>
                    </a:ext>
                  </a:extLst>
                </a:gridCol>
                <a:gridCol w="1609344">
                  <a:extLst>
                    <a:ext uri="{9D8B030D-6E8A-4147-A177-3AD203B41FA5}">
                      <a16:colId xmlns:a16="http://schemas.microsoft.com/office/drawing/2014/main" val="20001"/>
                    </a:ext>
                  </a:extLst>
                </a:gridCol>
                <a:gridCol w="1609344">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370840">
                <a:tc>
                  <a:txBody>
                    <a:bodyPr/>
                    <a:lstStyle/>
                    <a:p>
                      <a:r>
                        <a:rPr lang="en-US" dirty="0" smtClean="0"/>
                        <a:t>Method</a:t>
                      </a:r>
                      <a:endParaRPr lang="en-US" dirty="0"/>
                    </a:p>
                  </a:txBody>
                  <a:tcPr/>
                </a:tc>
                <a:tc>
                  <a:txBody>
                    <a:bodyPr/>
                    <a:lstStyle/>
                    <a:p>
                      <a:r>
                        <a:rPr lang="en-US" dirty="0" smtClean="0"/>
                        <a:t>Decision</a:t>
                      </a:r>
                      <a:r>
                        <a:rPr lang="en-US" baseline="0" dirty="0" smtClean="0"/>
                        <a:t> </a:t>
                      </a:r>
                      <a:r>
                        <a:rPr lang="en-US" baseline="0" dirty="0" smtClean="0"/>
                        <a:t>fusion [34]</a:t>
                      </a:r>
                      <a:endParaRPr lang="en-US" dirty="0"/>
                    </a:p>
                  </a:txBody>
                  <a:tcPr/>
                </a:tc>
                <a:tc>
                  <a:txBody>
                    <a:bodyPr/>
                    <a:lstStyle/>
                    <a:p>
                      <a:r>
                        <a:rPr lang="en-US" dirty="0" smtClean="0"/>
                        <a:t>PCA/LDA [35]</a:t>
                      </a:r>
                      <a:endParaRPr lang="en-US" dirty="0"/>
                    </a:p>
                  </a:txBody>
                  <a:tcPr/>
                </a:tc>
                <a:tc>
                  <a:txBody>
                    <a:bodyPr/>
                    <a:lstStyle/>
                    <a:p>
                      <a:r>
                        <a:rPr lang="en-US" dirty="0" smtClean="0"/>
                        <a:t>LSTM(Kannada)</a:t>
                      </a:r>
                      <a:endParaRPr lang="en-US" dirty="0"/>
                    </a:p>
                  </a:txBody>
                  <a:tcPr/>
                </a:tc>
                <a:tc>
                  <a:txBody>
                    <a:bodyPr/>
                    <a:lstStyle/>
                    <a:p>
                      <a:r>
                        <a:rPr lang="en-US" dirty="0" smtClean="0"/>
                        <a:t>LSTM(English)</a:t>
                      </a:r>
                      <a:endParaRPr lang="en-US" dirty="0"/>
                    </a:p>
                  </a:txBody>
                  <a:tcPr/>
                </a:tc>
                <a:extLst>
                  <a:ext uri="{0D108BD9-81ED-4DB2-BD59-A6C34878D82A}">
                    <a16:rowId xmlns:a16="http://schemas.microsoft.com/office/drawing/2014/main" val="10000"/>
                  </a:ext>
                </a:extLst>
              </a:tr>
              <a:tr h="370840">
                <a:tc>
                  <a:txBody>
                    <a:bodyPr/>
                    <a:lstStyle/>
                    <a:p>
                      <a:r>
                        <a:rPr lang="en-US" dirty="0" smtClean="0"/>
                        <a:t>Accuracy</a:t>
                      </a:r>
                      <a:endParaRPr lang="en-US" dirty="0"/>
                    </a:p>
                  </a:txBody>
                  <a:tcPr/>
                </a:tc>
                <a:tc>
                  <a:txBody>
                    <a:bodyPr/>
                    <a:lstStyle/>
                    <a:p>
                      <a:r>
                        <a:rPr lang="en-US" dirty="0" smtClean="0"/>
                        <a:t>76.79%</a:t>
                      </a:r>
                      <a:endParaRPr lang="en-US" dirty="0"/>
                    </a:p>
                  </a:txBody>
                  <a:tcPr/>
                </a:tc>
                <a:tc>
                  <a:txBody>
                    <a:bodyPr/>
                    <a:lstStyle/>
                    <a:p>
                      <a:r>
                        <a:rPr lang="en-US" dirty="0" smtClean="0"/>
                        <a:t>82.5%</a:t>
                      </a:r>
                      <a:endParaRPr lang="en-US" dirty="0"/>
                    </a:p>
                  </a:txBody>
                  <a:tcPr/>
                </a:tc>
                <a:tc>
                  <a:txBody>
                    <a:bodyPr/>
                    <a:lstStyle/>
                    <a:p>
                      <a:r>
                        <a:rPr lang="en-US" dirty="0" smtClean="0"/>
                        <a:t>92.26%</a:t>
                      </a:r>
                      <a:endParaRPr lang="en-US" dirty="0"/>
                    </a:p>
                  </a:txBody>
                  <a:tcPr/>
                </a:tc>
                <a:tc>
                  <a:txBody>
                    <a:bodyPr/>
                    <a:lstStyle/>
                    <a:p>
                      <a:r>
                        <a:rPr lang="en-US" dirty="0" smtClean="0"/>
                        <a:t>91.74%</a:t>
                      </a:r>
                      <a:endParaRPr lang="en-US" dirty="0"/>
                    </a:p>
                  </a:txBody>
                  <a:tcPr/>
                </a:tc>
                <a:extLst>
                  <a:ext uri="{0D108BD9-81ED-4DB2-BD59-A6C34878D82A}">
                    <a16:rowId xmlns:a16="http://schemas.microsoft.com/office/drawing/2014/main" val="10001"/>
                  </a:ext>
                </a:extLst>
              </a:tr>
              <a:tr h="361030">
                <a:tc>
                  <a:txBody>
                    <a:bodyPr/>
                    <a:lstStyle/>
                    <a:p>
                      <a:r>
                        <a:rPr lang="en-US" dirty="0" smtClean="0"/>
                        <a:t>Dataset</a:t>
                      </a:r>
                      <a:endParaRPr lang="en-US" dirty="0"/>
                    </a:p>
                  </a:txBody>
                  <a:tcPr/>
                </a:tc>
                <a:tc>
                  <a:txBody>
                    <a:bodyPr/>
                    <a:lstStyle/>
                    <a:p>
                      <a:r>
                        <a:rPr lang="en-US" dirty="0" smtClean="0"/>
                        <a:t>Custom</a:t>
                      </a:r>
                      <a:r>
                        <a:rPr lang="en-US" baseline="0" dirty="0" smtClean="0"/>
                        <a:t> AAVC</a:t>
                      </a:r>
                      <a:endParaRPr lang="en-US" dirty="0"/>
                    </a:p>
                  </a:txBody>
                  <a:tcPr/>
                </a:tc>
                <a:tc>
                  <a:txBody>
                    <a:bodyPr/>
                    <a:lstStyle/>
                    <a:p>
                      <a:r>
                        <a:rPr lang="en-US" dirty="0" smtClean="0"/>
                        <a:t>RML</a:t>
                      </a:r>
                      <a:endParaRPr lang="en-US" dirty="0"/>
                    </a:p>
                  </a:txBody>
                  <a:tcPr/>
                </a:tc>
                <a:tc>
                  <a:txBody>
                    <a:bodyPr/>
                    <a:lstStyle/>
                    <a:p>
                      <a:r>
                        <a:rPr lang="en-US" dirty="0" smtClean="0"/>
                        <a:t>Custom</a:t>
                      </a:r>
                      <a:endParaRPr lang="en-US" dirty="0"/>
                    </a:p>
                  </a:txBody>
                  <a:tcPr/>
                </a:tc>
                <a:tc>
                  <a:txBody>
                    <a:bodyPr/>
                    <a:lstStyle/>
                    <a:p>
                      <a:r>
                        <a:rPr lang="en-US" dirty="0" smtClean="0"/>
                        <a:t>Custom</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47466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5652"/>
            <a:ext cx="10058400" cy="751708"/>
          </a:xfrm>
        </p:spPr>
        <p:txBody>
          <a:bodyPr>
            <a:normAutofit/>
          </a:bodyPr>
          <a:lstStyle/>
          <a:p>
            <a:r>
              <a:rPr lang="en-US" sz="3200" b="1" dirty="0" smtClean="0">
                <a:solidFill>
                  <a:srgbClr val="C00000"/>
                </a:solidFill>
                <a:latin typeface="Times New Roman"/>
                <a:cs typeface="Times New Roman"/>
              </a:rPr>
              <a:t>CONCLUSION</a:t>
            </a:r>
            <a:endParaRPr lang="en-US" sz="3200" b="1" dirty="0">
              <a:solidFill>
                <a:srgbClr val="C00000"/>
              </a:solidFill>
              <a:latin typeface="Times New Roman"/>
              <a:cs typeface="Times New Roman"/>
            </a:endParaRPr>
          </a:p>
        </p:txBody>
      </p:sp>
      <p:sp>
        <p:nvSpPr>
          <p:cNvPr id="3" name="Subtitle 2"/>
          <p:cNvSpPr>
            <a:spLocks noGrp="1"/>
          </p:cNvSpPr>
          <p:nvPr>
            <p:ph idx="1"/>
          </p:nvPr>
        </p:nvSpPr>
        <p:spPr/>
        <p:txBody>
          <a:bodyPr vert="horz" lIns="91440" tIns="45720" rIns="91440" bIns="45720" rtlCol="0" anchor="t">
            <a:normAutofit lnSpcReduction="10000"/>
          </a:bodyPr>
          <a:lstStyle/>
          <a:p>
            <a:pPr>
              <a:buClrTx/>
              <a:buFont typeface="Arial" panose="020B0604020202020204" pitchFamily="34" charset="0"/>
              <a:buChar char="•"/>
            </a:pPr>
            <a:r>
              <a:rPr lang="en-US" sz="2400" dirty="0">
                <a:latin typeface="Times New Roman"/>
                <a:ea typeface="+mn-lt"/>
                <a:cs typeface="Times New Roman"/>
              </a:rPr>
              <a:t>An audio visual speech recognition model to interpret both audio as well as visual data is tried to be built.</a:t>
            </a:r>
          </a:p>
          <a:p>
            <a:pPr>
              <a:buClrTx/>
              <a:buFont typeface="Arial" panose="020B0604020202020204" pitchFamily="34" charset="0"/>
              <a:buChar char="•"/>
            </a:pPr>
            <a:r>
              <a:rPr lang="en-US" sz="2400" dirty="0">
                <a:latin typeface="Times New Roman"/>
                <a:ea typeface="+mn-lt"/>
                <a:cs typeface="Times New Roman"/>
              </a:rPr>
              <a:t> All the objectives that were formulated were approached systematically and completed to the fullest.</a:t>
            </a:r>
          </a:p>
          <a:p>
            <a:pPr>
              <a:buClrTx/>
              <a:buFont typeface="Arial" panose="020B0604020202020204" pitchFamily="34" charset="0"/>
              <a:buChar char="•"/>
            </a:pPr>
            <a:r>
              <a:rPr lang="en-US" sz="2400" dirty="0">
                <a:latin typeface="Times New Roman"/>
                <a:ea typeface="+mn-lt"/>
                <a:cs typeface="Times New Roman"/>
              </a:rPr>
              <a:t> Custom data-set for Kannada and English language words is created. </a:t>
            </a:r>
          </a:p>
          <a:p>
            <a:pPr>
              <a:buClrTx/>
              <a:buFont typeface="Arial" panose="020B0604020202020204" pitchFamily="34" charset="0"/>
              <a:buChar char="•"/>
            </a:pPr>
            <a:r>
              <a:rPr lang="en-US" sz="2400" dirty="0">
                <a:latin typeface="Times New Roman"/>
                <a:ea typeface="+mn-lt"/>
                <a:cs typeface="Times New Roman"/>
              </a:rPr>
              <a:t>Audio and video recognition for English and Kannada language words are performed separately and the corresponding performances are evaluated. </a:t>
            </a:r>
          </a:p>
          <a:p>
            <a:pPr>
              <a:buClrTx/>
              <a:buFont typeface="Arial" panose="020B0604020202020204" pitchFamily="34" charset="0"/>
              <a:buChar char="•"/>
            </a:pPr>
            <a:r>
              <a:rPr lang="en-US" sz="2400" dirty="0">
                <a:latin typeface="Times New Roman"/>
                <a:ea typeface="+mn-lt"/>
                <a:cs typeface="Times New Roman"/>
              </a:rPr>
              <a:t>In conclusion, it can be seen that the proposed methodology does outperform other existing methodologies and hence a hybrid model is always the best possible way to achieve high performance measures in Audi-Visual Speech recognition.</a:t>
            </a:r>
            <a:endParaRPr lang="en-US"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6113E31D-E2AB-40D1-8B51-AFA5AFEF393A}" type="slidenum">
              <a:rPr lang="en-US" smtClean="0"/>
              <a:t>67</a:t>
            </a:fld>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BDD7-A8CF-4CDF-832A-DD58914543BB}"/>
              </a:ext>
            </a:extLst>
          </p:cNvPr>
          <p:cNvSpPr>
            <a:spLocks noGrp="1"/>
          </p:cNvSpPr>
          <p:nvPr>
            <p:ph type="title"/>
          </p:nvPr>
        </p:nvSpPr>
        <p:spPr/>
        <p:txBody>
          <a:bodyPr>
            <a:normAutofit/>
          </a:bodyPr>
          <a:lstStyle/>
          <a:p>
            <a:r>
              <a:rPr lang="en-US" sz="3200" b="1" dirty="0" smtClean="0">
                <a:solidFill>
                  <a:srgbClr val="C00000"/>
                </a:solidFill>
                <a:latin typeface="Times New Roman"/>
                <a:cs typeface="Times New Roman"/>
              </a:rPr>
              <a:t>APPLICATIONS</a:t>
            </a:r>
            <a:endParaRPr lang="en-US" sz="3200" b="1" dirty="0">
              <a:solidFill>
                <a:srgbClr val="C00000"/>
              </a:solidFill>
              <a:latin typeface="Times New Roman"/>
              <a:cs typeface="Times New Roman"/>
            </a:endParaRPr>
          </a:p>
        </p:txBody>
      </p:sp>
      <p:sp>
        <p:nvSpPr>
          <p:cNvPr id="3" name="Content Placeholder 2">
            <a:extLst>
              <a:ext uri="{FF2B5EF4-FFF2-40B4-BE49-F238E27FC236}">
                <a16:creationId xmlns:a16="http://schemas.microsoft.com/office/drawing/2014/main" id="{1FDF1CBE-BAC8-453F-8E49-D4EA7B3952E9}"/>
              </a:ext>
            </a:extLst>
          </p:cNvPr>
          <p:cNvSpPr>
            <a:spLocks noGrp="1"/>
          </p:cNvSpPr>
          <p:nvPr>
            <p:ph idx="1"/>
          </p:nvPr>
        </p:nvSpPr>
        <p:spPr/>
        <p:txBody>
          <a:bodyPr vert="horz" lIns="91440" tIns="45720" rIns="91440" bIns="45720" rtlCol="0" anchor="t">
            <a:normAutofit fontScale="92500"/>
          </a:bodyPr>
          <a:lstStyle/>
          <a:p>
            <a:pPr>
              <a:buClrTx/>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Audio visual speech recognition systems and lip reading techniques can be used by deaf people to understand the meaning of spoken words by watching lip movements. </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Lip reading has </a:t>
            </a:r>
            <a:r>
              <a:rPr lang="en-US" sz="2600" dirty="0">
                <a:latin typeface="Times New Roman" panose="02020603050405020304" pitchFamily="18" charset="0"/>
                <a:ea typeface="+mn-lt"/>
                <a:cs typeface="Times New Roman" panose="02020603050405020304" pitchFamily="18" charset="0"/>
              </a:rPr>
              <a:t>attractive</a:t>
            </a:r>
            <a:r>
              <a:rPr lang="en-US" sz="2400" dirty="0">
                <a:latin typeface="Times New Roman" panose="02020603050405020304" pitchFamily="18" charset="0"/>
                <a:ea typeface="+mn-lt"/>
                <a:cs typeface="Times New Roman" panose="02020603050405020304" pitchFamily="18" charset="0"/>
              </a:rPr>
              <a:t> applications in information security and in the process of data encryption and decryption.</a:t>
            </a:r>
          </a:p>
          <a:p>
            <a:pPr>
              <a:buClrTx/>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AVSR methodologies provide better authentication than standard and conventional bio-metric. This further enhances the level of security. </a:t>
            </a:r>
          </a:p>
          <a:p>
            <a:pPr>
              <a:buClrTx/>
              <a:buFont typeface="Arial" panose="020B0604020202020204" pitchFamily="34" charset="0"/>
              <a:buChar char="•"/>
            </a:pPr>
            <a:r>
              <a:rPr lang="en-US" sz="2400" dirty="0">
                <a:latin typeface="Times New Roman" panose="02020603050405020304" pitchFamily="18" charset="0"/>
                <a:ea typeface="+mn-lt"/>
                <a:cs typeface="Times New Roman" panose="02020603050405020304" pitchFamily="18" charset="0"/>
              </a:rPr>
              <a:t>Audio-visual speech recognition can be used to create and work around revolutionary technologies like Augmented Reality (AR) and Virtual Reality (VR). </a:t>
            </a:r>
          </a:p>
          <a:p>
            <a:pPr>
              <a:buClrTx/>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works finds applications in speech recognition and driver assistance systems. </a:t>
            </a:r>
          </a:p>
        </p:txBody>
      </p:sp>
      <p:sp>
        <p:nvSpPr>
          <p:cNvPr id="4" name="Slide Number Placeholder 3"/>
          <p:cNvSpPr>
            <a:spLocks noGrp="1"/>
          </p:cNvSpPr>
          <p:nvPr>
            <p:ph type="sldNum" sz="quarter" idx="12"/>
          </p:nvPr>
        </p:nvSpPr>
        <p:spPr/>
        <p:txBody>
          <a:bodyPr/>
          <a:lstStyle/>
          <a:p>
            <a:fld id="{6113E31D-E2AB-40D1-8B51-AFA5AFEF393A}" type="slidenum">
              <a:rPr lang="en-US" smtClean="0"/>
              <a:t>68</a:t>
            </a:fld>
            <a:endParaRPr lang="en-US" dirty="0"/>
          </a:p>
        </p:txBody>
      </p:sp>
    </p:spTree>
    <p:extLst>
      <p:ext uri="{BB962C8B-B14F-4D97-AF65-F5344CB8AC3E}">
        <p14:creationId xmlns:p14="http://schemas.microsoft.com/office/powerpoint/2010/main" val="16092440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8D70-E183-43A3-A79A-6AE6A5A40A5C}"/>
              </a:ext>
            </a:extLst>
          </p:cNvPr>
          <p:cNvSpPr>
            <a:spLocks noGrp="1"/>
          </p:cNvSpPr>
          <p:nvPr>
            <p:ph type="title" idx="4294967295"/>
          </p:nvPr>
        </p:nvSpPr>
        <p:spPr>
          <a:xfrm>
            <a:off x="457200" y="287338"/>
            <a:ext cx="10058400" cy="720725"/>
          </a:xfrm>
        </p:spPr>
        <p:txBody>
          <a:bodyPr>
            <a:normAutofit/>
          </a:bodyPr>
          <a:lstStyle/>
          <a:p>
            <a:r>
              <a:rPr lang="en-US" sz="3200" b="1" dirty="0">
                <a:solidFill>
                  <a:srgbClr val="C00000"/>
                </a:solidFill>
                <a:latin typeface="Times New Roman"/>
                <a:cs typeface="Calibri Light"/>
              </a:rPr>
              <a:t>Scope for Future Work</a:t>
            </a:r>
            <a:endParaRPr lang="en-US" sz="3200" b="1" dirty="0">
              <a:solidFill>
                <a:srgbClr val="C00000"/>
              </a:solidFill>
              <a:latin typeface="Times New Roman"/>
              <a:cs typeface="Times New Roman"/>
            </a:endParaRPr>
          </a:p>
        </p:txBody>
      </p:sp>
      <p:sp>
        <p:nvSpPr>
          <p:cNvPr id="3" name="Content Placeholder 2">
            <a:extLst>
              <a:ext uri="{FF2B5EF4-FFF2-40B4-BE49-F238E27FC236}">
                <a16:creationId xmlns:a16="http://schemas.microsoft.com/office/drawing/2014/main" id="{9129F636-4010-482A-ACF3-C94E3B5C881F}"/>
              </a:ext>
            </a:extLst>
          </p:cNvPr>
          <p:cNvSpPr>
            <a:spLocks noGrp="1"/>
          </p:cNvSpPr>
          <p:nvPr>
            <p:ph idx="4294967295"/>
          </p:nvPr>
        </p:nvSpPr>
        <p:spPr>
          <a:xfrm>
            <a:off x="550506" y="1008063"/>
            <a:ext cx="10515600" cy="4865688"/>
          </a:xfrm>
        </p:spPr>
        <p:txBody>
          <a:bodyPr vert="horz" lIns="91440" tIns="45720" rIns="91440" bIns="45720" rtlCol="0" anchor="t">
            <a:noAutofit/>
          </a:bodyPr>
          <a:lstStyle/>
          <a:p>
            <a:pPr marL="0" indent="0">
              <a:buNone/>
            </a:pPr>
            <a:r>
              <a:rPr lang="en-US" sz="2800" dirty="0">
                <a:solidFill>
                  <a:srgbClr val="C00000"/>
                </a:solidFill>
                <a:latin typeface="Times New Roman"/>
                <a:ea typeface="+mn-lt"/>
                <a:cs typeface="+mn-lt"/>
              </a:rPr>
              <a:t>Compilation </a:t>
            </a:r>
          </a:p>
          <a:p>
            <a:pPr>
              <a:buClrTx/>
              <a:buFont typeface="Arial" panose="020B0604020202020204" pitchFamily="34" charset="0"/>
              <a:buChar char="•"/>
            </a:pPr>
            <a:r>
              <a:rPr lang="en-US" sz="2400" dirty="0">
                <a:latin typeface="Times New Roman"/>
                <a:ea typeface="+mn-lt"/>
                <a:cs typeface="+mn-lt"/>
              </a:rPr>
              <a:t>Compilation of the audio and video recognition steps into a single executable code window often simplifies the definition of the parameters and reduces redundant declaration which invariably increase system memory consumption. </a:t>
            </a:r>
          </a:p>
          <a:p>
            <a:pPr>
              <a:buClrTx/>
              <a:buFont typeface="Arial" panose="020B0604020202020204" pitchFamily="34" charset="0"/>
              <a:buChar char="•"/>
            </a:pPr>
            <a:r>
              <a:rPr lang="en-US" sz="2400" dirty="0">
                <a:latin typeface="Times New Roman"/>
                <a:ea typeface="+mn-lt"/>
                <a:cs typeface="+mn-lt"/>
              </a:rPr>
              <a:t>The implementation can be visualized in two different ways: Serial Execution and Parallel Execution. </a:t>
            </a:r>
          </a:p>
          <a:p>
            <a:pPr>
              <a:buClrTx/>
              <a:buFont typeface="Arial" panose="020B0604020202020204" pitchFamily="34" charset="0"/>
              <a:buChar char="•"/>
            </a:pPr>
            <a:r>
              <a:rPr lang="en-US" sz="2400" dirty="0">
                <a:latin typeface="Times New Roman"/>
                <a:ea typeface="+mn-lt"/>
                <a:cs typeface="+mn-lt"/>
              </a:rPr>
              <a:t>Serial Execution: In this method the audio and video recognition processes are executed one after the other. This way the CPU and memory consumption is reduced. </a:t>
            </a:r>
          </a:p>
          <a:p>
            <a:pPr>
              <a:buClrTx/>
              <a:buFont typeface="Arial" panose="020B0604020202020204" pitchFamily="34" charset="0"/>
              <a:buChar char="•"/>
            </a:pPr>
            <a:r>
              <a:rPr lang="en-US" sz="2400" dirty="0">
                <a:latin typeface="Times New Roman"/>
                <a:ea typeface="+mn-lt"/>
                <a:cs typeface="+mn-lt"/>
              </a:rPr>
              <a:t>Parallel Execution: In this method both the audio and video recognition processes are executed as separate thread, simultaneously. The execution time is highly reduced in this method, but this accounts for high memory consumption. </a:t>
            </a:r>
            <a:endParaRPr lang="en-US" sz="2400" dirty="0">
              <a:latin typeface="Times New Roman"/>
              <a:cs typeface="Calibri" panose="020F0502020204030204"/>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69</a:t>
            </a:fld>
            <a:endParaRPr lang="en-US" dirty="0"/>
          </a:p>
        </p:txBody>
      </p:sp>
    </p:spTree>
    <p:extLst>
      <p:ext uri="{BB962C8B-B14F-4D97-AF65-F5344CB8AC3E}">
        <p14:creationId xmlns:p14="http://schemas.microsoft.com/office/powerpoint/2010/main" val="2116695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685800" y="130629"/>
            <a:ext cx="10129680" cy="11167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200" b="1" strike="noStrike" cap="all" spc="-1" dirty="0">
                <a:solidFill>
                  <a:srgbClr val="C00000"/>
                </a:solidFill>
                <a:latin typeface="Times New Roman" panose="02020603050405020304" pitchFamily="18" charset="0"/>
                <a:ea typeface="DejaVu Sans"/>
                <a:cs typeface="Times New Roman" panose="02020603050405020304" pitchFamily="18" charset="0"/>
              </a:rPr>
              <a:t>BLOCK DIAGRAM</a:t>
            </a:r>
            <a:endParaRPr lang="en-IN" sz="32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294" name="CustomShape 2"/>
          <p:cNvSpPr/>
          <p:nvPr/>
        </p:nvSpPr>
        <p:spPr>
          <a:xfrm>
            <a:off x="685800" y="1247400"/>
            <a:ext cx="10832760" cy="465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1001"/>
              </a:spcAft>
            </a:pPr>
            <a:r>
              <a:rPr lang="en-IN" sz="3600" b="0" strike="noStrike" spc="-1" dirty="0">
                <a:solidFill>
                  <a:srgbClr val="002060"/>
                </a:solidFill>
                <a:latin typeface="Times New Roman" panose="02020603050405020304" pitchFamily="18" charset="0"/>
                <a:ea typeface="DejaVu Sans"/>
                <a:cs typeface="Times New Roman" panose="02020603050405020304" pitchFamily="18" charset="0"/>
              </a:rPr>
              <a:t>Steps involved in Speech Recognition</a:t>
            </a:r>
            <a:endParaRPr lang="en-IN" sz="2400" b="0" strike="noStrike" spc="-1" dirty="0">
              <a:solidFill>
                <a:srgbClr val="002060"/>
              </a:solidFill>
              <a:latin typeface="Arial"/>
            </a:endParaRPr>
          </a:p>
          <a:p>
            <a:pPr marL="344700" indent="-342900" algn="just">
              <a:lnSpc>
                <a:spcPct val="100000"/>
              </a:lnSpc>
              <a:spcAft>
                <a:spcPts val="1001"/>
              </a:spcAft>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First Audio is extracted from the videos and passed onto the </a:t>
            </a:r>
            <a:r>
              <a:rPr lang="en-IN" sz="2400" b="0" strike="noStrike" spc="-1" dirty="0" smtClean="0">
                <a:latin typeface="Times New Roman" panose="02020603050405020304" pitchFamily="18" charset="0"/>
                <a:ea typeface="DejaVu Sans"/>
                <a:cs typeface="Times New Roman" panose="02020603050405020304" pitchFamily="18" charset="0"/>
              </a:rPr>
              <a:t>pre-processing </a:t>
            </a:r>
            <a:r>
              <a:rPr lang="en-IN" sz="2400" b="0" strike="noStrike" spc="-1" dirty="0">
                <a:latin typeface="Times New Roman" panose="02020603050405020304" pitchFamily="18" charset="0"/>
                <a:ea typeface="DejaVu Sans"/>
                <a:cs typeface="Times New Roman" panose="02020603050405020304" pitchFamily="18" charset="0"/>
              </a:rPr>
              <a:t>phase where the audio </a:t>
            </a:r>
            <a:r>
              <a:rPr lang="en-IN" sz="2400" b="0" strike="noStrike" spc="-1" dirty="0" smtClean="0">
                <a:latin typeface="Times New Roman" panose="02020603050405020304" pitchFamily="18" charset="0"/>
                <a:ea typeface="DejaVu Sans"/>
                <a:cs typeface="Times New Roman" panose="02020603050405020304" pitchFamily="18" charset="0"/>
              </a:rPr>
              <a:t>features </a:t>
            </a:r>
            <a:r>
              <a:rPr lang="en-IN" sz="2400" b="0" strike="noStrike" spc="-1" dirty="0">
                <a:latin typeface="Times New Roman" panose="02020603050405020304" pitchFamily="18" charset="0"/>
                <a:ea typeface="DejaVu Sans"/>
                <a:cs typeface="Times New Roman" panose="02020603050405020304" pitchFamily="18" charset="0"/>
              </a:rPr>
              <a:t>are extracted </a:t>
            </a:r>
            <a:r>
              <a:rPr lang="en-IN" sz="2400" b="0" strike="noStrike" spc="-1" dirty="0" smtClean="0">
                <a:latin typeface="Times New Roman" panose="02020603050405020304" pitchFamily="18" charset="0"/>
                <a:ea typeface="DejaVu Sans"/>
                <a:cs typeface="Times New Roman" panose="02020603050405020304" pitchFamily="18" charset="0"/>
              </a:rPr>
              <a:t>and </a:t>
            </a:r>
            <a:r>
              <a:rPr lang="en-IN" sz="2400" b="0" strike="noStrike" spc="-1" dirty="0">
                <a:latin typeface="Times New Roman" panose="02020603050405020304" pitchFamily="18" charset="0"/>
                <a:ea typeface="DejaVu Sans"/>
                <a:cs typeface="Times New Roman" panose="02020603050405020304" pitchFamily="18" charset="0"/>
              </a:rPr>
              <a:t>finally audio is classified to produce Audio only Speech Recognition</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100000"/>
              </a:lnSpc>
              <a:spcAft>
                <a:spcPts val="1001"/>
              </a:spcAft>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Mouth region is </a:t>
            </a:r>
            <a:r>
              <a:rPr lang="en-IN" sz="2400" b="0" strike="noStrike" spc="-1" dirty="0" smtClean="0">
                <a:latin typeface="Times New Roman" panose="02020603050405020304" pitchFamily="18" charset="0"/>
                <a:ea typeface="DejaVu Sans"/>
                <a:cs typeface="Times New Roman" panose="02020603050405020304" pitchFamily="18" charset="0"/>
              </a:rPr>
              <a:t>identified from each video </a:t>
            </a:r>
            <a:r>
              <a:rPr lang="en-IN" sz="2400" b="0" strike="noStrike" spc="-1" dirty="0">
                <a:latin typeface="Times New Roman" panose="02020603050405020304" pitchFamily="18" charset="0"/>
                <a:ea typeface="DejaVu Sans"/>
                <a:cs typeface="Times New Roman" panose="02020603050405020304" pitchFamily="18" charset="0"/>
              </a:rPr>
              <a:t>and features are extracted by </a:t>
            </a:r>
            <a:r>
              <a:rPr lang="en-IN" sz="2400" b="0" strike="noStrike" spc="-1" dirty="0" smtClean="0">
                <a:latin typeface="Times New Roman" panose="02020603050405020304" pitchFamily="18" charset="0"/>
                <a:ea typeface="DejaVu Sans"/>
                <a:cs typeface="Times New Roman" panose="02020603050405020304" pitchFamily="18" charset="0"/>
              </a:rPr>
              <a:t>dividing the video </a:t>
            </a:r>
            <a:r>
              <a:rPr lang="en-IN" sz="2400" b="0" strike="noStrike" spc="-1" dirty="0">
                <a:latin typeface="Times New Roman" panose="02020603050405020304" pitchFamily="18" charset="0"/>
                <a:ea typeface="DejaVu Sans"/>
                <a:cs typeface="Times New Roman" panose="02020603050405020304" pitchFamily="18" charset="0"/>
              </a:rPr>
              <a:t>into </a:t>
            </a:r>
            <a:r>
              <a:rPr lang="en-GB" sz="2400" b="0" strike="noStrike" spc="-1" dirty="0">
                <a:latin typeface="Times New Roman" panose="02020603050405020304" pitchFamily="18" charset="0"/>
                <a:ea typeface="DejaVu Sans"/>
                <a:cs typeface="Times New Roman" panose="02020603050405020304" pitchFamily="18" charset="0"/>
              </a:rPr>
              <a:t>30</a:t>
            </a:r>
            <a:r>
              <a:rPr lang="en-IN" sz="2400" b="0" strike="noStrike" spc="-1" dirty="0">
                <a:latin typeface="Times New Roman" panose="02020603050405020304" pitchFamily="18" charset="0"/>
                <a:ea typeface="DejaVu Sans"/>
                <a:cs typeface="Times New Roman" panose="02020603050405020304" pitchFamily="18" charset="0"/>
              </a:rPr>
              <a:t> frame per second </a:t>
            </a:r>
            <a:r>
              <a:rPr lang="en-IN" sz="2400" b="0" strike="noStrike" spc="-1" dirty="0" smtClean="0">
                <a:latin typeface="Times New Roman" panose="02020603050405020304" pitchFamily="18" charset="0"/>
                <a:ea typeface="DejaVu Sans"/>
                <a:cs typeface="Times New Roman" panose="02020603050405020304" pitchFamily="18" charset="0"/>
              </a:rPr>
              <a:t>and </a:t>
            </a:r>
            <a:r>
              <a:rPr lang="en-IN" sz="2400" b="0" strike="noStrike" spc="-1" dirty="0">
                <a:latin typeface="Times New Roman" panose="02020603050405020304" pitchFamily="18" charset="0"/>
                <a:ea typeface="DejaVu Sans"/>
                <a:cs typeface="Times New Roman" panose="02020603050405020304" pitchFamily="18" charset="0"/>
              </a:rPr>
              <a:t>finally video is classified to produce Video only Speech Recognition </a:t>
            </a:r>
            <a:endParaRPr lang="en-IN" sz="2400" b="0" strike="noStrike" spc="-1" dirty="0">
              <a:latin typeface="Times New Roman" panose="02020603050405020304" pitchFamily="18" charset="0"/>
              <a:cs typeface="Times New Roman" panose="02020603050405020304" pitchFamily="18" charset="0"/>
            </a:endParaRPr>
          </a:p>
          <a:p>
            <a:pPr marL="344700" indent="-342900" algn="just">
              <a:lnSpc>
                <a:spcPct val="100000"/>
              </a:lnSpc>
              <a:spcAft>
                <a:spcPts val="1001"/>
              </a:spcAft>
              <a:buFont typeface="Arial" panose="020B0604020202020204" pitchFamily="34" charset="0"/>
              <a:buChar char="•"/>
            </a:pPr>
            <a:r>
              <a:rPr lang="en-IN" sz="2400" b="0" strike="noStrike" spc="-1" dirty="0">
                <a:latin typeface="Times New Roman" panose="02020603050405020304" pitchFamily="18" charset="0"/>
                <a:ea typeface="DejaVu Sans"/>
                <a:cs typeface="Times New Roman" panose="02020603050405020304" pitchFamily="18" charset="0"/>
              </a:rPr>
              <a:t>Finally both the previous step are fused to generate Audio Visual Speech Recognition model</a:t>
            </a:r>
            <a:endParaRPr lang="en-IN" sz="2400" b="0" strike="noStrike" spc="-1" dirty="0">
              <a:latin typeface="Times New Roman" panose="02020603050405020304" pitchFamily="18" charset="0"/>
              <a:cs typeface="Times New Roman" panose="02020603050405020304" pitchFamily="18" charset="0"/>
            </a:endParaRPr>
          </a:p>
          <a:p>
            <a:pPr>
              <a:lnSpc>
                <a:spcPct val="100000"/>
              </a:lnSpc>
              <a:spcAft>
                <a:spcPts val="1001"/>
              </a:spcAft>
            </a:pPr>
            <a:endParaRPr lang="en-IN" sz="2400" b="0" strike="noStrike" spc="-1" dirty="0">
              <a:latin typeface="Arial"/>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pPr/>
              <a:t>7</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523BC-9F4C-4099-8AD8-22113D9FD88C}"/>
              </a:ext>
            </a:extLst>
          </p:cNvPr>
          <p:cNvSpPr txBox="1"/>
          <p:nvPr/>
        </p:nvSpPr>
        <p:spPr>
          <a:xfrm>
            <a:off x="841332" y="663879"/>
            <a:ext cx="105093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C00000"/>
                </a:solidFill>
                <a:latin typeface="Times New Roman" pitchFamily="18" charset="0"/>
                <a:ea typeface="+mn-lt"/>
                <a:cs typeface="Times New Roman" pitchFamily="18" charset="0"/>
              </a:rPr>
              <a:t>Adaptation</a:t>
            </a:r>
            <a:r>
              <a:rPr lang="en-US" sz="3200" dirty="0">
                <a:solidFill>
                  <a:srgbClr val="C00000"/>
                </a:solidFill>
                <a:ea typeface="+mn-lt"/>
                <a:cs typeface="+mn-lt"/>
              </a:rPr>
              <a:t> </a:t>
            </a:r>
            <a:endParaRPr lang="en-US" sz="3200" dirty="0">
              <a:solidFill>
                <a:srgbClr val="C00000"/>
              </a:solidFill>
              <a:cs typeface="Calibri" panose="020F0502020204030204"/>
            </a:endParaRPr>
          </a:p>
          <a:p>
            <a:pPr marL="342900" indent="-342900">
              <a:buFont typeface="Arial"/>
              <a:buChar char="•"/>
            </a:pPr>
            <a:r>
              <a:rPr lang="en-US" sz="2400" dirty="0">
                <a:latin typeface="Times New Roman" pitchFamily="18" charset="0"/>
                <a:ea typeface="+mn-lt"/>
                <a:cs typeface="Times New Roman" pitchFamily="18" charset="0"/>
              </a:rPr>
              <a:t>Several additional modifications/adaptations can be tweaked to enhance the performance of the ML process. </a:t>
            </a:r>
          </a:p>
          <a:p>
            <a:pPr marL="342900" indent="-342900">
              <a:buFont typeface="Arial"/>
              <a:buChar char="•"/>
            </a:pPr>
            <a:r>
              <a:rPr lang="en-US" sz="2400" dirty="0">
                <a:latin typeface="Times New Roman" pitchFamily="18" charset="0"/>
                <a:ea typeface="+mn-lt"/>
                <a:cs typeface="Times New Roman" pitchFamily="18" charset="0"/>
              </a:rPr>
              <a:t>Some of the adaptations include use of feature maps for facial detection and audio classification.</a:t>
            </a:r>
            <a:endParaRPr lang="en-US" sz="2400" dirty="0">
              <a:latin typeface="Times New Roman" pitchFamily="18" charset="0"/>
              <a:cs typeface="Times New Roman" pitchFamily="18" charset="0"/>
            </a:endParaRPr>
          </a:p>
          <a:p>
            <a:r>
              <a:rPr lang="en-US" sz="3200" dirty="0">
                <a:solidFill>
                  <a:srgbClr val="C00000"/>
                </a:solidFill>
                <a:latin typeface="Times New Roman" pitchFamily="18" charset="0"/>
                <a:ea typeface="+mn-lt"/>
                <a:cs typeface="Times New Roman" pitchFamily="18" charset="0"/>
              </a:rPr>
              <a:t>Dynamic and Un-supervised Implementation </a:t>
            </a:r>
          </a:p>
          <a:p>
            <a:pPr marL="342900" indent="-342900">
              <a:buFont typeface="Arial"/>
              <a:buChar char="•"/>
            </a:pPr>
            <a:r>
              <a:rPr lang="en-US" sz="2400" dirty="0">
                <a:latin typeface="Times New Roman" pitchFamily="18" charset="0"/>
                <a:ea typeface="+mn-lt"/>
                <a:cs typeface="Times New Roman" pitchFamily="18" charset="0"/>
              </a:rPr>
              <a:t>This work focuses on fetching the data from storage (a directory) and carrying out the training process. </a:t>
            </a:r>
          </a:p>
          <a:p>
            <a:pPr marL="342900" indent="-342900">
              <a:buFont typeface="Arial"/>
              <a:buChar char="•"/>
            </a:pPr>
            <a:r>
              <a:rPr lang="en-US" sz="2400" dirty="0">
                <a:latin typeface="Times New Roman" pitchFamily="18" charset="0"/>
                <a:ea typeface="+mn-lt"/>
                <a:cs typeface="Times New Roman" pitchFamily="18" charset="0"/>
              </a:rPr>
              <a:t>This accounts to delays and supervision from a human. </a:t>
            </a:r>
          </a:p>
          <a:p>
            <a:pPr marL="342900" indent="-342900">
              <a:buFont typeface="Arial"/>
              <a:buChar char="•"/>
            </a:pPr>
            <a:r>
              <a:rPr lang="en-US" sz="2400" dirty="0">
                <a:latin typeface="Times New Roman" pitchFamily="18" charset="0"/>
                <a:ea typeface="+mn-lt"/>
                <a:cs typeface="Times New Roman" pitchFamily="18" charset="0"/>
              </a:rPr>
              <a:t>For the methodology to be implemented in real world, the processes have to be automated and devised to perform in an un-supervised manner.</a:t>
            </a: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70</a:t>
            </a:fld>
            <a:endParaRPr lang="en-US" dirty="0"/>
          </a:p>
        </p:txBody>
      </p:sp>
    </p:spTree>
    <p:extLst>
      <p:ext uri="{BB962C8B-B14F-4D97-AF65-F5344CB8AC3E}">
        <p14:creationId xmlns:p14="http://schemas.microsoft.com/office/powerpoint/2010/main" val="3092057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59CC-A5E5-467D-A38D-963D89EEBE2C}"/>
              </a:ext>
            </a:extLst>
          </p:cNvPr>
          <p:cNvSpPr>
            <a:spLocks noGrp="1"/>
          </p:cNvSpPr>
          <p:nvPr>
            <p:ph type="title" idx="4294967295"/>
          </p:nvPr>
        </p:nvSpPr>
        <p:spPr>
          <a:xfrm>
            <a:off x="1035698" y="365125"/>
            <a:ext cx="9479902" cy="544513"/>
          </a:xfrm>
        </p:spPr>
        <p:txBody>
          <a:bodyPr>
            <a:normAutofit/>
          </a:bodyPr>
          <a:lstStyle/>
          <a:p>
            <a:r>
              <a:rPr lang="en-US" sz="3200" dirty="0">
                <a:solidFill>
                  <a:srgbClr val="C00000"/>
                </a:solidFill>
                <a:latin typeface="Times New Roman"/>
                <a:ea typeface="+mj-lt"/>
                <a:cs typeface="+mj-lt"/>
              </a:rPr>
              <a:t>Portable Device </a:t>
            </a:r>
            <a:endParaRPr lang="en-US" sz="3200" dirty="0">
              <a:solidFill>
                <a:srgbClr val="C00000"/>
              </a:solidFill>
              <a:latin typeface="Times New Roman"/>
            </a:endParaRPr>
          </a:p>
        </p:txBody>
      </p:sp>
      <p:sp>
        <p:nvSpPr>
          <p:cNvPr id="3" name="Content Placeholder 2">
            <a:extLst>
              <a:ext uri="{FF2B5EF4-FFF2-40B4-BE49-F238E27FC236}">
                <a16:creationId xmlns:a16="http://schemas.microsoft.com/office/drawing/2014/main" id="{D5E285E2-AF12-48E2-80EE-7493AC541141}"/>
              </a:ext>
            </a:extLst>
          </p:cNvPr>
          <p:cNvSpPr>
            <a:spLocks noGrp="1"/>
          </p:cNvSpPr>
          <p:nvPr>
            <p:ph idx="4294967295"/>
          </p:nvPr>
        </p:nvSpPr>
        <p:spPr>
          <a:xfrm>
            <a:off x="1035698" y="909638"/>
            <a:ext cx="10515600" cy="4351338"/>
          </a:xfrm>
        </p:spPr>
        <p:txBody>
          <a:bodyPr vert="horz" lIns="91440" tIns="45720" rIns="91440" bIns="45720" rtlCol="0" anchor="t">
            <a:normAutofit/>
          </a:bodyPr>
          <a:lstStyle/>
          <a:p>
            <a:pPr marL="342900" indent="-342900">
              <a:lnSpc>
                <a:spcPct val="100000"/>
              </a:lnSpc>
              <a:spcBef>
                <a:spcPts val="0"/>
              </a:spcBef>
              <a:buFont typeface="Arial,Sans-Serif" panose="020B0604020202020204" pitchFamily="34" charset="0"/>
            </a:pPr>
            <a:endParaRPr lang="en-US" dirty="0">
              <a:ea typeface="+mn-lt"/>
              <a:cs typeface="+mn-lt"/>
            </a:endParaRPr>
          </a:p>
          <a:p>
            <a:pPr>
              <a:lnSpc>
                <a:spcPct val="100000"/>
              </a:lnSpc>
              <a:spcBef>
                <a:spcPts val="0"/>
              </a:spcBef>
              <a:buClrTx/>
              <a:buFont typeface="Arial" panose="020B0604020202020204" pitchFamily="34" charset="0"/>
              <a:buChar char="•"/>
            </a:pPr>
            <a:r>
              <a:rPr lang="en-US" sz="2400" dirty="0">
                <a:latin typeface="Times New Roman"/>
                <a:cs typeface="Calibri"/>
              </a:rPr>
              <a:t>The optimization of the memory consumption and simplification of the process can give way for development of a portable device, such as Raspberry Pi. </a:t>
            </a:r>
          </a:p>
          <a:p>
            <a:pPr>
              <a:lnSpc>
                <a:spcPct val="100000"/>
              </a:lnSpc>
              <a:spcBef>
                <a:spcPts val="0"/>
              </a:spcBef>
              <a:buClrTx/>
              <a:buFont typeface="Arial" panose="020B0604020202020204" pitchFamily="34" charset="0"/>
              <a:buChar char="•"/>
            </a:pPr>
            <a:r>
              <a:rPr lang="en-US" sz="2400" dirty="0">
                <a:latin typeface="Times New Roman"/>
                <a:cs typeface="Calibri"/>
              </a:rPr>
              <a:t>This opens up lots of opportunities in the field of bio-metric authentication and security sectors.</a:t>
            </a:r>
            <a:endParaRPr lang="en-US" sz="2400" dirty="0">
              <a:latin typeface="Times New Roman"/>
              <a:ea typeface="+mn-lt"/>
              <a:cs typeface="+mn-lt"/>
            </a:endParaRPr>
          </a:p>
          <a:p>
            <a:pPr>
              <a:lnSpc>
                <a:spcPct val="100000"/>
              </a:lnSpc>
              <a:spcBef>
                <a:spcPts val="0"/>
              </a:spcBef>
              <a:buClrTx/>
              <a:buFont typeface="Arial" panose="020B0604020202020204" pitchFamily="34" charset="0"/>
              <a:buChar char="•"/>
            </a:pPr>
            <a:r>
              <a:rPr lang="en-US" sz="2400" dirty="0">
                <a:latin typeface="Times New Roman"/>
                <a:ea typeface="+mn-lt"/>
                <a:cs typeface="+mn-lt"/>
              </a:rPr>
              <a:t>In conclusion, this work though rudimentary has provided a detailed research and the platform with steps of implementation of an Audio Visual Speech Recognition that further work can aim at the betterment in this field.</a:t>
            </a:r>
            <a:endParaRPr lang="en-US" sz="2400" dirty="0">
              <a:latin typeface="Times New Roman"/>
              <a:cs typeface="Calibri"/>
            </a:endParaRPr>
          </a:p>
          <a:p>
            <a:endParaRPr lang="en-US" dirty="0">
              <a:cs typeface="Calibri"/>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71</a:t>
            </a:fld>
            <a:endParaRPr lang="en-US" dirty="0"/>
          </a:p>
        </p:txBody>
      </p:sp>
    </p:spTree>
    <p:extLst>
      <p:ext uri="{BB962C8B-B14F-4D97-AF65-F5344CB8AC3E}">
        <p14:creationId xmlns:p14="http://schemas.microsoft.com/office/powerpoint/2010/main" val="985544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72</a:t>
            </a:fld>
            <a:endParaRPr lang="en-US" dirty="0"/>
          </a:p>
        </p:txBody>
      </p:sp>
      <p:sp>
        <p:nvSpPr>
          <p:cNvPr id="3" name="Title 2"/>
          <p:cNvSpPr>
            <a:spLocks noGrp="1"/>
          </p:cNvSpPr>
          <p:nvPr>
            <p:ph type="title" idx="4294967295"/>
          </p:nvPr>
        </p:nvSpPr>
        <p:spPr>
          <a:xfrm>
            <a:off x="212436" y="-146771"/>
            <a:ext cx="10058400" cy="1449387"/>
          </a:xfrm>
        </p:spPr>
        <p:txBody>
          <a:bodyPr/>
          <a:lstStyle/>
          <a:p>
            <a:r>
              <a:rPr lang="en-US" dirty="0" smtClean="0"/>
              <a:t>References</a:t>
            </a:r>
            <a:endParaRPr lang="en-IN" dirty="0"/>
          </a:p>
        </p:txBody>
      </p:sp>
      <p:sp>
        <p:nvSpPr>
          <p:cNvPr id="4" name="Content Placeholder 3"/>
          <p:cNvSpPr>
            <a:spLocks noGrp="1"/>
          </p:cNvSpPr>
          <p:nvPr>
            <p:ph idx="4294967295"/>
          </p:nvPr>
        </p:nvSpPr>
        <p:spPr>
          <a:xfrm>
            <a:off x="350982" y="1736725"/>
            <a:ext cx="11711709" cy="4132263"/>
          </a:xfrm>
        </p:spPr>
        <p:txBody>
          <a:bodyPr>
            <a:normAutofit/>
          </a:bodyPr>
          <a:lstStyle/>
          <a:p>
            <a:r>
              <a:rPr lang="en-IN" sz="1200" dirty="0">
                <a:latin typeface="Times New Roman" panose="02020603050405020304" pitchFamily="18" charset="0"/>
                <a:cs typeface="Times New Roman" panose="02020603050405020304" pitchFamily="18" charset="0"/>
              </a:rPr>
              <a:t>[ 1 ] </a:t>
            </a:r>
            <a:r>
              <a:rPr lang="en-IN" sz="1200" dirty="0" err="1">
                <a:latin typeface="Times New Roman" panose="02020603050405020304" pitchFamily="18" charset="0"/>
                <a:cs typeface="Times New Roman" panose="02020603050405020304" pitchFamily="18" charset="0"/>
              </a:rPr>
              <a:t>Minsu</a:t>
            </a:r>
            <a:r>
              <a:rPr lang="en-IN" sz="1200" dirty="0">
                <a:latin typeface="Times New Roman" panose="02020603050405020304" pitchFamily="18" charset="0"/>
                <a:cs typeface="Times New Roman" panose="02020603050405020304" pitchFamily="18" charset="0"/>
              </a:rPr>
              <a:t> Kwon, </a:t>
            </a:r>
            <a:r>
              <a:rPr lang="en-IN" sz="1200" dirty="0" err="1">
                <a:latin typeface="Times New Roman" panose="02020603050405020304" pitchFamily="18" charset="0"/>
                <a:cs typeface="Times New Roman" panose="02020603050405020304" pitchFamily="18" charset="0"/>
              </a:rPr>
              <a:t>Ho-Jin</a:t>
            </a:r>
            <a:r>
              <a:rPr lang="en-IN" sz="1200" dirty="0">
                <a:latin typeface="Times New Roman" panose="02020603050405020304" pitchFamily="18" charset="0"/>
                <a:cs typeface="Times New Roman" panose="02020603050405020304" pitchFamily="18" charset="0"/>
              </a:rPr>
              <a:t> Choi, “Automatic Speech Recognition Dataset </a:t>
            </a:r>
            <a:r>
              <a:rPr lang="en-IN" sz="1200" dirty="0" err="1">
                <a:latin typeface="Times New Roman" panose="02020603050405020304" pitchFamily="18" charset="0"/>
                <a:cs typeface="Times New Roman" panose="02020603050405020304" pitchFamily="18" charset="0"/>
              </a:rPr>
              <a:t>Augmentation</a:t>
            </a:r>
            <a:r>
              <a:rPr lang="en-IN" sz="1200" dirty="0">
                <a:latin typeface="Times New Roman" panose="02020603050405020304" pitchFamily="18" charset="0"/>
                <a:cs typeface="Times New Roman" panose="02020603050405020304" pitchFamily="18" charset="0"/>
              </a:rPr>
              <a:t> with Pre Trained Model and Script” 2019 IEEE International </a:t>
            </a:r>
            <a:r>
              <a:rPr lang="en-IN" sz="1200" dirty="0" err="1">
                <a:latin typeface="Times New Roman" panose="02020603050405020304" pitchFamily="18" charset="0"/>
                <a:cs typeface="Times New Roman" panose="02020603050405020304" pitchFamily="18" charset="0"/>
              </a:rPr>
              <a:t>Conference</a:t>
            </a:r>
            <a:r>
              <a:rPr lang="en-IN" sz="1200" dirty="0">
                <a:latin typeface="Times New Roman" panose="02020603050405020304" pitchFamily="18" charset="0"/>
                <a:cs typeface="Times New Roman" panose="02020603050405020304" pitchFamily="18" charset="0"/>
              </a:rPr>
              <a:t> on Big Data and Smart Computing (</a:t>
            </a:r>
            <a:r>
              <a:rPr lang="en-IN" sz="1200" dirty="0" err="1">
                <a:latin typeface="Times New Roman" panose="02020603050405020304" pitchFamily="18" charset="0"/>
                <a:cs typeface="Times New Roman" panose="02020603050405020304" pitchFamily="18" charset="0"/>
              </a:rPr>
              <a:t>BigComp</a:t>
            </a:r>
            <a:r>
              <a:rPr lang="en-IN" sz="1200" dirty="0" smtClean="0">
                <a:latin typeface="Times New Roman" panose="02020603050405020304" pitchFamily="18" charset="0"/>
                <a:cs typeface="Times New Roman" panose="02020603050405020304" pitchFamily="18" charset="0"/>
              </a:rPr>
              <a:t>)</a:t>
            </a: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2 ] </a:t>
            </a:r>
            <a:r>
              <a:rPr lang="en-IN" sz="1200" dirty="0" err="1">
                <a:latin typeface="Times New Roman" panose="02020603050405020304" pitchFamily="18" charset="0"/>
                <a:cs typeface="Times New Roman" panose="02020603050405020304" pitchFamily="18" charset="0"/>
              </a:rPr>
              <a:t>Xutai</a:t>
            </a:r>
            <a:r>
              <a:rPr lang="en-IN" sz="1200" dirty="0">
                <a:latin typeface="Times New Roman" panose="02020603050405020304" pitchFamily="18" charset="0"/>
                <a:cs typeface="Times New Roman" panose="02020603050405020304" pitchFamily="18" charset="0"/>
              </a:rPr>
              <a:t> Ma, </a:t>
            </a:r>
            <a:r>
              <a:rPr lang="en-IN" sz="1200" dirty="0" err="1">
                <a:latin typeface="Times New Roman" panose="02020603050405020304" pitchFamily="18" charset="0"/>
                <a:cs typeface="Times New Roman" panose="02020603050405020304" pitchFamily="18" charset="0"/>
              </a:rPr>
              <a:t>Yongqiang</a:t>
            </a:r>
            <a:r>
              <a:rPr lang="en-IN" sz="1200" dirty="0">
                <a:latin typeface="Times New Roman" panose="02020603050405020304" pitchFamily="18" charset="0"/>
                <a:cs typeface="Times New Roman" panose="02020603050405020304" pitchFamily="18" charset="0"/>
              </a:rPr>
              <a:t> Wang, Mohammad </a:t>
            </a:r>
            <a:r>
              <a:rPr lang="en-IN" sz="1200" dirty="0" err="1">
                <a:latin typeface="Times New Roman" panose="02020603050405020304" pitchFamily="18" charset="0"/>
                <a:cs typeface="Times New Roman" panose="02020603050405020304" pitchFamily="18" charset="0"/>
              </a:rPr>
              <a:t>Javad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Dousti</a:t>
            </a:r>
            <a:r>
              <a:rPr lang="en-IN" sz="1200" dirty="0">
                <a:latin typeface="Times New Roman" panose="02020603050405020304" pitchFamily="18" charset="0"/>
                <a:cs typeface="Times New Roman" panose="02020603050405020304" pitchFamily="18" charset="0"/>
              </a:rPr>
              <a:t>, Philipp Koehn, </a:t>
            </a:r>
            <a:r>
              <a:rPr lang="en-IN" sz="1200" dirty="0" err="1">
                <a:latin typeface="Times New Roman" panose="02020603050405020304" pitchFamily="18" charset="0"/>
                <a:cs typeface="Times New Roman" panose="02020603050405020304" pitchFamily="18" charset="0"/>
              </a:rPr>
              <a:t>JuanPino</a:t>
            </a:r>
            <a:r>
              <a:rPr lang="en-IN" sz="1200" dirty="0">
                <a:latin typeface="Times New Roman" panose="02020603050405020304" pitchFamily="18" charset="0"/>
                <a:cs typeface="Times New Roman" panose="02020603050405020304" pitchFamily="18" charset="0"/>
              </a:rPr>
              <a:t> “Streaming Simultaneous Speech Translation with Augmented </a:t>
            </a:r>
            <a:r>
              <a:rPr lang="en-IN" sz="1200" dirty="0" err="1">
                <a:latin typeface="Times New Roman" panose="02020603050405020304" pitchFamily="18" charset="0"/>
                <a:cs typeface="Times New Roman" panose="02020603050405020304" pitchFamily="18" charset="0"/>
              </a:rPr>
              <a:t>MemoryTransformer</a:t>
            </a:r>
            <a:r>
              <a:rPr lang="en-IN" sz="1200" dirty="0">
                <a:latin typeface="Times New Roman" panose="02020603050405020304" pitchFamily="18" charset="0"/>
                <a:cs typeface="Times New Roman" panose="02020603050405020304" pitchFamily="18" charset="0"/>
              </a:rPr>
              <a:t>” 30 Oct </a:t>
            </a:r>
            <a:r>
              <a:rPr lang="en-IN" sz="1200" dirty="0" smtClean="0">
                <a:latin typeface="Times New Roman" panose="02020603050405020304" pitchFamily="18" charset="0"/>
                <a:cs typeface="Times New Roman" panose="02020603050405020304" pitchFamily="18" charset="0"/>
              </a:rPr>
              <a:t>2020</a:t>
            </a: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3 ] Jon </a:t>
            </a:r>
            <a:r>
              <a:rPr lang="en-IN" sz="1200" dirty="0" err="1">
                <a:latin typeface="Times New Roman" panose="02020603050405020304" pitchFamily="18" charset="0"/>
                <a:cs typeface="Times New Roman" panose="02020603050405020304" pitchFamily="18" charset="0"/>
              </a:rPr>
              <a:t>Macoskey</a:t>
            </a:r>
            <a:r>
              <a:rPr lang="en-IN" sz="1200" dirty="0">
                <a:latin typeface="Times New Roman" panose="02020603050405020304" pitchFamily="18" charset="0"/>
                <a:cs typeface="Times New Roman" panose="02020603050405020304" pitchFamily="18" charset="0"/>
              </a:rPr>
              <a:t> Grant P. </a:t>
            </a:r>
            <a:r>
              <a:rPr lang="en-IN" sz="1200" dirty="0" err="1">
                <a:latin typeface="Times New Roman" panose="02020603050405020304" pitchFamily="18" charset="0"/>
                <a:cs typeface="Times New Roman" panose="02020603050405020304" pitchFamily="18" charset="0"/>
              </a:rPr>
              <a:t>Strimel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Ariya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Rastrow</a:t>
            </a:r>
            <a:r>
              <a:rPr lang="en-IN" sz="1200" dirty="0">
                <a:latin typeface="Times New Roman" panose="02020603050405020304" pitchFamily="18" charset="0"/>
                <a:cs typeface="Times New Roman" panose="02020603050405020304" pitchFamily="18" charset="0"/>
              </a:rPr>
              <a:t> “Bifocal Neural ASR: </a:t>
            </a:r>
            <a:r>
              <a:rPr lang="en-IN" sz="1200" dirty="0" err="1">
                <a:latin typeface="Times New Roman" panose="02020603050405020304" pitchFamily="18" charset="0"/>
                <a:cs typeface="Times New Roman" panose="02020603050405020304" pitchFamily="18" charset="0"/>
              </a:rPr>
              <a:t>Exploiting</a:t>
            </a:r>
            <a:r>
              <a:rPr lang="en-IN" sz="1200" dirty="0">
                <a:latin typeface="Times New Roman" panose="02020603050405020304" pitchFamily="18" charset="0"/>
                <a:cs typeface="Times New Roman" panose="02020603050405020304" pitchFamily="18" charset="0"/>
              </a:rPr>
              <a:t> Keyword Spotting for Inference Optimization” ICASSP 2021 - 2021IEEE International Conference on Acoustics, Speech and Signal Processing(ICASSP</a:t>
            </a:r>
            <a:r>
              <a:rPr lang="en-IN" sz="1200" dirty="0" smtClean="0">
                <a:latin typeface="Times New Roman" panose="02020603050405020304" pitchFamily="18" charset="0"/>
                <a:cs typeface="Times New Roman" panose="02020603050405020304" pitchFamily="18" charset="0"/>
              </a:rPr>
              <a:t>)</a:t>
            </a: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4 ] </a:t>
            </a:r>
            <a:r>
              <a:rPr lang="en-IN" sz="1200" dirty="0" err="1">
                <a:latin typeface="Times New Roman" panose="02020603050405020304" pitchFamily="18" charset="0"/>
                <a:cs typeface="Times New Roman" panose="02020603050405020304" pitchFamily="18" charset="0"/>
              </a:rPr>
              <a:t>Abdennour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Kemouche</a:t>
            </a:r>
            <a:r>
              <a:rPr lang="en-IN" sz="1200" dirty="0">
                <a:latin typeface="Times New Roman" panose="02020603050405020304" pitchFamily="18" charset="0"/>
                <a:cs typeface="Times New Roman" panose="02020603050405020304" pitchFamily="18" charset="0"/>
              </a:rPr>
              <a:t>, Nabil. </a:t>
            </a:r>
            <a:r>
              <a:rPr lang="en-IN" sz="1200" dirty="0" err="1">
                <a:latin typeface="Times New Roman" panose="02020603050405020304" pitchFamily="18" charset="0"/>
                <a:cs typeface="Times New Roman" panose="02020603050405020304" pitchFamily="18" charset="0"/>
              </a:rPr>
              <a:t>Aouf</a:t>
            </a:r>
            <a:r>
              <a:rPr lang="en-IN" sz="1200" dirty="0">
                <a:latin typeface="Times New Roman" panose="02020603050405020304" pitchFamily="18" charset="0"/>
                <a:cs typeface="Times New Roman" panose="02020603050405020304" pitchFamily="18" charset="0"/>
              </a:rPr>
              <a:t>, “Automatic speech recognition </a:t>
            </a:r>
            <a:r>
              <a:rPr lang="en-IN" sz="1200" dirty="0" err="1">
                <a:latin typeface="Times New Roman" panose="02020603050405020304" pitchFamily="18" charset="0"/>
                <a:cs typeface="Times New Roman" panose="02020603050405020304" pitchFamily="18" charset="0"/>
              </a:rPr>
              <a:t>enhancement</a:t>
            </a:r>
            <a:r>
              <a:rPr lang="en-IN" sz="1200" dirty="0">
                <a:latin typeface="Times New Roman" panose="02020603050405020304" pitchFamily="18" charset="0"/>
                <a:cs typeface="Times New Roman" panose="02020603050405020304" pitchFamily="18" charset="0"/>
              </a:rPr>
              <a:t> using adaptive GMM estimation” IEEE </a:t>
            </a:r>
            <a:r>
              <a:rPr lang="en-IN" sz="1200" dirty="0" err="1">
                <a:latin typeface="Times New Roman" panose="02020603050405020304" pitchFamily="18" charset="0"/>
                <a:cs typeface="Times New Roman" panose="02020603050405020304" pitchFamily="18" charset="0"/>
              </a:rPr>
              <a:t>Xplore</a:t>
            </a:r>
            <a:r>
              <a:rPr lang="en-IN" sz="1200" dirty="0">
                <a:latin typeface="Times New Roman" panose="02020603050405020304" pitchFamily="18" charset="0"/>
                <a:cs typeface="Times New Roman" panose="02020603050405020304" pitchFamily="18" charset="0"/>
              </a:rPr>
              <a:t>: 12 November </a:t>
            </a:r>
            <a:r>
              <a:rPr lang="en-IN" sz="1200" dirty="0" smtClean="0">
                <a:latin typeface="Times New Roman" panose="02020603050405020304" pitchFamily="18" charset="0"/>
                <a:cs typeface="Times New Roman" panose="02020603050405020304" pitchFamily="18" charset="0"/>
              </a:rPr>
              <a:t>2018</a:t>
            </a: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5 ] </a:t>
            </a:r>
            <a:r>
              <a:rPr lang="en-IN" sz="1200" dirty="0" err="1">
                <a:latin typeface="Times New Roman" panose="02020603050405020304" pitchFamily="18" charset="0"/>
                <a:cs typeface="Times New Roman" panose="02020603050405020304" pitchFamily="18" charset="0"/>
              </a:rPr>
              <a:t>Swapna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Agarwa</a:t>
            </a:r>
            <a:r>
              <a:rPr lang="en-IN" sz="1200" dirty="0">
                <a:latin typeface="Times New Roman" panose="02020603050405020304" pitchFamily="18" charset="0"/>
                <a:cs typeface="Times New Roman" panose="02020603050405020304" pitchFamily="18" charset="0"/>
              </a:rPr>
              <a:t> India </a:t>
            </a:r>
            <a:r>
              <a:rPr lang="en-IN" sz="1200" dirty="0" err="1">
                <a:latin typeface="Times New Roman" panose="02020603050405020304" pitchFamily="18" charset="0"/>
                <a:cs typeface="Times New Roman" panose="02020603050405020304" pitchFamily="18" charset="0"/>
              </a:rPr>
              <a:t>Dipanjan</a:t>
            </a:r>
            <a:r>
              <a:rPr lang="en-IN" sz="1200" dirty="0">
                <a:latin typeface="Times New Roman" panose="02020603050405020304" pitchFamily="18" charset="0"/>
                <a:cs typeface="Times New Roman" panose="02020603050405020304" pitchFamily="18" charset="0"/>
              </a:rPr>
              <a:t> Das </a:t>
            </a:r>
            <a:r>
              <a:rPr lang="en-IN" sz="1200" dirty="0" err="1">
                <a:latin typeface="Times New Roman" panose="02020603050405020304" pitchFamily="18" charset="0"/>
                <a:cs typeface="Times New Roman" panose="02020603050405020304" pitchFamily="18" charset="0"/>
              </a:rPr>
              <a:t>Brojeshwar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Bhowmick</a:t>
            </a:r>
            <a:r>
              <a:rPr lang="en-IN" sz="1200" dirty="0">
                <a:latin typeface="Times New Roman" panose="02020603050405020304" pitchFamily="18" charset="0"/>
                <a:cs typeface="Times New Roman" panose="02020603050405020304" pitchFamily="18" charset="0"/>
              </a:rPr>
              <a:t> “Realistic Lip </a:t>
            </a:r>
            <a:r>
              <a:rPr lang="en-IN" sz="1200" dirty="0" err="1">
                <a:latin typeface="Times New Roman" panose="02020603050405020304" pitchFamily="18" charset="0"/>
                <a:cs typeface="Times New Roman" panose="02020603050405020304" pitchFamily="18" charset="0"/>
              </a:rPr>
              <a:t>Animation</a:t>
            </a:r>
            <a:r>
              <a:rPr lang="en-IN" sz="1200" dirty="0">
                <a:latin typeface="Times New Roman" panose="02020603050405020304" pitchFamily="18" charset="0"/>
                <a:cs typeface="Times New Roman" panose="02020603050405020304" pitchFamily="18" charset="0"/>
              </a:rPr>
              <a:t> from Speech for Unseen Subjects using Few-shot Cross-modal </a:t>
            </a:r>
            <a:r>
              <a:rPr lang="en-IN" sz="1200" dirty="0" err="1">
                <a:latin typeface="Times New Roman" panose="02020603050405020304" pitchFamily="18" charset="0"/>
                <a:cs typeface="Times New Roman" panose="02020603050405020304" pitchFamily="18" charset="0"/>
              </a:rPr>
              <a:t>Learning</a:t>
            </a:r>
            <a:r>
              <a:rPr lang="en-IN" sz="1200" dirty="0">
                <a:latin typeface="Times New Roman" panose="02020603050405020304" pitchFamily="18" charset="0"/>
                <a:cs typeface="Times New Roman" panose="02020603050405020304" pitchFamily="18" charset="0"/>
              </a:rPr>
              <a:t>” 2020 28th European Signal Processing Conference (EUSIPCO</a:t>
            </a:r>
            <a:r>
              <a:rPr lang="en-IN" sz="1200" dirty="0" smtClean="0">
                <a:latin typeface="Times New Roman" panose="02020603050405020304" pitchFamily="18" charset="0"/>
                <a:cs typeface="Times New Roman" panose="02020603050405020304" pitchFamily="18" charset="0"/>
              </a:rPr>
              <a:t>)</a:t>
            </a: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6 ] </a:t>
            </a:r>
            <a:r>
              <a:rPr lang="en-IN" sz="1200" dirty="0" err="1">
                <a:latin typeface="Times New Roman" panose="02020603050405020304" pitchFamily="18" charset="0"/>
                <a:cs typeface="Times New Roman" panose="02020603050405020304" pitchFamily="18" charset="0"/>
              </a:rPr>
              <a:t>Lv</a:t>
            </a:r>
            <a:r>
              <a:rPr lang="en-IN" sz="1200" dirty="0">
                <a:latin typeface="Times New Roman" panose="02020603050405020304" pitchFamily="18" charset="0"/>
                <a:cs typeface="Times New Roman" panose="02020603050405020304" pitchFamily="18" charset="0"/>
              </a:rPr>
              <a:t> Ping “Mobile Platform Speech Intelligent Recognition and </a:t>
            </a:r>
            <a:r>
              <a:rPr lang="en-IN" sz="1200" dirty="0" err="1">
                <a:latin typeface="Times New Roman" panose="02020603050405020304" pitchFamily="18" charset="0"/>
                <a:cs typeface="Times New Roman" panose="02020603050405020304" pitchFamily="18" charset="0"/>
              </a:rPr>
              <a:t>Translation</a:t>
            </a:r>
            <a:r>
              <a:rPr lang="en-IN" sz="1200" dirty="0">
                <a:latin typeface="Times New Roman" panose="02020603050405020304" pitchFamily="18" charset="0"/>
                <a:cs typeface="Times New Roman" panose="02020603050405020304" pitchFamily="18" charset="0"/>
              </a:rPr>
              <a:t> APP” 2021 13th International Conference on Measuring Technology </a:t>
            </a:r>
            <a:r>
              <a:rPr lang="en-IN" sz="1200" dirty="0" err="1">
                <a:latin typeface="Times New Roman" panose="02020603050405020304" pitchFamily="18" charset="0"/>
                <a:cs typeface="Times New Roman" panose="02020603050405020304" pitchFamily="18" charset="0"/>
              </a:rPr>
              <a:t>andMechatronics</a:t>
            </a:r>
            <a:r>
              <a:rPr lang="en-IN" sz="1200" dirty="0">
                <a:latin typeface="Times New Roman" panose="02020603050405020304" pitchFamily="18" charset="0"/>
                <a:cs typeface="Times New Roman" panose="02020603050405020304" pitchFamily="18" charset="0"/>
              </a:rPr>
              <a:t> Automation (</a:t>
            </a:r>
            <a:r>
              <a:rPr lang="en-IN" sz="1200" dirty="0" smtClean="0">
                <a:latin typeface="Times New Roman" panose="02020603050405020304" pitchFamily="18" charset="0"/>
                <a:cs typeface="Times New Roman" panose="02020603050405020304" pitchFamily="18" charset="0"/>
              </a:rPr>
              <a:t>ICMTMA</a:t>
            </a:r>
          </a:p>
          <a:p>
            <a:r>
              <a:rPr lang="en-IN" sz="1200" dirty="0">
                <a:latin typeface="Times New Roman" panose="02020603050405020304" pitchFamily="18" charset="0"/>
                <a:cs typeface="Times New Roman" panose="02020603050405020304" pitchFamily="18" charset="0"/>
              </a:rPr>
              <a:t>[ 7 ] Yosuke </a:t>
            </a:r>
            <a:r>
              <a:rPr lang="en-IN" sz="1200" dirty="0" err="1">
                <a:latin typeface="Times New Roman" panose="02020603050405020304" pitchFamily="18" charset="0"/>
                <a:cs typeface="Times New Roman" panose="02020603050405020304" pitchFamily="18" charset="0"/>
              </a:rPr>
              <a:t>Higuch</a:t>
            </a:r>
            <a:r>
              <a:rPr lang="en-IN" sz="1200" dirty="0">
                <a:latin typeface="Times New Roman" panose="02020603050405020304" pitchFamily="18" charset="0"/>
                <a:cs typeface="Times New Roman" panose="02020603050405020304" pitchFamily="18" charset="0"/>
              </a:rPr>
              <a:t>, Shinji Watanabe; </a:t>
            </a:r>
            <a:r>
              <a:rPr lang="en-IN" sz="1200" dirty="0" err="1">
                <a:latin typeface="Times New Roman" panose="02020603050405020304" pitchFamily="18" charset="0"/>
                <a:cs typeface="Times New Roman" panose="02020603050405020304" pitchFamily="18" charset="0"/>
              </a:rPr>
              <a:t>Tetsuji</a:t>
            </a:r>
            <a:r>
              <a:rPr lang="en-IN" sz="1200" dirty="0">
                <a:latin typeface="Times New Roman" panose="02020603050405020304" pitchFamily="18" charset="0"/>
                <a:cs typeface="Times New Roman" panose="02020603050405020304" pitchFamily="18" charset="0"/>
              </a:rPr>
              <a:t> Ogawa; </a:t>
            </a:r>
            <a:r>
              <a:rPr lang="en-IN" sz="1200" dirty="0" err="1">
                <a:latin typeface="Times New Roman" panose="02020603050405020304" pitchFamily="18" charset="0"/>
                <a:cs typeface="Times New Roman" panose="02020603050405020304" pitchFamily="18" charset="0"/>
              </a:rPr>
              <a:t>Tetsunori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Kobayash</a:t>
            </a:r>
            <a:r>
              <a:rPr lang="en-IN" sz="1200" dirty="0">
                <a:latin typeface="Times New Roman" panose="02020603050405020304" pitchFamily="18" charset="0"/>
                <a:cs typeface="Times New Roman" panose="02020603050405020304" pitchFamily="18" charset="0"/>
              </a:rPr>
              <a:t>.” Improved Mask-CTC for Non-Autoregressive End-to-End” ICASSP 2021 - 2021IEEE International Conference on Acoustics, Speech and Signal Processing(ICASSP)</a:t>
            </a:r>
          </a:p>
          <a:p>
            <a:r>
              <a:rPr lang="en-IN" sz="1200" dirty="0">
                <a:latin typeface="Times New Roman" panose="02020603050405020304" pitchFamily="18" charset="0"/>
                <a:cs typeface="Times New Roman" panose="02020603050405020304" pitchFamily="18" charset="0"/>
              </a:rPr>
              <a:t>[ 8 ] </a:t>
            </a:r>
            <a:r>
              <a:rPr lang="en-IN" sz="1200" dirty="0" err="1">
                <a:latin typeface="Times New Roman" panose="02020603050405020304" pitchFamily="18" charset="0"/>
                <a:cs typeface="Times New Roman" panose="02020603050405020304" pitchFamily="18" charset="0"/>
              </a:rPr>
              <a:t>Themos</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Stafylakis</a:t>
            </a:r>
            <a:r>
              <a:rPr lang="en-IN" sz="1200" dirty="0">
                <a:latin typeface="Times New Roman" panose="02020603050405020304" pitchFamily="18" charset="0"/>
                <a:cs typeface="Times New Roman" panose="02020603050405020304" pitchFamily="18" charset="0"/>
              </a:rPr>
              <a:t>, Georgios </a:t>
            </a:r>
            <a:r>
              <a:rPr lang="en-IN" sz="1200" dirty="0" err="1">
                <a:latin typeface="Times New Roman" panose="02020603050405020304" pitchFamily="18" charset="0"/>
                <a:cs typeface="Times New Roman" panose="02020603050405020304" pitchFamily="18" charset="0"/>
              </a:rPr>
              <a:t>Tzimiropoulos</a:t>
            </a:r>
            <a:r>
              <a:rPr lang="en-IN" sz="1200" dirty="0">
                <a:latin typeface="Times New Roman" panose="02020603050405020304" pitchFamily="18" charset="0"/>
                <a:cs typeface="Times New Roman" panose="02020603050405020304" pitchFamily="18" charset="0"/>
              </a:rPr>
              <a:t>, ”Combining Residual </a:t>
            </a:r>
            <a:r>
              <a:rPr lang="en-IN" sz="1200" dirty="0" err="1">
                <a:latin typeface="Times New Roman" panose="02020603050405020304" pitchFamily="18" charset="0"/>
                <a:cs typeface="Times New Roman" panose="02020603050405020304" pitchFamily="18" charset="0"/>
              </a:rPr>
              <a:t>Networkswith</a:t>
            </a:r>
            <a:r>
              <a:rPr lang="en-IN" sz="1200" dirty="0">
                <a:latin typeface="Times New Roman" panose="02020603050405020304" pitchFamily="18" charset="0"/>
                <a:cs typeface="Times New Roman" panose="02020603050405020304" pitchFamily="18" charset="0"/>
              </a:rPr>
              <a:t> LSTMs for </a:t>
            </a:r>
            <a:r>
              <a:rPr lang="en-IN" sz="1200" dirty="0" err="1">
                <a:latin typeface="Times New Roman" panose="02020603050405020304" pitchFamily="18" charset="0"/>
                <a:cs typeface="Times New Roman" panose="02020603050405020304" pitchFamily="18" charset="0"/>
              </a:rPr>
              <a:t>Lipreading</a:t>
            </a:r>
            <a:r>
              <a:rPr lang="en-IN" sz="1200" dirty="0">
                <a:latin typeface="Times New Roman" panose="02020603050405020304" pitchFamily="18" charset="0"/>
                <a:cs typeface="Times New Roman" panose="02020603050405020304" pitchFamily="18" charset="0"/>
              </a:rPr>
              <a:t>” 2017, March(IEEE)9</a:t>
            </a:r>
          </a:p>
          <a:p>
            <a:r>
              <a:rPr lang="en-IN" sz="1200" dirty="0">
                <a:latin typeface="Times New Roman" panose="02020603050405020304" pitchFamily="18" charset="0"/>
                <a:cs typeface="Times New Roman" panose="02020603050405020304" pitchFamily="18" charset="0"/>
              </a:rPr>
              <a:t>[ 9 ] </a:t>
            </a:r>
            <a:r>
              <a:rPr lang="en-IN" sz="1200" dirty="0" err="1">
                <a:latin typeface="Times New Roman" panose="02020603050405020304" pitchFamily="18" charset="0"/>
                <a:cs typeface="Times New Roman" panose="02020603050405020304" pitchFamily="18" charset="0"/>
              </a:rPr>
              <a:t>Fei</a:t>
            </a:r>
            <a:r>
              <a:rPr lang="en-IN" sz="1200" dirty="0">
                <a:latin typeface="Times New Roman" panose="02020603050405020304" pitchFamily="18" charset="0"/>
                <a:cs typeface="Times New Roman" panose="02020603050405020304" pitchFamily="18" charset="0"/>
              </a:rPr>
              <a:t> Tao, Carlos </a:t>
            </a:r>
            <a:r>
              <a:rPr lang="en-IN" sz="1200" dirty="0" err="1">
                <a:latin typeface="Times New Roman" panose="02020603050405020304" pitchFamily="18" charset="0"/>
                <a:cs typeface="Times New Roman" panose="02020603050405020304" pitchFamily="18" charset="0"/>
              </a:rPr>
              <a:t>Busso</a:t>
            </a:r>
            <a:r>
              <a:rPr lang="en-IN" sz="1200" dirty="0">
                <a:latin typeface="Times New Roman" panose="02020603050405020304" pitchFamily="18" charset="0"/>
                <a:cs typeface="Times New Roman" panose="02020603050405020304" pitchFamily="18" charset="0"/>
              </a:rPr>
              <a:t>,”Aligning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Features for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SpeechRecognition</a:t>
            </a:r>
            <a:r>
              <a:rPr lang="en-IN" sz="1200" dirty="0">
                <a:latin typeface="Times New Roman" panose="02020603050405020304" pitchFamily="18" charset="0"/>
                <a:cs typeface="Times New Roman" panose="02020603050405020304" pitchFamily="18" charset="0"/>
              </a:rPr>
              <a:t>”, 2018 IEEE International Conference on Multimedia and Expo(ICME</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3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13E31D-E2AB-40D1-8B51-AFA5AFEF393A}" type="slidenum">
              <a:rPr lang="en-US" smtClean="0"/>
              <a:t>73</a:t>
            </a:fld>
            <a:endParaRPr lang="en-US" dirty="0"/>
          </a:p>
        </p:txBody>
      </p:sp>
      <p:sp>
        <p:nvSpPr>
          <p:cNvPr id="3" name="Content Placeholder 2"/>
          <p:cNvSpPr>
            <a:spLocks noGrp="1"/>
          </p:cNvSpPr>
          <p:nvPr>
            <p:ph idx="4294967295"/>
          </p:nvPr>
        </p:nvSpPr>
        <p:spPr>
          <a:xfrm>
            <a:off x="304800" y="304801"/>
            <a:ext cx="11887200" cy="5564188"/>
          </a:xfrm>
        </p:spPr>
        <p:txBody>
          <a:bodyPr>
            <a:normAutofit/>
          </a:bodyPr>
          <a:lstStyle/>
          <a:p>
            <a:pPr marL="0" indent="0" algn="just">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12 ] </a:t>
            </a:r>
            <a:r>
              <a:rPr lang="en-IN" sz="1200" dirty="0" err="1">
                <a:latin typeface="Times New Roman" panose="02020603050405020304" pitchFamily="18" charset="0"/>
                <a:cs typeface="Times New Roman" panose="02020603050405020304" pitchFamily="18" charset="0"/>
              </a:rPr>
              <a:t>cSantos</a:t>
            </a:r>
            <a:r>
              <a:rPr lang="en-IN" sz="1200" dirty="0">
                <a:latin typeface="Times New Roman" panose="02020603050405020304" pitchFamily="18" charset="0"/>
                <a:cs typeface="Times New Roman" panose="02020603050405020304" pitchFamily="18" charset="0"/>
              </a:rPr>
              <a:t>, T. I., &amp;; Abel, A. (2019, March). Using Feature Visualisation </a:t>
            </a:r>
            <a:r>
              <a:rPr lang="en-IN" sz="1200" dirty="0" err="1">
                <a:latin typeface="Times New Roman" panose="02020603050405020304" pitchFamily="18" charset="0"/>
                <a:cs typeface="Times New Roman" panose="02020603050405020304" pitchFamily="18" charset="0"/>
              </a:rPr>
              <a:t>forExplaining</a:t>
            </a:r>
            <a:r>
              <a:rPr lang="en-IN" sz="1200" dirty="0">
                <a:latin typeface="Times New Roman" panose="02020603050405020304" pitchFamily="18" charset="0"/>
                <a:cs typeface="Times New Roman" panose="02020603050405020304" pitchFamily="18" charset="0"/>
              </a:rPr>
              <a:t> Deep Learning Models in Visual Speech. In 2019 IEEE 4th </a:t>
            </a:r>
            <a:r>
              <a:rPr lang="en-IN" sz="1200" dirty="0" err="1">
                <a:latin typeface="Times New Roman" panose="02020603050405020304" pitchFamily="18" charset="0"/>
                <a:cs typeface="Times New Roman" panose="02020603050405020304" pitchFamily="18" charset="0"/>
              </a:rPr>
              <a:t>International</a:t>
            </a:r>
            <a:r>
              <a:rPr lang="en-IN" sz="1200" dirty="0">
                <a:latin typeface="Times New Roman" panose="02020603050405020304" pitchFamily="18" charset="0"/>
                <a:cs typeface="Times New Roman" panose="02020603050405020304" pitchFamily="18" charset="0"/>
              </a:rPr>
              <a:t> Conference on Big Data Analytics (ICBDA) (pp. 231-235). IEEE</a:t>
            </a:r>
            <a:r>
              <a:rPr lang="en-IN" sz="1200" dirty="0" smtClean="0">
                <a:latin typeface="Times New Roman" panose="02020603050405020304" pitchFamily="18" charset="0"/>
                <a:cs typeface="Times New Roman" panose="02020603050405020304" pitchFamily="18" charset="0"/>
              </a:rPr>
              <a:t>.</a:t>
            </a:r>
          </a:p>
          <a:p>
            <a:pPr marL="0" indent="0" algn="just">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13 ] Jang, D. W., Kim, H. I., Je, C., Park, R. H., &amp;; Park, H. M. (2019). </a:t>
            </a:r>
            <a:r>
              <a:rPr lang="en-IN" sz="1200" dirty="0" err="1">
                <a:latin typeface="Times New Roman" panose="02020603050405020304" pitchFamily="18" charset="0"/>
                <a:cs typeface="Times New Roman" panose="02020603050405020304" pitchFamily="18" charset="0"/>
              </a:rPr>
              <a:t>LipReading</a:t>
            </a:r>
            <a:r>
              <a:rPr lang="en-IN" sz="1200" dirty="0">
                <a:latin typeface="Times New Roman" panose="02020603050405020304" pitchFamily="18" charset="0"/>
                <a:cs typeface="Times New Roman" panose="02020603050405020304" pitchFamily="18" charset="0"/>
              </a:rPr>
              <a:t> Using Committee Networks With Two Different Types of </a:t>
            </a:r>
            <a:r>
              <a:rPr lang="en-IN" sz="1200" dirty="0" err="1">
                <a:latin typeface="Times New Roman" panose="02020603050405020304" pitchFamily="18" charset="0"/>
                <a:cs typeface="Times New Roman" panose="02020603050405020304" pitchFamily="18" charset="0"/>
              </a:rPr>
              <a:t>Concatenated</a:t>
            </a:r>
            <a:r>
              <a:rPr lang="en-IN" sz="1200" dirty="0">
                <a:latin typeface="Times New Roman" panose="02020603050405020304" pitchFamily="18" charset="0"/>
                <a:cs typeface="Times New Roman" panose="02020603050405020304" pitchFamily="18" charset="0"/>
              </a:rPr>
              <a:t> Frame Images. IEEE Access, 7, 90125-90131</a:t>
            </a:r>
            <a:r>
              <a:rPr lang="en-IN" sz="1200" dirty="0" smtClean="0">
                <a:latin typeface="Times New Roman" panose="02020603050405020304" pitchFamily="18" charset="0"/>
                <a:cs typeface="Times New Roman" panose="02020603050405020304" pitchFamily="18" charset="0"/>
              </a:rPr>
              <a:t>.</a:t>
            </a:r>
          </a:p>
          <a:p>
            <a:pPr marL="0" indent="0" algn="just">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14 ] Li, X., Neil, D., Delbruck, T., &amp;; Liu, S. C. (2019, May). Lip Reading </a:t>
            </a:r>
            <a:r>
              <a:rPr lang="en-IN" sz="1200" dirty="0" err="1">
                <a:latin typeface="Times New Roman" panose="02020603050405020304" pitchFamily="18" charset="0"/>
                <a:cs typeface="Times New Roman" panose="02020603050405020304" pitchFamily="18" charset="0"/>
              </a:rPr>
              <a:t>DeepNetwork</a:t>
            </a:r>
            <a:r>
              <a:rPr lang="en-IN" sz="1200" dirty="0">
                <a:latin typeface="Times New Roman" panose="02020603050405020304" pitchFamily="18" charset="0"/>
                <a:cs typeface="Times New Roman" panose="02020603050405020304" pitchFamily="18" charset="0"/>
              </a:rPr>
              <a:t> Exploiting Multi-Modal Spiking Visual and Auditory Sensors. In 2019IEEE International Symposium on Circuits and Systems (ISCAS) (pp. 1-5).</a:t>
            </a:r>
            <a:r>
              <a:rPr lang="en-IN" sz="1200" dirty="0" smtClean="0">
                <a:latin typeface="Times New Roman" panose="02020603050405020304" pitchFamily="18" charset="0"/>
                <a:cs typeface="Times New Roman" panose="02020603050405020304" pitchFamily="18" charset="0"/>
              </a:rPr>
              <a:t>IEEE</a:t>
            </a:r>
          </a:p>
          <a:p>
            <a:pPr marL="0" indent="0" algn="just">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15 ] </a:t>
            </a:r>
            <a:r>
              <a:rPr lang="en-IN" sz="1200" dirty="0" err="1">
                <a:latin typeface="Times New Roman" panose="02020603050405020304" pitchFamily="18" charset="0"/>
                <a:cs typeface="Times New Roman" panose="02020603050405020304" pitchFamily="18" charset="0"/>
              </a:rPr>
              <a:t>Algadhy</a:t>
            </a:r>
            <a:r>
              <a:rPr lang="en-IN" sz="1200" dirty="0">
                <a:latin typeface="Times New Roman" panose="02020603050405020304" pitchFamily="18" charset="0"/>
                <a:cs typeface="Times New Roman" panose="02020603050405020304" pitchFamily="18" charset="0"/>
              </a:rPr>
              <a:t>, R., </a:t>
            </a:r>
            <a:r>
              <a:rPr lang="en-IN" sz="1200" dirty="0" err="1">
                <a:latin typeface="Times New Roman" panose="02020603050405020304" pitchFamily="18" charset="0"/>
                <a:cs typeface="Times New Roman" panose="02020603050405020304" pitchFamily="18" charset="0"/>
              </a:rPr>
              <a:t>Gotoh</a:t>
            </a:r>
            <a:r>
              <a:rPr lang="en-IN" sz="1200" dirty="0">
                <a:latin typeface="Times New Roman" panose="02020603050405020304" pitchFamily="18" charset="0"/>
                <a:cs typeface="Times New Roman" panose="02020603050405020304" pitchFamily="18" charset="0"/>
              </a:rPr>
              <a:t>, Y., &amp; Maddock, S. (2019, May). 3D Visual </a:t>
            </a:r>
            <a:r>
              <a:rPr lang="en-IN" sz="1200" dirty="0" err="1">
                <a:latin typeface="Times New Roman" panose="02020603050405020304" pitchFamily="18" charset="0"/>
                <a:cs typeface="Times New Roman" panose="02020603050405020304" pitchFamily="18" charset="0"/>
              </a:rPr>
              <a:t>SpeechAnimation</a:t>
            </a:r>
            <a:r>
              <a:rPr lang="en-IN" sz="1200" dirty="0">
                <a:latin typeface="Times New Roman" panose="02020603050405020304" pitchFamily="18" charset="0"/>
                <a:cs typeface="Times New Roman" panose="02020603050405020304" pitchFamily="18" charset="0"/>
              </a:rPr>
              <a:t> Using 2D Videos. In ICASSP 2019- 2019 IEEE International </a:t>
            </a:r>
            <a:r>
              <a:rPr lang="en-IN" sz="1200" dirty="0" err="1">
                <a:latin typeface="Times New Roman" panose="02020603050405020304" pitchFamily="18" charset="0"/>
                <a:cs typeface="Times New Roman" panose="02020603050405020304" pitchFamily="18" charset="0"/>
              </a:rPr>
              <a:t>Conference</a:t>
            </a:r>
            <a:r>
              <a:rPr lang="en-IN" sz="1200" dirty="0">
                <a:latin typeface="Times New Roman" panose="02020603050405020304" pitchFamily="18" charset="0"/>
                <a:cs typeface="Times New Roman" panose="02020603050405020304" pitchFamily="18" charset="0"/>
              </a:rPr>
              <a:t> on Acoustics, Speech and Signal Processing (ICASSP) (pp. 2367-2371).</a:t>
            </a:r>
            <a:r>
              <a:rPr lang="en-IN" sz="1200" dirty="0" smtClean="0">
                <a:latin typeface="Times New Roman" panose="02020603050405020304" pitchFamily="18" charset="0"/>
                <a:cs typeface="Times New Roman" panose="02020603050405020304" pitchFamily="18" charset="0"/>
              </a:rPr>
              <a:t>IEEE</a:t>
            </a:r>
          </a:p>
          <a:p>
            <a:pPr marL="0" indent="0" algn="just">
              <a:buNone/>
            </a:pPr>
            <a:r>
              <a:rPr lang="en-IN" sz="1200" dirty="0">
                <a:latin typeface="Times New Roman" panose="02020603050405020304" pitchFamily="18" charset="0"/>
                <a:cs typeface="Times New Roman" panose="02020603050405020304" pitchFamily="18" charset="0"/>
              </a:rPr>
              <a:t>[ 10 ] Oscar </a:t>
            </a:r>
            <a:r>
              <a:rPr lang="en-IN" sz="1200" dirty="0" err="1">
                <a:latin typeface="Times New Roman" panose="02020603050405020304" pitchFamily="18" charset="0"/>
                <a:cs typeface="Times New Roman" panose="02020603050405020304" pitchFamily="18" charset="0"/>
              </a:rPr>
              <a:t>Koller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Necati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Cihan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Camgoz</a:t>
            </a:r>
            <a:r>
              <a:rPr lang="en-IN" sz="1200" dirty="0">
                <a:latin typeface="Times New Roman" panose="02020603050405020304" pitchFamily="18" charset="0"/>
                <a:cs typeface="Times New Roman" panose="02020603050405020304" pitchFamily="18" charset="0"/>
              </a:rPr>
              <a:t>, Hermann Ney, Richard Bowden ”</a:t>
            </a:r>
            <a:r>
              <a:rPr lang="en-IN" sz="1200" dirty="0" err="1">
                <a:latin typeface="Times New Roman" panose="02020603050405020304" pitchFamily="18" charset="0"/>
                <a:cs typeface="Times New Roman" panose="02020603050405020304" pitchFamily="18" charset="0"/>
              </a:rPr>
              <a:t>WeaklySupervised</a:t>
            </a:r>
            <a:r>
              <a:rPr lang="en-IN" sz="1200" dirty="0">
                <a:latin typeface="Times New Roman" panose="02020603050405020304" pitchFamily="18" charset="0"/>
                <a:cs typeface="Times New Roman" panose="02020603050405020304" pitchFamily="18" charset="0"/>
              </a:rPr>
              <a:t> Learning with Multi-Stream CNN-LSTM-HMMs to Discover Sequential Parallelism in Sign Language </a:t>
            </a:r>
            <a:r>
              <a:rPr lang="en-IN" sz="1200" dirty="0" err="1">
                <a:latin typeface="Times New Roman" panose="02020603050405020304" pitchFamily="18" charset="0"/>
                <a:cs typeface="Times New Roman" panose="02020603050405020304" pitchFamily="18" charset="0"/>
              </a:rPr>
              <a:t>Videos”,IEEE</a:t>
            </a:r>
            <a:r>
              <a:rPr lang="en-IN" sz="1200" dirty="0">
                <a:latin typeface="Times New Roman" panose="02020603050405020304" pitchFamily="18" charset="0"/>
                <a:cs typeface="Times New Roman" panose="02020603050405020304" pitchFamily="18" charset="0"/>
              </a:rPr>
              <a:t> Transactions on </a:t>
            </a:r>
            <a:r>
              <a:rPr lang="en-IN" sz="1200" dirty="0" err="1">
                <a:latin typeface="Times New Roman" panose="02020603050405020304" pitchFamily="18" charset="0"/>
                <a:cs typeface="Times New Roman" panose="02020603050405020304" pitchFamily="18" charset="0"/>
              </a:rPr>
              <a:t>PatternAnalysis</a:t>
            </a:r>
            <a:r>
              <a:rPr lang="en-IN" sz="1200" dirty="0">
                <a:latin typeface="Times New Roman" panose="02020603050405020304" pitchFamily="18" charset="0"/>
                <a:cs typeface="Times New Roman" panose="02020603050405020304" pitchFamily="18" charset="0"/>
              </a:rPr>
              <a:t> and Machine Intelligence ( Volume: 42, Issue: 9, Sept. 1 2020)</a:t>
            </a:r>
          </a:p>
          <a:p>
            <a:pPr marL="0" indent="0" algn="just">
              <a:buNone/>
            </a:pPr>
            <a:r>
              <a:rPr lang="en-IN" sz="1200" dirty="0">
                <a:latin typeface="Times New Roman" panose="02020603050405020304" pitchFamily="18" charset="0"/>
                <a:cs typeface="Times New Roman" panose="02020603050405020304" pitchFamily="18" charset="0"/>
              </a:rPr>
              <a:t> [11 ] </a:t>
            </a:r>
            <a:r>
              <a:rPr lang="en-IN" sz="1200" dirty="0" err="1">
                <a:latin typeface="Times New Roman" panose="02020603050405020304" pitchFamily="18" charset="0"/>
                <a:cs typeface="Times New Roman" panose="02020603050405020304" pitchFamily="18" charset="0"/>
              </a:rPr>
              <a:t>Mesbah</a:t>
            </a:r>
            <a:r>
              <a:rPr lang="en-IN" sz="1200" dirty="0">
                <a:latin typeface="Times New Roman" panose="02020603050405020304" pitchFamily="18" charset="0"/>
                <a:cs typeface="Times New Roman" panose="02020603050405020304" pitchFamily="18" charset="0"/>
              </a:rPr>
              <a:t>, A. </a:t>
            </a:r>
            <a:r>
              <a:rPr lang="en-IN" sz="1200" dirty="0" err="1">
                <a:latin typeface="Times New Roman" panose="02020603050405020304" pitchFamily="18" charset="0"/>
                <a:cs typeface="Times New Roman" panose="02020603050405020304" pitchFamily="18" charset="0"/>
              </a:rPr>
              <a:t>Berrahou</a:t>
            </a:r>
            <a:r>
              <a:rPr lang="en-IN" sz="1200" dirty="0">
                <a:latin typeface="Times New Roman" panose="02020603050405020304" pitchFamily="18" charset="0"/>
                <a:cs typeface="Times New Roman" panose="02020603050405020304" pitchFamily="18" charset="0"/>
              </a:rPr>
              <a:t>, H. </a:t>
            </a:r>
            <a:r>
              <a:rPr lang="en-IN" sz="1200" dirty="0" err="1">
                <a:latin typeface="Times New Roman" panose="02020603050405020304" pitchFamily="18" charset="0"/>
                <a:cs typeface="Times New Roman" panose="02020603050405020304" pitchFamily="18" charset="0"/>
              </a:rPr>
              <a:t>Hammouchi</a:t>
            </a:r>
            <a:r>
              <a:rPr lang="en-IN" sz="1200" dirty="0">
                <a:latin typeface="Times New Roman" panose="02020603050405020304" pitchFamily="18" charset="0"/>
                <a:cs typeface="Times New Roman" panose="02020603050405020304" pitchFamily="18" charset="0"/>
              </a:rPr>
              <a:t>, H. </a:t>
            </a:r>
            <a:r>
              <a:rPr lang="en-IN" sz="1200" dirty="0" err="1">
                <a:latin typeface="Times New Roman" panose="02020603050405020304" pitchFamily="18" charset="0"/>
                <a:cs typeface="Times New Roman" panose="02020603050405020304" pitchFamily="18" charset="0"/>
              </a:rPr>
              <a:t>Berbia</a:t>
            </a:r>
            <a:r>
              <a:rPr lang="en-IN" sz="1200" dirty="0">
                <a:latin typeface="Times New Roman" panose="02020603050405020304" pitchFamily="18" charset="0"/>
                <a:cs typeface="Times New Roman" panose="02020603050405020304" pitchFamily="18" charset="0"/>
              </a:rPr>
              <a:t>, H. </a:t>
            </a:r>
            <a:r>
              <a:rPr lang="en-IN" sz="1200" dirty="0" err="1">
                <a:latin typeface="Times New Roman" panose="02020603050405020304" pitchFamily="18" charset="0"/>
                <a:cs typeface="Times New Roman" panose="02020603050405020304" pitchFamily="18" charset="0"/>
              </a:rPr>
              <a:t>Qjidaa</a:t>
            </a:r>
            <a:r>
              <a:rPr lang="en-IN" sz="1200" dirty="0">
                <a:latin typeface="Times New Roman" panose="02020603050405020304" pitchFamily="18" charset="0"/>
                <a:cs typeface="Times New Roman" panose="02020603050405020304" pitchFamily="18" charset="0"/>
              </a:rPr>
              <a:t>, and M.</a:t>
            </a:r>
            <a:r>
              <a:rPr lang="en-IN" sz="1200" dirty="0" err="1">
                <a:latin typeface="Times New Roman" panose="02020603050405020304" pitchFamily="18" charset="0"/>
                <a:cs typeface="Times New Roman" panose="02020603050405020304" pitchFamily="18" charset="0"/>
              </a:rPr>
              <a:t>Daoudi</a:t>
            </a:r>
            <a:r>
              <a:rPr lang="en-IN" sz="1200" dirty="0">
                <a:latin typeface="Times New Roman" panose="02020603050405020304" pitchFamily="18" charset="0"/>
                <a:cs typeface="Times New Roman" panose="02020603050405020304" pitchFamily="18" charset="0"/>
              </a:rPr>
              <a:t>,”Lip reading with </a:t>
            </a:r>
            <a:r>
              <a:rPr lang="en-IN" sz="1200" dirty="0" err="1">
                <a:latin typeface="Times New Roman" panose="02020603050405020304" pitchFamily="18" charset="0"/>
                <a:cs typeface="Times New Roman" panose="02020603050405020304" pitchFamily="18" charset="0"/>
              </a:rPr>
              <a:t>hahn</a:t>
            </a:r>
            <a:r>
              <a:rPr lang="en-IN" sz="1200" dirty="0">
                <a:latin typeface="Times New Roman" panose="02020603050405020304" pitchFamily="18" charset="0"/>
                <a:cs typeface="Times New Roman" panose="02020603050405020304" pitchFamily="18" charset="0"/>
              </a:rPr>
              <a:t> convolutional neural </a:t>
            </a:r>
            <a:r>
              <a:rPr lang="en-IN" sz="1200" dirty="0" err="1">
                <a:latin typeface="Times New Roman" panose="02020603050405020304" pitchFamily="18" charset="0"/>
                <a:cs typeface="Times New Roman" panose="02020603050405020304" pitchFamily="18" charset="0"/>
              </a:rPr>
              <a:t>networks”,Image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Vis.Comput</a:t>
            </a:r>
            <a:r>
              <a:rPr lang="en-IN" sz="1200" dirty="0">
                <a:latin typeface="Times New Roman" panose="02020603050405020304" pitchFamily="18" charset="0"/>
                <a:cs typeface="Times New Roman" panose="02020603050405020304" pitchFamily="18" charset="0"/>
              </a:rPr>
              <a:t>., vol. 88, pp. 76–83, Aug. 2019 </a:t>
            </a:r>
            <a:r>
              <a:rPr lang="en-IN" sz="1200" dirty="0" smtClean="0">
                <a:latin typeface="Times New Roman" panose="02020603050405020304" pitchFamily="18" charset="0"/>
                <a:cs typeface="Times New Roman" panose="02020603050405020304" pitchFamily="18" charset="0"/>
              </a:rPr>
              <a:t>IEEE.</a:t>
            </a:r>
          </a:p>
          <a:p>
            <a:pPr marL="0" indent="0" algn="just">
              <a:buNone/>
            </a:pPr>
            <a:r>
              <a:rPr lang="en-IN" sz="1200" dirty="0">
                <a:latin typeface="Times New Roman" panose="02020603050405020304" pitchFamily="18" charset="0"/>
                <a:cs typeface="Times New Roman" panose="02020603050405020304" pitchFamily="18" charset="0"/>
              </a:rPr>
              <a:t>[ 16 ] </a:t>
            </a:r>
            <a:r>
              <a:rPr lang="en-IN" sz="1200" dirty="0" err="1">
                <a:latin typeface="Times New Roman" panose="02020603050405020304" pitchFamily="18" charset="0"/>
                <a:cs typeface="Times New Roman" panose="02020603050405020304" pitchFamily="18" charset="0"/>
              </a:rPr>
              <a:t>NadeemHashmi</a:t>
            </a:r>
            <a:r>
              <a:rPr lang="en-IN" sz="1200" dirty="0">
                <a:latin typeface="Times New Roman" panose="02020603050405020304" pitchFamily="18" charset="0"/>
                <a:cs typeface="Times New Roman" panose="02020603050405020304" pitchFamily="18" charset="0"/>
              </a:rPr>
              <a:t>, Gupta, Mittal, Kumar, Nanda, Gupta (2018, August). </a:t>
            </a:r>
            <a:r>
              <a:rPr lang="en-IN" sz="1200" dirty="0" err="1">
                <a:latin typeface="Times New Roman" panose="02020603050405020304" pitchFamily="18" charset="0"/>
                <a:cs typeface="Times New Roman" panose="02020603050405020304" pitchFamily="18" charset="0"/>
              </a:rPr>
              <a:t>ALip</a:t>
            </a:r>
            <a:r>
              <a:rPr lang="en-IN" sz="1200" dirty="0">
                <a:latin typeface="Times New Roman" panose="02020603050405020304" pitchFamily="18" charset="0"/>
                <a:cs typeface="Times New Roman" panose="02020603050405020304" pitchFamily="18" charset="0"/>
              </a:rPr>
              <a:t> Reading Model Using CNN with Batch Normalization. In 2018 </a:t>
            </a:r>
            <a:r>
              <a:rPr lang="en-IN" sz="1200" dirty="0" err="1">
                <a:latin typeface="Times New Roman" panose="02020603050405020304" pitchFamily="18" charset="0"/>
                <a:cs typeface="Times New Roman" panose="02020603050405020304" pitchFamily="18" charset="0"/>
              </a:rPr>
              <a:t>EleventhInternational</a:t>
            </a:r>
            <a:r>
              <a:rPr lang="en-IN" sz="1200" dirty="0">
                <a:latin typeface="Times New Roman" panose="02020603050405020304" pitchFamily="18" charset="0"/>
                <a:cs typeface="Times New Roman" panose="02020603050405020304" pitchFamily="18" charset="0"/>
              </a:rPr>
              <a:t> Conference on Contemporary Computing (IC3) (pp. 1-6). IEEE.</a:t>
            </a:r>
          </a:p>
          <a:p>
            <a:pPr marL="0" indent="0" algn="just">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17 ] Wei, J., Yang, F., Zhang, J., Yu, R., Yu, M., &amp;; Wang, J. (2018, November).Three Dimensional Joint Geometric- Physiologic Feature for Lip-Reading. In2018 IEEE 30th International Conference on Tools with Artificial Intelligence(ICTAI) (pp. 1007-1012). IEEE.</a:t>
            </a:r>
          </a:p>
          <a:p>
            <a:pPr marL="0" indent="0">
              <a:buNone/>
            </a:pPr>
            <a:r>
              <a:rPr lang="en-IN" sz="1200" dirty="0">
                <a:latin typeface="Times New Roman" panose="02020603050405020304" pitchFamily="18" charset="0"/>
                <a:cs typeface="Times New Roman" panose="02020603050405020304" pitchFamily="18" charset="0"/>
              </a:rPr>
              <a:t>[ 18 ] T. </a:t>
            </a:r>
            <a:r>
              <a:rPr lang="en-IN" sz="1200" dirty="0" err="1">
                <a:latin typeface="Times New Roman" panose="02020603050405020304" pitchFamily="18" charset="0"/>
                <a:cs typeface="Times New Roman" panose="02020603050405020304" pitchFamily="18" charset="0"/>
              </a:rPr>
              <a:t>Afouras</a:t>
            </a:r>
            <a:r>
              <a:rPr lang="en-IN" sz="1200" dirty="0">
                <a:latin typeface="Times New Roman" panose="02020603050405020304" pitchFamily="18" charset="0"/>
                <a:cs typeface="Times New Roman" panose="02020603050405020304" pitchFamily="18" charset="0"/>
              </a:rPr>
              <a:t>, J. S. Chung, A. Senior, O. </a:t>
            </a:r>
            <a:r>
              <a:rPr lang="en-IN" sz="1200" dirty="0" err="1">
                <a:latin typeface="Times New Roman" panose="02020603050405020304" pitchFamily="18" charset="0"/>
                <a:cs typeface="Times New Roman" panose="02020603050405020304" pitchFamily="18" charset="0"/>
              </a:rPr>
              <a:t>Vinyals</a:t>
            </a:r>
            <a:r>
              <a:rPr lang="en-IN" sz="1200" dirty="0">
                <a:latin typeface="Times New Roman" panose="02020603050405020304" pitchFamily="18" charset="0"/>
                <a:cs typeface="Times New Roman" panose="02020603050405020304" pitchFamily="18" charset="0"/>
              </a:rPr>
              <a:t> and A. Zisserman, ”</a:t>
            </a:r>
            <a:r>
              <a:rPr lang="en-IN" sz="1200" dirty="0" err="1">
                <a:latin typeface="Times New Roman" panose="02020603050405020304" pitchFamily="18" charset="0"/>
                <a:cs typeface="Times New Roman" panose="02020603050405020304" pitchFamily="18" charset="0"/>
              </a:rPr>
              <a:t>DeepAudio</a:t>
            </a:r>
            <a:r>
              <a:rPr lang="en-IN" sz="1200" dirty="0">
                <a:latin typeface="Times New Roman" panose="02020603050405020304" pitchFamily="18" charset="0"/>
                <a:cs typeface="Times New Roman" panose="02020603050405020304" pitchFamily="18" charset="0"/>
              </a:rPr>
              <a:t>-visual Speech Recognition,” in IEEE Transactions on Pattern </a:t>
            </a:r>
            <a:r>
              <a:rPr lang="en-IN" sz="1200" dirty="0" err="1">
                <a:latin typeface="Times New Roman" panose="02020603050405020304" pitchFamily="18" charset="0"/>
                <a:cs typeface="Times New Roman" panose="02020603050405020304" pitchFamily="18" charset="0"/>
              </a:rPr>
              <a:t>Analysisand</a:t>
            </a:r>
            <a:r>
              <a:rPr lang="en-IN" sz="1200" dirty="0">
                <a:latin typeface="Times New Roman" panose="02020603050405020304" pitchFamily="18" charset="0"/>
                <a:cs typeface="Times New Roman" panose="02020603050405020304" pitchFamily="18" charset="0"/>
              </a:rPr>
              <a:t> Machine Intelligence,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10.1109/TPAMI.2018.2889052</a:t>
            </a:r>
            <a:r>
              <a:rPr lang="en-IN" sz="1200" dirty="0" smtClean="0">
                <a:latin typeface="Times New Roman" panose="02020603050405020304" pitchFamily="18" charset="0"/>
                <a:cs typeface="Times New Roman" panose="02020603050405020304" pitchFamily="18" charset="0"/>
              </a:rPr>
              <a:t>.</a:t>
            </a:r>
          </a:p>
          <a:p>
            <a:pPr marL="0" indent="0">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19 ] Petridis, Stavros, et al. ”Audio-Visual Speech Recognition With a Hybrid CTC/Attention Architecture.” 2018 IEEE Spoken Language </a:t>
            </a:r>
            <a:r>
              <a:rPr lang="en-IN" sz="1200" dirty="0" err="1">
                <a:latin typeface="Times New Roman" panose="02020603050405020304" pitchFamily="18" charset="0"/>
                <a:cs typeface="Times New Roman" panose="02020603050405020304" pitchFamily="18" charset="0"/>
              </a:rPr>
              <a:t>TechnologyWorkshop</a:t>
            </a:r>
            <a:r>
              <a:rPr lang="en-IN" sz="1200" dirty="0">
                <a:latin typeface="Times New Roman" panose="02020603050405020304" pitchFamily="18" charset="0"/>
                <a:cs typeface="Times New Roman" panose="02020603050405020304" pitchFamily="18" charset="0"/>
              </a:rPr>
              <a:t> (SLT), Spoken Language Technology Workshop (SLT), 2018 IEEE2018: 513.</a:t>
            </a:r>
          </a:p>
          <a:p>
            <a:pPr marL="0" indent="0">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20 ] Y. Goh, K. Lau and Y. Lee, ”Audio-Visual Speech Recognition System Using Recurrent Neural Network,” 2019 4th International Conference on Information Technology (</a:t>
            </a:r>
            <a:r>
              <a:rPr lang="en-IN" sz="1200" dirty="0" err="1">
                <a:latin typeface="Times New Roman" panose="02020603050405020304" pitchFamily="18" charset="0"/>
                <a:cs typeface="Times New Roman" panose="02020603050405020304" pitchFamily="18" charset="0"/>
              </a:rPr>
              <a:t>InCIT</a:t>
            </a:r>
            <a:r>
              <a:rPr lang="en-IN" sz="1200" dirty="0">
                <a:latin typeface="Times New Roman" panose="02020603050405020304" pitchFamily="18" charset="0"/>
                <a:cs typeface="Times New Roman" panose="02020603050405020304" pitchFamily="18" charset="0"/>
              </a:rPr>
              <a:t>), Bangkok, Thailand, 2019, pp. 38-43, doi:10.1109/INCIT.2019.8912049.10</a:t>
            </a:r>
          </a:p>
          <a:p>
            <a:pPr algn="just"/>
            <a:endParaRPr lang="en-IN" sz="1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91535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74</a:t>
            </a:fld>
            <a:endParaRPr lang="en-US" dirty="0"/>
          </a:p>
        </p:txBody>
      </p:sp>
      <p:sp>
        <p:nvSpPr>
          <p:cNvPr id="3" name="Rectangle 2"/>
          <p:cNvSpPr/>
          <p:nvPr/>
        </p:nvSpPr>
        <p:spPr>
          <a:xfrm>
            <a:off x="147782" y="391585"/>
            <a:ext cx="11785600" cy="6370975"/>
          </a:xfrm>
          <a:prstGeom prst="rect">
            <a:avLst/>
          </a:prstGeom>
        </p:spPr>
        <p:txBody>
          <a:bodyPr wrap="square">
            <a:spAutoFit/>
          </a:bodyPr>
          <a:lstStyle/>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21 ] ]S. Petridis, T. </a:t>
            </a:r>
            <a:r>
              <a:rPr lang="en-IN" sz="1200" dirty="0" err="1">
                <a:latin typeface="Times New Roman" panose="02020603050405020304" pitchFamily="18" charset="0"/>
                <a:cs typeface="Times New Roman" panose="02020603050405020304" pitchFamily="18" charset="0"/>
              </a:rPr>
              <a:t>Stafylakis</a:t>
            </a:r>
            <a:r>
              <a:rPr lang="en-IN" sz="1200" dirty="0">
                <a:latin typeface="Times New Roman" panose="02020603050405020304" pitchFamily="18" charset="0"/>
                <a:cs typeface="Times New Roman" panose="02020603050405020304" pitchFamily="18" charset="0"/>
              </a:rPr>
              <a:t>, P. Ma, F. </a:t>
            </a:r>
            <a:r>
              <a:rPr lang="en-IN" sz="1200" dirty="0" err="1">
                <a:latin typeface="Times New Roman" panose="02020603050405020304" pitchFamily="18" charset="0"/>
                <a:cs typeface="Times New Roman" panose="02020603050405020304" pitchFamily="18" charset="0"/>
              </a:rPr>
              <a:t>Cai</a:t>
            </a:r>
            <a:r>
              <a:rPr lang="en-IN" sz="1200" dirty="0">
                <a:latin typeface="Times New Roman" panose="02020603050405020304" pitchFamily="18" charset="0"/>
                <a:cs typeface="Times New Roman" panose="02020603050405020304" pitchFamily="18" charset="0"/>
              </a:rPr>
              <a:t>, G. </a:t>
            </a:r>
            <a:r>
              <a:rPr lang="en-IN" sz="1200" dirty="0" err="1">
                <a:latin typeface="Times New Roman" panose="02020603050405020304" pitchFamily="18" charset="0"/>
                <a:cs typeface="Times New Roman" panose="02020603050405020304" pitchFamily="18" charset="0"/>
              </a:rPr>
              <a:t>Tzimiropoulos</a:t>
            </a:r>
            <a:r>
              <a:rPr lang="en-IN" sz="1200" dirty="0">
                <a:latin typeface="Times New Roman" panose="02020603050405020304" pitchFamily="18" charset="0"/>
                <a:cs typeface="Times New Roman" panose="02020603050405020304" pitchFamily="18" charset="0"/>
              </a:rPr>
              <a:t> and M. </a:t>
            </a:r>
            <a:r>
              <a:rPr lang="en-IN" sz="1200" dirty="0" err="1">
                <a:latin typeface="Times New Roman" panose="02020603050405020304" pitchFamily="18" charset="0"/>
                <a:cs typeface="Times New Roman" panose="02020603050405020304" pitchFamily="18" charset="0"/>
              </a:rPr>
              <a:t>Pantic</a:t>
            </a:r>
            <a:r>
              <a:rPr lang="en-IN" sz="1200" dirty="0">
                <a:latin typeface="Times New Roman" panose="02020603050405020304" pitchFamily="18" charset="0"/>
                <a:cs typeface="Times New Roman" panose="02020603050405020304" pitchFamily="18" charset="0"/>
              </a:rPr>
              <a:t>,”End-to-End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Speech </a:t>
            </a:r>
            <a:r>
              <a:rPr lang="en-IN" sz="1200" dirty="0">
                <a:latin typeface="Times New Roman" panose="02020603050405020304" pitchFamily="18" charset="0"/>
                <a:cs typeface="Times New Roman" panose="02020603050405020304" pitchFamily="18" charset="0"/>
              </a:rPr>
              <a:t>Recognition,” 2018 IEEE International Conference on Acoustics, Speech and Signal Processing (ICASSP), Calgary, AB,2018, pp. 6548-6552,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10.1109/ICASSP.2018.8461326</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22 ] K. Tan, Y. Xu, S. Zhang, M. Yu and D. Yu, ”Audio-Visual Speech Separation and </a:t>
            </a:r>
            <a:r>
              <a:rPr lang="en-IN" sz="1200" dirty="0" err="1">
                <a:latin typeface="Times New Roman" panose="02020603050405020304" pitchFamily="18" charset="0"/>
                <a:cs typeface="Times New Roman" panose="02020603050405020304" pitchFamily="18" charset="0"/>
              </a:rPr>
              <a:t>Dereverberation</a:t>
            </a:r>
            <a:r>
              <a:rPr lang="en-IN" sz="1200" dirty="0">
                <a:latin typeface="Times New Roman" panose="02020603050405020304" pitchFamily="18" charset="0"/>
                <a:cs typeface="Times New Roman" panose="02020603050405020304" pitchFamily="18" charset="0"/>
              </a:rPr>
              <a:t> With a Two-Stage Multimodal Network,” in IEEE.</a:t>
            </a:r>
          </a:p>
          <a:p>
            <a:r>
              <a:rPr lang="en-IN" sz="1200" dirty="0">
                <a:latin typeface="Times New Roman" panose="02020603050405020304" pitchFamily="18" charset="0"/>
                <a:cs typeface="Times New Roman" panose="02020603050405020304" pitchFamily="18" charset="0"/>
              </a:rPr>
              <a:t>Journal of Selected Topics in Signal Processing, vol. 14, no. 3, pp. 542-553,March 2020,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10.1109/JSTSP.2020.2987209</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[23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Jadczyk</a:t>
            </a:r>
            <a:r>
              <a:rPr lang="en-IN" sz="1200" dirty="0">
                <a:latin typeface="Times New Roman" panose="02020603050405020304" pitchFamily="18" charset="0"/>
                <a:cs typeface="Times New Roman" panose="02020603050405020304" pitchFamily="18" charset="0"/>
              </a:rPr>
              <a:t>, Tomasz. ”Audio-visual speech processing system for Polish applicable to human computer interaction.” Computer Science [Online], 19.1 (2018):41. Web. 28 Dec. 2020</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24 ] H. </a:t>
            </a:r>
            <a:r>
              <a:rPr lang="en-IN" sz="1200" dirty="0" err="1">
                <a:latin typeface="Times New Roman" panose="02020603050405020304" pitchFamily="18" charset="0"/>
                <a:cs typeface="Times New Roman" panose="02020603050405020304" pitchFamily="18" charset="0"/>
              </a:rPr>
              <a:t>Meutzner</a:t>
            </a:r>
            <a:r>
              <a:rPr lang="en-IN" sz="1200" dirty="0">
                <a:latin typeface="Times New Roman" panose="02020603050405020304" pitchFamily="18" charset="0"/>
                <a:cs typeface="Times New Roman" panose="02020603050405020304" pitchFamily="18" charset="0"/>
              </a:rPr>
              <a:t>, N. Ma, R. Nickel, C. </a:t>
            </a:r>
            <a:r>
              <a:rPr lang="en-IN" sz="1200" dirty="0" err="1">
                <a:latin typeface="Times New Roman" panose="02020603050405020304" pitchFamily="18" charset="0"/>
                <a:cs typeface="Times New Roman" panose="02020603050405020304" pitchFamily="18" charset="0"/>
              </a:rPr>
              <a:t>Schymura</a:t>
            </a:r>
            <a:r>
              <a:rPr lang="en-IN" sz="1200" dirty="0">
                <a:latin typeface="Times New Roman" panose="02020603050405020304" pitchFamily="18" charset="0"/>
                <a:cs typeface="Times New Roman" panose="02020603050405020304" pitchFamily="18" charset="0"/>
              </a:rPr>
              <a:t> and D. </a:t>
            </a:r>
            <a:r>
              <a:rPr lang="en-IN" sz="1200" dirty="0" err="1">
                <a:latin typeface="Times New Roman" panose="02020603050405020304" pitchFamily="18" charset="0"/>
                <a:cs typeface="Times New Roman" panose="02020603050405020304" pitchFamily="18" charset="0"/>
              </a:rPr>
              <a:t>Kolossa</a:t>
            </a:r>
            <a:r>
              <a:rPr lang="en-IN" sz="1200" dirty="0">
                <a:latin typeface="Times New Roman" panose="02020603050405020304" pitchFamily="18" charset="0"/>
                <a:cs typeface="Times New Roman" panose="02020603050405020304" pitchFamily="18" charset="0"/>
              </a:rPr>
              <a:t>, ”Improving audio-visual speech recognition using deep neural networks with </a:t>
            </a:r>
            <a:r>
              <a:rPr lang="en-IN" sz="1200" dirty="0" err="1">
                <a:latin typeface="Times New Roman" panose="02020603050405020304" pitchFamily="18" charset="0"/>
                <a:cs typeface="Times New Roman" panose="02020603050405020304" pitchFamily="18" charset="0"/>
              </a:rPr>
              <a:t>dynamicstream</a:t>
            </a:r>
            <a:r>
              <a:rPr lang="en-IN" sz="1200" dirty="0">
                <a:latin typeface="Times New Roman" panose="02020603050405020304" pitchFamily="18" charset="0"/>
                <a:cs typeface="Times New Roman" panose="02020603050405020304" pitchFamily="18" charset="0"/>
              </a:rPr>
              <a:t> reliability estimates,” 2017 IEEE International Conference on Acoustics, Speech and Signal Processing (ICASSP), New Orleans, LA, 2017, pp.5320-5324,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10.1109/ICASSP.2017.7953172</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25 ] </a:t>
            </a:r>
            <a:r>
              <a:rPr lang="en-IN" sz="1200" dirty="0" err="1">
                <a:latin typeface="Times New Roman" panose="02020603050405020304" pitchFamily="18" charset="0"/>
                <a:cs typeface="Times New Roman" panose="02020603050405020304" pitchFamily="18" charset="0"/>
              </a:rPr>
              <a:t>Debnath</a:t>
            </a:r>
            <a:r>
              <a:rPr lang="en-IN" sz="1200" dirty="0">
                <a:latin typeface="Times New Roman" panose="02020603050405020304" pitchFamily="18" charset="0"/>
                <a:cs typeface="Times New Roman" panose="02020603050405020304" pitchFamily="18" charset="0"/>
              </a:rPr>
              <a:t>, S., Roy, P. Appearance and shape-based hybrid visual feature extraction: toward audio–visual automatic speech recognition. </a:t>
            </a:r>
            <a:r>
              <a:rPr lang="en-IN" sz="1200" dirty="0" err="1">
                <a:latin typeface="Times New Roman" panose="02020603050405020304" pitchFamily="18" charset="0"/>
                <a:cs typeface="Times New Roman" panose="02020603050405020304" pitchFamily="18" charset="0"/>
              </a:rPr>
              <a:t>SIViP</a:t>
            </a:r>
            <a:r>
              <a:rPr lang="en-IN" sz="1200" dirty="0">
                <a:latin typeface="Times New Roman" panose="02020603050405020304" pitchFamily="18" charset="0"/>
                <a:cs typeface="Times New Roman" panose="02020603050405020304" pitchFamily="18" charset="0"/>
              </a:rPr>
              <a:t> (2020).https://doi.org/10.1007/s11760-020- 01717-0</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26 ] Martinez, </a:t>
            </a:r>
            <a:r>
              <a:rPr lang="en-IN" sz="1200" dirty="0" err="1">
                <a:latin typeface="Times New Roman" panose="02020603050405020304" pitchFamily="18" charset="0"/>
                <a:cs typeface="Times New Roman" panose="02020603050405020304" pitchFamily="18" charset="0"/>
              </a:rPr>
              <a:t>Brais</a:t>
            </a:r>
            <a:r>
              <a:rPr lang="en-IN" sz="1200" dirty="0">
                <a:latin typeface="Times New Roman" panose="02020603050405020304" pitchFamily="18" charset="0"/>
                <a:cs typeface="Times New Roman" panose="02020603050405020304" pitchFamily="18" charset="0"/>
              </a:rPr>
              <a:t> &amp; Ma, </a:t>
            </a:r>
            <a:r>
              <a:rPr lang="en-IN" sz="1200" dirty="0" err="1">
                <a:latin typeface="Times New Roman" panose="02020603050405020304" pitchFamily="18" charset="0"/>
                <a:cs typeface="Times New Roman" panose="02020603050405020304" pitchFamily="18" charset="0"/>
              </a:rPr>
              <a:t>Pingchuan</a:t>
            </a:r>
            <a:r>
              <a:rPr lang="en-IN" sz="1200" dirty="0">
                <a:latin typeface="Times New Roman" panose="02020603050405020304" pitchFamily="18" charset="0"/>
                <a:cs typeface="Times New Roman" panose="02020603050405020304" pitchFamily="18" charset="0"/>
              </a:rPr>
              <a:t> &amp; Petridis, Stavros &amp; </a:t>
            </a:r>
            <a:r>
              <a:rPr lang="en-IN" sz="1200" dirty="0" err="1">
                <a:latin typeface="Times New Roman" panose="02020603050405020304" pitchFamily="18" charset="0"/>
                <a:cs typeface="Times New Roman" panose="02020603050405020304" pitchFamily="18" charset="0"/>
              </a:rPr>
              <a:t>Pantic</a:t>
            </a:r>
            <a:r>
              <a:rPr lang="en-IN" sz="1200" dirty="0">
                <a:latin typeface="Times New Roman" panose="02020603050405020304" pitchFamily="18" charset="0"/>
                <a:cs typeface="Times New Roman" panose="02020603050405020304" pitchFamily="18" charset="0"/>
              </a:rPr>
              <a:t>, Maja. (2020).</a:t>
            </a:r>
            <a:r>
              <a:rPr lang="en-IN" sz="1200" dirty="0" err="1">
                <a:latin typeface="Times New Roman" panose="02020603050405020304" pitchFamily="18" charset="0"/>
                <a:cs typeface="Times New Roman" panose="02020603050405020304" pitchFamily="18" charset="0"/>
              </a:rPr>
              <a:t>Lipreading</a:t>
            </a:r>
            <a:r>
              <a:rPr lang="en-IN" sz="1200" dirty="0">
                <a:latin typeface="Times New Roman" panose="02020603050405020304" pitchFamily="18" charset="0"/>
                <a:cs typeface="Times New Roman" panose="02020603050405020304" pitchFamily="18" charset="0"/>
              </a:rPr>
              <a:t> using Temporal Convolutional Network</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27 ] M. </a:t>
            </a:r>
            <a:r>
              <a:rPr lang="en-IN" sz="1200" dirty="0" err="1">
                <a:latin typeface="Times New Roman" panose="02020603050405020304" pitchFamily="18" charset="0"/>
                <a:cs typeface="Times New Roman" panose="02020603050405020304" pitchFamily="18" charset="0"/>
              </a:rPr>
              <a:t>Hao</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Mamut</a:t>
            </a:r>
            <a:r>
              <a:rPr lang="en-IN" sz="1200" dirty="0">
                <a:latin typeface="Times New Roman" panose="02020603050405020304" pitchFamily="18" charset="0"/>
                <a:cs typeface="Times New Roman" panose="02020603050405020304" pitchFamily="18" charset="0"/>
              </a:rPr>
              <a:t>, N. </a:t>
            </a:r>
            <a:r>
              <a:rPr lang="en-IN" sz="1200" dirty="0" err="1">
                <a:latin typeface="Times New Roman" panose="02020603050405020304" pitchFamily="18" charset="0"/>
                <a:cs typeface="Times New Roman" panose="02020603050405020304" pitchFamily="18" charset="0"/>
              </a:rPr>
              <a:t>Yadikar</a:t>
            </a:r>
            <a:r>
              <a:rPr lang="en-IN" sz="1200" dirty="0">
                <a:latin typeface="Times New Roman" panose="02020603050405020304" pitchFamily="18" charset="0"/>
                <a:cs typeface="Times New Roman" panose="02020603050405020304" pitchFamily="18" charset="0"/>
              </a:rPr>
              <a:t>, A. </a:t>
            </a:r>
            <a:r>
              <a:rPr lang="en-IN" sz="1200" dirty="0" err="1">
                <a:latin typeface="Times New Roman" panose="02020603050405020304" pitchFamily="18" charset="0"/>
                <a:cs typeface="Times New Roman" panose="02020603050405020304" pitchFamily="18" charset="0"/>
              </a:rPr>
              <a:t>Aysa</a:t>
            </a:r>
            <a:r>
              <a:rPr lang="en-IN" sz="1200" dirty="0">
                <a:latin typeface="Times New Roman" panose="02020603050405020304" pitchFamily="18" charset="0"/>
                <a:cs typeface="Times New Roman" panose="02020603050405020304" pitchFamily="18" charset="0"/>
              </a:rPr>
              <a:t> and K. </a:t>
            </a:r>
            <a:r>
              <a:rPr lang="en-IN" sz="1200" dirty="0" err="1">
                <a:latin typeface="Times New Roman" panose="02020603050405020304" pitchFamily="18" charset="0"/>
                <a:cs typeface="Times New Roman" panose="02020603050405020304" pitchFamily="18" charset="0"/>
              </a:rPr>
              <a:t>Ubul</a:t>
            </a:r>
            <a:r>
              <a:rPr lang="en-IN" sz="1200" dirty="0">
                <a:latin typeface="Times New Roman" panose="02020603050405020304" pitchFamily="18" charset="0"/>
                <a:cs typeface="Times New Roman" panose="02020603050405020304" pitchFamily="18" charset="0"/>
              </a:rPr>
              <a:t>, ”A Survey of </a:t>
            </a:r>
            <a:r>
              <a:rPr lang="en-IN" sz="1200" dirty="0" err="1">
                <a:latin typeface="Times New Roman" panose="02020603050405020304" pitchFamily="18" charset="0"/>
                <a:cs typeface="Times New Roman" panose="02020603050405020304" pitchFamily="18" charset="0"/>
              </a:rPr>
              <a:t>Researchon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Lipreading</a:t>
            </a:r>
            <a:r>
              <a:rPr lang="en-IN" sz="1200" dirty="0">
                <a:latin typeface="Times New Roman" panose="02020603050405020304" pitchFamily="18" charset="0"/>
                <a:cs typeface="Times New Roman" panose="02020603050405020304" pitchFamily="18" charset="0"/>
              </a:rPr>
              <a:t> Technology,” in IEEE Access, vol. 8, pp. 204518-204544, 2020,doi: 10.1109/ACCESS.2020.3036865</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28 ] F. Tao and C. </a:t>
            </a:r>
            <a:r>
              <a:rPr lang="en-IN" sz="1200" dirty="0" err="1">
                <a:latin typeface="Times New Roman" panose="02020603050405020304" pitchFamily="18" charset="0"/>
                <a:cs typeface="Times New Roman" panose="02020603050405020304" pitchFamily="18" charset="0"/>
              </a:rPr>
              <a:t>Busso</a:t>
            </a:r>
            <a:r>
              <a:rPr lang="en-IN" sz="1200" dirty="0">
                <a:latin typeface="Times New Roman" panose="02020603050405020304" pitchFamily="18" charset="0"/>
                <a:cs typeface="Times New Roman" panose="02020603050405020304" pitchFamily="18" charset="0"/>
              </a:rPr>
              <a:t>, ”End-to-End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Speech Recognition </a:t>
            </a:r>
            <a:r>
              <a:rPr lang="en-IN" sz="1200" dirty="0" err="1">
                <a:latin typeface="Times New Roman" panose="02020603050405020304" pitchFamily="18" charset="0"/>
                <a:cs typeface="Times New Roman" panose="02020603050405020304" pitchFamily="18" charset="0"/>
              </a:rPr>
              <a:t>SystemWith</a:t>
            </a:r>
            <a:r>
              <a:rPr lang="en-IN" sz="1200" dirty="0">
                <a:latin typeface="Times New Roman" panose="02020603050405020304" pitchFamily="18" charset="0"/>
                <a:cs typeface="Times New Roman" panose="02020603050405020304" pitchFamily="18" charset="0"/>
              </a:rPr>
              <a:t> Multitask Learning,” in IEEE Transactions on Multimedia, vol. 23, pp.1-11, 2021,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10.1109/TMM.2020.2975922</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29 ] W. Feng, N. Guan, Y. Li, X. Zhang and Z. Luo, ”Audio visual speech recognition with multimodal recurrent neural networks,” 2017 International </a:t>
            </a:r>
            <a:r>
              <a:rPr lang="en-IN" sz="1200" dirty="0" err="1">
                <a:latin typeface="Times New Roman" panose="02020603050405020304" pitchFamily="18" charset="0"/>
                <a:cs typeface="Times New Roman" panose="02020603050405020304" pitchFamily="18" charset="0"/>
              </a:rPr>
              <a:t>JointConference</a:t>
            </a:r>
            <a:r>
              <a:rPr lang="en-IN" sz="1200" dirty="0">
                <a:latin typeface="Times New Roman" panose="02020603050405020304" pitchFamily="18" charset="0"/>
                <a:cs typeface="Times New Roman" panose="02020603050405020304" pitchFamily="18" charset="0"/>
              </a:rPr>
              <a:t> on Neural Networks (IJCNN), Anchorage, AK, 2017, pp. 681-688,doi: 10.1109/IJCNN.2017.7965918</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30 ] J. Yu et al., ”Audio-Visual Recognition of Overlapped Speech for the LRS2Dataset,” ICASSP 2020 - 2020 IEEE International Conference on </a:t>
            </a:r>
            <a:r>
              <a:rPr lang="en-IN" sz="1200" dirty="0" err="1">
                <a:latin typeface="Times New Roman" panose="02020603050405020304" pitchFamily="18" charset="0"/>
                <a:cs typeface="Times New Roman" panose="02020603050405020304" pitchFamily="18" charset="0"/>
              </a:rPr>
              <a:t>Acoustics,Speech</a:t>
            </a:r>
            <a:r>
              <a:rPr lang="en-IN" sz="1200" dirty="0">
                <a:latin typeface="Times New Roman" panose="02020603050405020304" pitchFamily="18" charset="0"/>
                <a:cs typeface="Times New Roman" panose="02020603050405020304" pitchFamily="18" charset="0"/>
              </a:rPr>
              <a:t> and Signal Processing (ICASSP), Barcelona, Spain, 2020, pp. 6984-6988,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10.1109/ICASSP40776.2020.9054127</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31 ] Y. Yuan, C. Tian and X. Lu, ”Auxiliary Loss Multimodal GRU Model </a:t>
            </a:r>
            <a:r>
              <a:rPr lang="en-IN" sz="1200" dirty="0" err="1">
                <a:latin typeface="Times New Roman" panose="02020603050405020304" pitchFamily="18" charset="0"/>
                <a:cs typeface="Times New Roman" panose="02020603050405020304" pitchFamily="18" charset="0"/>
              </a:rPr>
              <a:t>inAudio</a:t>
            </a:r>
            <a:r>
              <a:rPr lang="en-IN" sz="1200" dirty="0">
                <a:latin typeface="Times New Roman" panose="02020603050405020304" pitchFamily="18" charset="0"/>
                <a:cs typeface="Times New Roman" panose="02020603050405020304" pitchFamily="18" charset="0"/>
              </a:rPr>
              <a:t>-Visual Speech Recognition,” in IEEE Access, vol. 6, pp. 5573-5583,2018,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10.1109/ACCESS.2018.2796118</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577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75</a:t>
            </a:fld>
            <a:endParaRPr lang="en-US" dirty="0"/>
          </a:p>
        </p:txBody>
      </p:sp>
      <p:sp>
        <p:nvSpPr>
          <p:cNvPr id="3" name="Rectangle 2"/>
          <p:cNvSpPr/>
          <p:nvPr/>
        </p:nvSpPr>
        <p:spPr>
          <a:xfrm>
            <a:off x="258618" y="335846"/>
            <a:ext cx="11785600" cy="3416320"/>
          </a:xfrm>
          <a:prstGeom prst="rect">
            <a:avLst/>
          </a:prstGeom>
        </p:spPr>
        <p:txBody>
          <a:bodyPr wrap="square">
            <a:spAutoFit/>
          </a:bodyPr>
          <a:lstStyle/>
          <a:p>
            <a:r>
              <a:rPr lang="en-IN" sz="1200" dirty="0">
                <a:latin typeface="Times New Roman" panose="02020603050405020304" pitchFamily="18" charset="0"/>
                <a:cs typeface="Times New Roman" panose="02020603050405020304" pitchFamily="18" charset="0"/>
              </a:rPr>
              <a:t>[ 32 ] P. Zhou, W. Yang, W. Chen, Y. Wang and J. </a:t>
            </a:r>
            <a:r>
              <a:rPr lang="en-IN" sz="1200" dirty="0" err="1">
                <a:latin typeface="Times New Roman" panose="02020603050405020304" pitchFamily="18" charset="0"/>
                <a:cs typeface="Times New Roman" panose="02020603050405020304" pitchFamily="18" charset="0"/>
              </a:rPr>
              <a:t>Jia</a:t>
            </a:r>
            <a:r>
              <a:rPr lang="en-IN" sz="1200" dirty="0">
                <a:latin typeface="Times New Roman" panose="02020603050405020304" pitchFamily="18" charset="0"/>
                <a:cs typeface="Times New Roman" panose="02020603050405020304" pitchFamily="18" charset="0"/>
              </a:rPr>
              <a:t>, ”Modality Attention for End-to-end Audio visual Speech Recognition,” ICASSP 2019 - 2019IEEE International Conference on Acoustics, Speech and Signal Processing(ICASSP), Brighton, United Kingdom, 2019, pp. 6565-6569,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10.1109/ICASSP.2019.86837334</a:t>
            </a:r>
            <a:r>
              <a:rPr lang="en-IN" sz="1200" dirty="0" smtClean="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[ 33 ] J. Wu et al., ”Time Domain Audio Visual Speech Separation,” 2019 </a:t>
            </a:r>
            <a:r>
              <a:rPr lang="en-IN" sz="1200" dirty="0" err="1">
                <a:latin typeface="Times New Roman" panose="02020603050405020304" pitchFamily="18" charset="0"/>
                <a:cs typeface="Times New Roman" panose="02020603050405020304" pitchFamily="18" charset="0"/>
              </a:rPr>
              <a:t>IEEEAutomatic</a:t>
            </a:r>
            <a:r>
              <a:rPr lang="en-IN" sz="1200" dirty="0">
                <a:latin typeface="Times New Roman" panose="02020603050405020304" pitchFamily="18" charset="0"/>
                <a:cs typeface="Times New Roman" panose="02020603050405020304" pitchFamily="18" charset="0"/>
              </a:rPr>
              <a:t> Speech Recognition and Understanding Workshop (ASRU), </a:t>
            </a:r>
            <a:r>
              <a:rPr lang="en-IN" sz="1200" dirty="0" err="1">
                <a:latin typeface="Times New Roman" panose="02020603050405020304" pitchFamily="18" charset="0"/>
                <a:cs typeface="Times New Roman" panose="02020603050405020304" pitchFamily="18" charset="0"/>
              </a:rPr>
              <a:t>SG,Singapore</a:t>
            </a:r>
            <a:r>
              <a:rPr lang="en-IN" sz="1200" dirty="0">
                <a:latin typeface="Times New Roman" panose="02020603050405020304" pitchFamily="18" charset="0"/>
                <a:cs typeface="Times New Roman" panose="02020603050405020304" pitchFamily="18" charset="0"/>
              </a:rPr>
              <a:t>, 2019, pp. 667-673,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10.1109/ASRU46091.2019.9003983.11</a:t>
            </a:r>
            <a:r>
              <a:rPr lang="en-IN" sz="1200" dirty="0" smtClean="0">
                <a:latin typeface="Times New Roman" panose="02020603050405020304" pitchFamily="18" charset="0"/>
                <a:cs typeface="Times New Roman" panose="02020603050405020304" pitchFamily="18" charset="0"/>
              </a:rPr>
              <a:t>.</a:t>
            </a:r>
          </a:p>
          <a:p>
            <a:endParaRPr lang="en-IN"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[34] Mr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Befkadu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Belete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Frew</a:t>
            </a:r>
            <a:r>
              <a:rPr lang="en-US" sz="1200" dirty="0">
                <a:latin typeface="Times New Roman" panose="02020603050405020304" pitchFamily="18" charset="0"/>
                <a:cs typeface="Times New Roman" panose="02020603050405020304" pitchFamily="18" charset="0"/>
              </a:rPr>
              <a:t>, 2019, Audio-Visual Speech Recognition using LIP Movement for Amharic Language, INTERNATIONAL JOURNAL OF ENGINEERING RESEARCH &amp; TECHNOLOGY (IJERT) Volume 08, Issue 08 (August 2019</a:t>
            </a:r>
            <a:r>
              <a:rPr lang="en-US" sz="1200" dirty="0" smtClean="0">
                <a:latin typeface="Times New Roman" panose="02020603050405020304" pitchFamily="18" charset="0"/>
                <a:cs typeface="Times New Roman" panose="02020603050405020304" pitchFamily="18" charset="0"/>
              </a:rPr>
              <a:t>),</a:t>
            </a:r>
          </a:p>
          <a:p>
            <a:endParaRPr lang="en-US"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[35] J</a:t>
            </a:r>
            <a:r>
              <a:rPr lang="en-IN" sz="1200" dirty="0">
                <a:latin typeface="Times New Roman" panose="02020603050405020304" pitchFamily="18" charset="0"/>
                <a:cs typeface="Times New Roman" panose="02020603050405020304" pitchFamily="18" charset="0"/>
              </a:rPr>
              <a:t>. Y. R. Cornejo and H. </a:t>
            </a:r>
            <a:r>
              <a:rPr lang="en-IN" sz="1200" dirty="0" err="1">
                <a:latin typeface="Times New Roman" panose="02020603050405020304" pitchFamily="18" charset="0"/>
                <a:cs typeface="Times New Roman" panose="02020603050405020304" pitchFamily="18" charset="0"/>
              </a:rPr>
              <a:t>Pedrini</a:t>
            </a:r>
            <a:r>
              <a:rPr lang="en-IN" sz="1200" dirty="0">
                <a:latin typeface="Times New Roman" panose="02020603050405020304" pitchFamily="18" charset="0"/>
                <a:cs typeface="Times New Roman" panose="02020603050405020304" pitchFamily="18" charset="0"/>
              </a:rPr>
              <a:t>, "Audio-Visual Emotion Recognition Using a Hybrid Deep Convolutional Neural Network based on Census Transform," 2019 IEEE International Conference on Systems, Man and Cybernetics (SMC), 2019, pp. 3396-3402,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10.1109/SMC.2019.8914193.</a:t>
            </a:r>
            <a:endParaRPr lang="en-IN" sz="1200" dirty="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36 </a:t>
            </a:r>
            <a:r>
              <a:rPr lang="en-IN" sz="1200" dirty="0">
                <a:latin typeface="Times New Roman" panose="02020603050405020304" pitchFamily="18" charset="0"/>
                <a:cs typeface="Times New Roman" panose="02020603050405020304" pitchFamily="18" charset="0"/>
              </a:rPr>
              <a:t>] Tao, </a:t>
            </a:r>
            <a:r>
              <a:rPr lang="en-IN" sz="1200" dirty="0" err="1">
                <a:latin typeface="Times New Roman" panose="02020603050405020304" pitchFamily="18" charset="0"/>
                <a:cs typeface="Times New Roman" panose="02020603050405020304" pitchFamily="18" charset="0"/>
              </a:rPr>
              <a:t>Fei</a:t>
            </a:r>
            <a:r>
              <a:rPr lang="en-IN" sz="1200" dirty="0">
                <a:latin typeface="Times New Roman" panose="02020603050405020304" pitchFamily="18" charset="0"/>
                <a:cs typeface="Times New Roman" panose="02020603050405020304" pitchFamily="18" charset="0"/>
              </a:rPr>
              <a:t> &amp; </a:t>
            </a:r>
            <a:r>
              <a:rPr lang="en-IN" sz="1200" dirty="0" err="1">
                <a:latin typeface="Times New Roman" panose="02020603050405020304" pitchFamily="18" charset="0"/>
                <a:cs typeface="Times New Roman" panose="02020603050405020304" pitchFamily="18" charset="0"/>
              </a:rPr>
              <a:t>Busso</a:t>
            </a:r>
            <a:r>
              <a:rPr lang="en-IN" sz="1200" dirty="0">
                <a:latin typeface="Times New Roman" panose="02020603050405020304" pitchFamily="18" charset="0"/>
                <a:cs typeface="Times New Roman" panose="02020603050405020304" pitchFamily="18" charset="0"/>
              </a:rPr>
              <a:t>, Carlos. (2018).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Speech Activity Detection </a:t>
            </a:r>
            <a:r>
              <a:rPr lang="en-IN" sz="1200" dirty="0" err="1">
                <a:latin typeface="Times New Roman" panose="02020603050405020304" pitchFamily="18" charset="0"/>
                <a:cs typeface="Times New Roman" panose="02020603050405020304" pitchFamily="18" charset="0"/>
              </a:rPr>
              <a:t>withAdvanced</a:t>
            </a:r>
            <a:r>
              <a:rPr lang="en-IN" sz="1200" dirty="0">
                <a:latin typeface="Times New Roman" panose="02020603050405020304" pitchFamily="18" charset="0"/>
                <a:cs typeface="Times New Roman" panose="02020603050405020304" pitchFamily="18" charset="0"/>
              </a:rPr>
              <a:t> Long Short-Term Memory. 1244-1248. 10.21437/Interspeech.2018-2490.[ 35 ] M. Wand, J. </a:t>
            </a:r>
            <a:r>
              <a:rPr lang="en-IN" sz="1200" dirty="0" err="1">
                <a:latin typeface="Times New Roman" panose="02020603050405020304" pitchFamily="18" charset="0"/>
                <a:cs typeface="Times New Roman" panose="02020603050405020304" pitchFamily="18" charset="0"/>
              </a:rPr>
              <a:t>Schmidhuber</a:t>
            </a:r>
            <a:r>
              <a:rPr lang="en-IN" sz="1200" dirty="0">
                <a:latin typeface="Times New Roman" panose="02020603050405020304" pitchFamily="18" charset="0"/>
                <a:cs typeface="Times New Roman" panose="02020603050405020304" pitchFamily="18" charset="0"/>
              </a:rPr>
              <a:t> and N. T. Vu, ”Investigations on End- to-End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Fusion,” 2018 IEEE International Conference on Acoustics, </a:t>
            </a:r>
            <a:r>
              <a:rPr lang="en-IN" sz="1200" dirty="0" err="1">
                <a:latin typeface="Times New Roman" panose="02020603050405020304" pitchFamily="18" charset="0"/>
                <a:cs typeface="Times New Roman" panose="02020603050405020304" pitchFamily="18" charset="0"/>
              </a:rPr>
              <a:t>Speechand</a:t>
            </a:r>
            <a:r>
              <a:rPr lang="en-IN" sz="1200" dirty="0">
                <a:latin typeface="Times New Roman" panose="02020603050405020304" pitchFamily="18" charset="0"/>
                <a:cs typeface="Times New Roman" panose="02020603050405020304" pitchFamily="18" charset="0"/>
              </a:rPr>
              <a:t> Signal Processing (ICASSP), Calgary, AB, 2018, pp. 3041-3045, </a:t>
            </a:r>
            <a:r>
              <a:rPr lang="en-IN" sz="1200" dirty="0" smtClean="0">
                <a:latin typeface="Times New Roman" panose="02020603050405020304" pitchFamily="18" charset="0"/>
                <a:cs typeface="Times New Roman" panose="02020603050405020304" pitchFamily="18" charset="0"/>
              </a:rPr>
              <a:t>doi:10.1109/ICASSP.2018.8461900</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37 </a:t>
            </a:r>
            <a:r>
              <a:rPr lang="en-IN" sz="1200" dirty="0">
                <a:latin typeface="Times New Roman" panose="02020603050405020304" pitchFamily="18" charset="0"/>
                <a:cs typeface="Times New Roman" panose="02020603050405020304" pitchFamily="18" charset="0"/>
              </a:rPr>
              <a:t>] M. Wand, J. </a:t>
            </a:r>
            <a:r>
              <a:rPr lang="en-IN" sz="1200" dirty="0" err="1">
                <a:latin typeface="Times New Roman" panose="02020603050405020304" pitchFamily="18" charset="0"/>
                <a:cs typeface="Times New Roman" panose="02020603050405020304" pitchFamily="18" charset="0"/>
              </a:rPr>
              <a:t>Schmidhuber</a:t>
            </a:r>
            <a:r>
              <a:rPr lang="en-IN" sz="1200" dirty="0">
                <a:latin typeface="Times New Roman" panose="02020603050405020304" pitchFamily="18" charset="0"/>
                <a:cs typeface="Times New Roman" panose="02020603050405020304" pitchFamily="18" charset="0"/>
              </a:rPr>
              <a:t> and N. T. Vu, ”Investigations on End- to-End </a:t>
            </a:r>
            <a:r>
              <a:rPr lang="en-IN" sz="1200" dirty="0" err="1">
                <a:latin typeface="Times New Roman" panose="02020603050405020304" pitchFamily="18" charset="0"/>
                <a:cs typeface="Times New Roman" panose="02020603050405020304" pitchFamily="18" charset="0"/>
              </a:rPr>
              <a:t>Audiovisual</a:t>
            </a:r>
            <a:r>
              <a:rPr lang="en-IN" sz="1200" dirty="0">
                <a:latin typeface="Times New Roman" panose="02020603050405020304" pitchFamily="18" charset="0"/>
                <a:cs typeface="Times New Roman" panose="02020603050405020304" pitchFamily="18" charset="0"/>
              </a:rPr>
              <a:t> Fusion,” 2018 IEEE International Conference on Acoustics, </a:t>
            </a:r>
            <a:r>
              <a:rPr lang="en-IN" sz="1200" dirty="0" err="1">
                <a:latin typeface="Times New Roman" panose="02020603050405020304" pitchFamily="18" charset="0"/>
                <a:cs typeface="Times New Roman" panose="02020603050405020304" pitchFamily="18" charset="0"/>
              </a:rPr>
              <a:t>Speechand</a:t>
            </a:r>
            <a:r>
              <a:rPr lang="en-IN" sz="1200" dirty="0">
                <a:latin typeface="Times New Roman" panose="02020603050405020304" pitchFamily="18" charset="0"/>
                <a:cs typeface="Times New Roman" panose="02020603050405020304" pitchFamily="18" charset="0"/>
              </a:rPr>
              <a:t> Signal Processing (ICASSP), Calgary, AB, 2018, pp. 3041-3045, doi:10.1109/ICASSP.2018.8461900</a:t>
            </a:r>
          </a:p>
        </p:txBody>
      </p:sp>
    </p:spTree>
    <p:extLst>
      <p:ext uri="{BB962C8B-B14F-4D97-AF65-F5344CB8AC3E}">
        <p14:creationId xmlns:p14="http://schemas.microsoft.com/office/powerpoint/2010/main" val="1177583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527494" y="759135"/>
            <a:ext cx="7197726" cy="2421464"/>
          </a:xfrm>
        </p:spPr>
        <p:txBody>
          <a:bodyPr>
            <a:normAutofit/>
          </a:bodyPr>
          <a:lstStyle/>
          <a:p>
            <a:r>
              <a:rPr lang="en-US" dirty="0">
                <a:latin typeface="Bradley Hand ITC" pitchFamily="66" charset="0"/>
              </a:rPr>
              <a:t>Thank You!</a:t>
            </a:r>
          </a:p>
        </p:txBody>
      </p:sp>
      <p:sp>
        <p:nvSpPr>
          <p:cNvPr id="3" name="Slide Number Placeholder 2"/>
          <p:cNvSpPr>
            <a:spLocks noGrp="1"/>
          </p:cNvSpPr>
          <p:nvPr>
            <p:ph type="sldNum" sz="quarter" idx="12"/>
          </p:nvPr>
        </p:nvSpPr>
        <p:spPr/>
        <p:txBody>
          <a:bodyPr/>
          <a:lstStyle/>
          <a:p>
            <a:fld id="{4FAB73BC-B049-4115-A692-8D63A059BFB8}" type="slidenum">
              <a:rPr lang="en-US" smtClean="0"/>
              <a:t>76</a:t>
            </a:fld>
            <a:endParaRPr lang="en-US" dirty="0"/>
          </a:p>
        </p:txBody>
      </p:sp>
    </p:spTree>
    <p:extLst>
      <p:ext uri="{BB962C8B-B14F-4D97-AF65-F5344CB8AC3E}">
        <p14:creationId xmlns:p14="http://schemas.microsoft.com/office/powerpoint/2010/main" val="136110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28"/>
          <p:cNvSpPr/>
          <p:nvPr/>
        </p:nvSpPr>
        <p:spPr>
          <a:xfrm flipH="1">
            <a:off x="2872836" y="5680036"/>
            <a:ext cx="4992869"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Figure1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Block Diagram of </a:t>
            </a:r>
            <a:r>
              <a:rPr lang="en-IN" sz="1800" b="0" strike="noStrike" spc="-1" dirty="0">
                <a:latin typeface="Times New Roman" panose="02020603050405020304" pitchFamily="18" charset="0"/>
                <a:ea typeface="DejaVu Sans"/>
                <a:cs typeface="Times New Roman" panose="02020603050405020304" pitchFamily="18" charset="0"/>
              </a:rPr>
              <a:t>Speech Recognition</a:t>
            </a:r>
            <a:endParaRPr lang="en-IN" sz="1800" b="0" strike="noStrike" spc="-1" dirty="0">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077F6F09-827C-4F05-B8F3-B61E08CEC2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9127" y="600120"/>
            <a:ext cx="10235681" cy="4727660"/>
          </a:xfrm>
          <a:prstGeom prst="rect">
            <a:avLst/>
          </a:prstGeom>
          <a:noFill/>
          <a:ln>
            <a:noFill/>
          </a:ln>
        </p:spPr>
      </p:pic>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
        <p:nvSpPr>
          <p:cNvPr id="3" name="Rectangle 2"/>
          <p:cNvSpPr/>
          <p:nvPr/>
        </p:nvSpPr>
        <p:spPr>
          <a:xfrm>
            <a:off x="437160" y="277091"/>
            <a:ext cx="3608367"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extLst>
              <p:ext uri="{D42A27DB-BD31-4B8C-83A1-F6EECF244321}">
                <p14:modId xmlns:p14="http://schemas.microsoft.com/office/powerpoint/2010/main" val="1182829194"/>
              </p:ext>
            </p:extLst>
          </p:nvPr>
        </p:nvGraphicFramePr>
        <p:xfrm>
          <a:off x="209006" y="1088569"/>
          <a:ext cx="11982994" cy="5769431"/>
        </p:xfrm>
        <a:graphic>
          <a:graphicData uri="http://schemas.openxmlformats.org/drawingml/2006/table">
            <a:tbl>
              <a:tblPr firstRow="1" bandRow="1">
                <a:tableStyleId>{5C22544A-7EE6-4342-B048-85BDC9FD1C3A}</a:tableStyleId>
              </a:tblPr>
              <a:tblGrid>
                <a:gridCol w="455692">
                  <a:extLst>
                    <a:ext uri="{9D8B030D-6E8A-4147-A177-3AD203B41FA5}">
                      <a16:colId xmlns:a16="http://schemas.microsoft.com/office/drawing/2014/main" val="20000"/>
                    </a:ext>
                  </a:extLst>
                </a:gridCol>
                <a:gridCol w="3543328">
                  <a:extLst>
                    <a:ext uri="{9D8B030D-6E8A-4147-A177-3AD203B41FA5}">
                      <a16:colId xmlns:a16="http://schemas.microsoft.com/office/drawing/2014/main" val="20001"/>
                    </a:ext>
                  </a:extLst>
                </a:gridCol>
                <a:gridCol w="1296169">
                  <a:extLst>
                    <a:ext uri="{9D8B030D-6E8A-4147-A177-3AD203B41FA5}">
                      <a16:colId xmlns:a16="http://schemas.microsoft.com/office/drawing/2014/main" val="20002"/>
                    </a:ext>
                  </a:extLst>
                </a:gridCol>
                <a:gridCol w="3740637">
                  <a:extLst>
                    <a:ext uri="{9D8B030D-6E8A-4147-A177-3AD203B41FA5}">
                      <a16:colId xmlns:a16="http://schemas.microsoft.com/office/drawing/2014/main" val="20003"/>
                    </a:ext>
                  </a:extLst>
                </a:gridCol>
                <a:gridCol w="1931043">
                  <a:extLst>
                    <a:ext uri="{9D8B030D-6E8A-4147-A177-3AD203B41FA5}">
                      <a16:colId xmlns:a16="http://schemas.microsoft.com/office/drawing/2014/main" val="20004"/>
                    </a:ext>
                  </a:extLst>
                </a:gridCol>
                <a:gridCol w="1016125">
                  <a:extLst>
                    <a:ext uri="{9D8B030D-6E8A-4147-A177-3AD203B41FA5}">
                      <a16:colId xmlns:a16="http://schemas.microsoft.com/office/drawing/2014/main" val="20005"/>
                    </a:ext>
                  </a:extLst>
                </a:gridCol>
              </a:tblGrid>
              <a:tr h="681628">
                <a:tc>
                  <a:txBody>
                    <a:bodyPr/>
                    <a:lstStyle/>
                    <a:p>
                      <a:r>
                        <a:rPr lang="en-IN" sz="1800" b="0" dirty="0" err="1">
                          <a:latin typeface="+mn-lt"/>
                        </a:rPr>
                        <a:t>Sl</a:t>
                      </a:r>
                      <a:r>
                        <a:rPr lang="en-IN" sz="1800" b="0" dirty="0">
                          <a:latin typeface="+mn-lt"/>
                        </a:rPr>
                        <a:t> No</a:t>
                      </a:r>
                    </a:p>
                  </a:txBody>
                  <a:tcPr/>
                </a:tc>
                <a:tc>
                  <a:txBody>
                    <a:bodyPr/>
                    <a:lstStyle/>
                    <a:p>
                      <a:r>
                        <a:rPr lang="en-IN" sz="1800" b="0" dirty="0">
                          <a:latin typeface="+mn-lt"/>
                        </a:rPr>
                        <a:t>Title</a:t>
                      </a:r>
                    </a:p>
                  </a:txBody>
                  <a:tcPr/>
                </a:tc>
                <a:tc>
                  <a:txBody>
                    <a:bodyPr/>
                    <a:lstStyle/>
                    <a:p>
                      <a:r>
                        <a:rPr lang="en-IN" sz="1800" b="0" dirty="0">
                          <a:latin typeface="+mn-lt"/>
                        </a:rPr>
                        <a:t>Publication</a:t>
                      </a:r>
                    </a:p>
                  </a:txBody>
                  <a:tcPr/>
                </a:tc>
                <a:tc>
                  <a:txBody>
                    <a:bodyPr/>
                    <a:lstStyle/>
                    <a:p>
                      <a:r>
                        <a:rPr lang="en-IN" sz="1800" b="0" dirty="0">
                          <a:latin typeface="+mn-lt"/>
                        </a:rPr>
                        <a:t>Method used</a:t>
                      </a:r>
                    </a:p>
                  </a:txBody>
                  <a:tcPr/>
                </a:tc>
                <a:tc>
                  <a:txBody>
                    <a:bodyPr/>
                    <a:lstStyle/>
                    <a:p>
                      <a:r>
                        <a:rPr lang="en-IN" sz="1800" b="0" dirty="0">
                          <a:latin typeface="+mn-lt"/>
                        </a:rPr>
                        <a:t>Datasets used </a:t>
                      </a:r>
                    </a:p>
                  </a:txBody>
                  <a:tcPr/>
                </a:tc>
                <a:tc>
                  <a:txBody>
                    <a:bodyPr/>
                    <a:lstStyle/>
                    <a:p>
                      <a:r>
                        <a:rPr lang="en-IN" sz="1800" b="0" dirty="0">
                          <a:latin typeface="+mn-lt"/>
                        </a:rPr>
                        <a:t>Accuracy(%)</a:t>
                      </a:r>
                    </a:p>
                  </a:txBody>
                  <a:tcPr/>
                </a:tc>
                <a:extLst>
                  <a:ext uri="{0D108BD9-81ED-4DB2-BD59-A6C34878D82A}">
                    <a16:rowId xmlns:a16="http://schemas.microsoft.com/office/drawing/2014/main" val="10000"/>
                  </a:ext>
                </a:extLst>
              </a:tr>
              <a:tr h="620287">
                <a:tc>
                  <a:txBody>
                    <a:bodyPr/>
                    <a:lstStyle/>
                    <a:p>
                      <a:r>
                        <a:rPr lang="en-IN" sz="1400" b="0" i="0" dirty="0">
                          <a:latin typeface="+mn-lt"/>
                        </a:rPr>
                        <a:t>1</a:t>
                      </a:r>
                    </a:p>
                  </a:txBody>
                  <a:tcPr/>
                </a:tc>
                <a:tc>
                  <a:txBody>
                    <a:bodyPr/>
                    <a:lstStyle/>
                    <a:p>
                      <a:r>
                        <a:rPr lang="en-US" sz="1400" b="0" i="0" dirty="0">
                          <a:latin typeface="+mn-lt"/>
                        </a:rPr>
                        <a:t>SPEAKER INDEPENDENT AUDIO-VISUAL SPEECH RECOGNITION </a:t>
                      </a:r>
                      <a:endParaRPr lang="en-IN" sz="1400" b="0" i="0" dirty="0">
                        <a:latin typeface="+mn-lt"/>
                      </a:endParaRPr>
                    </a:p>
                  </a:txBody>
                  <a:tcPr/>
                </a:tc>
                <a:tc>
                  <a:txBody>
                    <a:bodyPr/>
                    <a:lstStyle/>
                    <a:p>
                      <a:r>
                        <a:rPr lang="en-IN" sz="1400" b="0" i="0" dirty="0">
                          <a:latin typeface="+mn-lt"/>
                        </a:rPr>
                        <a:t>IEEE,</a:t>
                      </a:r>
                      <a:r>
                        <a:rPr lang="en-IN" sz="1400" b="0" i="0" baseline="0" dirty="0">
                          <a:latin typeface="+mn-lt"/>
                        </a:rPr>
                        <a:t> </a:t>
                      </a:r>
                      <a:r>
                        <a:rPr lang="en-IN" sz="1400" b="0" i="0" dirty="0">
                          <a:latin typeface="+mn-lt"/>
                        </a:rPr>
                        <a:t>2000</a:t>
                      </a:r>
                    </a:p>
                  </a:txBody>
                  <a:tcPr/>
                </a:tc>
                <a:tc>
                  <a:txBody>
                    <a:bodyPr/>
                    <a:lstStyle/>
                    <a:p>
                      <a:r>
                        <a:rPr lang="en-US" sz="1400" b="0" i="0" dirty="0" err="1">
                          <a:latin typeface="+mn-lt"/>
                          <a:cs typeface="Times New Roman" panose="02020603050405020304" pitchFamily="18" charset="0"/>
                        </a:rPr>
                        <a:t>Bazier</a:t>
                      </a:r>
                      <a:r>
                        <a:rPr lang="en-US" sz="1400" b="0" i="0" dirty="0">
                          <a:latin typeface="+mn-lt"/>
                          <a:cs typeface="Times New Roman" panose="02020603050405020304" pitchFamily="18" charset="0"/>
                        </a:rPr>
                        <a:t>-volume based</a:t>
                      </a:r>
                      <a:r>
                        <a:rPr lang="en-US" sz="1400" b="0" i="0" baseline="0" dirty="0">
                          <a:latin typeface="+mn-lt"/>
                          <a:cs typeface="Times New Roman" panose="02020603050405020304" pitchFamily="18" charset="0"/>
                        </a:rPr>
                        <a:t> </a:t>
                      </a:r>
                      <a:r>
                        <a:rPr lang="en-US" sz="1400" b="0" i="0" dirty="0">
                          <a:latin typeface="+mn-lt"/>
                          <a:cs typeface="Times New Roman" panose="02020603050405020304" pitchFamily="18" charset="0"/>
                        </a:rPr>
                        <a:t>tracking</a:t>
                      </a:r>
                      <a:r>
                        <a:rPr lang="en-US" sz="1400" b="0" i="0" baseline="0" dirty="0">
                          <a:latin typeface="+mn-lt"/>
                          <a:cs typeface="Times New Roman" panose="02020603050405020304" pitchFamily="18" charset="0"/>
                        </a:rPr>
                        <a:t> </a:t>
                      </a:r>
                      <a:r>
                        <a:rPr lang="en-US" sz="1400" b="0" i="0" dirty="0">
                          <a:latin typeface="+mn-lt"/>
                          <a:cs typeface="Times New Roman" panose="02020603050405020304" pitchFamily="18" charset="0"/>
                        </a:rPr>
                        <a:t>algorithm, </a:t>
                      </a:r>
                      <a:r>
                        <a:rPr lang="en-IN" sz="1400" b="0" i="0" dirty="0">
                          <a:latin typeface="+mn-lt"/>
                        </a:rPr>
                        <a:t>MFCC, HMM</a:t>
                      </a:r>
                    </a:p>
                  </a:txBody>
                  <a:tcPr/>
                </a:tc>
                <a:tc>
                  <a:txBody>
                    <a:bodyPr/>
                    <a:lstStyle/>
                    <a:p>
                      <a:r>
                        <a:rPr lang="en-IN" sz="1400" b="0" i="0" dirty="0">
                          <a:latin typeface="+mn-lt"/>
                        </a:rPr>
                        <a:t>Custom</a:t>
                      </a:r>
                    </a:p>
                  </a:txBody>
                  <a:tcPr/>
                </a:tc>
                <a:tc>
                  <a:txBody>
                    <a:bodyPr/>
                    <a:lstStyle/>
                    <a:p>
                      <a:r>
                        <a:rPr lang="en-IN" sz="1400" b="0" i="0" dirty="0">
                          <a:latin typeface="+mn-lt"/>
                        </a:rPr>
                        <a:t>41.99</a:t>
                      </a:r>
                    </a:p>
                  </a:txBody>
                  <a:tcPr/>
                </a:tc>
                <a:extLst>
                  <a:ext uri="{0D108BD9-81ED-4DB2-BD59-A6C34878D82A}">
                    <a16:rowId xmlns:a16="http://schemas.microsoft.com/office/drawing/2014/main" val="10001"/>
                  </a:ext>
                </a:extLst>
              </a:tr>
              <a:tr h="620287">
                <a:tc>
                  <a:txBody>
                    <a:bodyPr/>
                    <a:lstStyle/>
                    <a:p>
                      <a:r>
                        <a:rPr lang="en-IN" sz="1400" b="0" i="0" dirty="0">
                          <a:latin typeface="+mn-lt"/>
                        </a:rPr>
                        <a:t>2</a:t>
                      </a:r>
                    </a:p>
                  </a:txBody>
                  <a:tcPr/>
                </a:tc>
                <a:tc>
                  <a:txBody>
                    <a:bodyPr/>
                    <a:lstStyle/>
                    <a:p>
                      <a:r>
                        <a:rPr lang="en-IN" sz="1400" b="0" i="0" dirty="0">
                          <a:latin typeface="+mn-lt"/>
                          <a:cs typeface="Times New Roman" panose="02020603050405020304" pitchFamily="18" charset="0"/>
                        </a:rPr>
                        <a:t>Deep Audio-visual Speech Recognition </a:t>
                      </a:r>
                      <a:endParaRPr lang="en-IN" sz="1400" b="0" i="0" dirty="0">
                        <a:latin typeface="+mn-lt"/>
                      </a:endParaRPr>
                    </a:p>
                  </a:txBody>
                  <a:tcPr/>
                </a:tc>
                <a:tc>
                  <a:txBody>
                    <a:bodyPr/>
                    <a:lstStyle/>
                    <a:p>
                      <a:r>
                        <a:rPr lang="en-IN" sz="1400" b="0" i="0" dirty="0">
                          <a:latin typeface="+mn-lt"/>
                        </a:rPr>
                        <a:t>IEEE,</a:t>
                      </a:r>
                      <a:r>
                        <a:rPr lang="en-IN" sz="1400" b="0" i="0" baseline="0" dirty="0">
                          <a:latin typeface="+mn-lt"/>
                        </a:rPr>
                        <a:t> 2019</a:t>
                      </a:r>
                      <a:endParaRPr lang="en-IN" sz="1400" b="0" i="0" dirty="0">
                        <a:latin typeface="+mn-lt"/>
                      </a:endParaRPr>
                    </a:p>
                  </a:txBody>
                  <a:tcPr/>
                </a:tc>
                <a:tc>
                  <a:txBody>
                    <a:bodyPr/>
                    <a:lstStyle/>
                    <a:p>
                      <a:r>
                        <a:rPr lang="en-IN" sz="1400" b="0" i="0" dirty="0">
                          <a:latin typeface="+mn-lt"/>
                          <a:cs typeface="Times New Roman" panose="02020603050405020304" pitchFamily="18" charset="0"/>
                        </a:rPr>
                        <a:t>Connectionist Temporal Classification (CTC) , sequence-to-sequence models (seq2seq) </a:t>
                      </a:r>
                      <a:endParaRPr lang="en-IN" sz="1400" b="0" i="0" dirty="0">
                        <a:latin typeface="+mn-lt"/>
                      </a:endParaRPr>
                    </a:p>
                  </a:txBody>
                  <a:tcPr/>
                </a:tc>
                <a:tc>
                  <a:txBody>
                    <a:bodyPr/>
                    <a:lstStyle/>
                    <a:p>
                      <a:r>
                        <a:rPr lang="en-IN" sz="1400" b="0" i="0" dirty="0">
                          <a:latin typeface="+mn-lt"/>
                          <a:cs typeface="Times New Roman" panose="02020603050405020304" pitchFamily="18" charset="0"/>
                        </a:rPr>
                        <a:t>LRS2-BBC, LRS3-TED</a:t>
                      </a:r>
                      <a:endParaRPr lang="en-IN" sz="1400" b="0" i="0" dirty="0">
                        <a:latin typeface="+mn-lt"/>
                      </a:endParaRPr>
                    </a:p>
                  </a:txBody>
                  <a:tcPr/>
                </a:tc>
                <a:tc>
                  <a:txBody>
                    <a:bodyPr/>
                    <a:lstStyle/>
                    <a:p>
                      <a:r>
                        <a:rPr lang="en-IN" sz="1400" b="0" i="0" dirty="0">
                          <a:latin typeface="+mn-lt"/>
                        </a:rPr>
                        <a:t>61.8</a:t>
                      </a:r>
                    </a:p>
                  </a:txBody>
                  <a:tcPr/>
                </a:tc>
                <a:extLst>
                  <a:ext uri="{0D108BD9-81ED-4DB2-BD59-A6C34878D82A}">
                    <a16:rowId xmlns:a16="http://schemas.microsoft.com/office/drawing/2014/main" val="10002"/>
                  </a:ext>
                </a:extLst>
              </a:tr>
              <a:tr h="620287">
                <a:tc>
                  <a:txBody>
                    <a:bodyPr/>
                    <a:lstStyle/>
                    <a:p>
                      <a:r>
                        <a:rPr lang="en-IN" sz="1400" b="0" i="0" dirty="0">
                          <a:latin typeface="+mn-lt"/>
                        </a:rPr>
                        <a:t>3</a:t>
                      </a:r>
                    </a:p>
                  </a:txBody>
                  <a:tcPr/>
                </a:tc>
                <a:tc>
                  <a:txBody>
                    <a:bodyPr/>
                    <a:lstStyle/>
                    <a:p>
                      <a:r>
                        <a:rPr lang="en-IN" sz="1400" b="0" i="0" dirty="0">
                          <a:latin typeface="+mn-lt"/>
                          <a:cs typeface="Times New Roman" panose="02020603050405020304" pitchFamily="18" charset="0"/>
                        </a:rPr>
                        <a:t>AUDIO-VISUAL SPEECH RECOGNITION WITH A HYBRID CTC/ATTENTION ARCHITECTURE </a:t>
                      </a:r>
                      <a:endParaRPr lang="en-IN" sz="1400" b="0" i="0" dirty="0">
                        <a:latin typeface="+mn-lt"/>
                      </a:endParaRPr>
                    </a:p>
                  </a:txBody>
                  <a:tcPr/>
                </a:tc>
                <a:tc>
                  <a:txBody>
                    <a:bodyPr/>
                    <a:lstStyle/>
                    <a:p>
                      <a:r>
                        <a:rPr lang="en-IN" sz="1400" b="0" i="0" dirty="0">
                          <a:latin typeface="+mn-lt"/>
                        </a:rPr>
                        <a:t>IEEE, 2018</a:t>
                      </a:r>
                    </a:p>
                  </a:txBody>
                  <a:tcPr/>
                </a:tc>
                <a:tc>
                  <a:txBody>
                    <a:bodyPr/>
                    <a:lstStyle/>
                    <a:p>
                      <a:r>
                        <a:rPr lang="en-US" sz="1400" b="0" i="0" dirty="0">
                          <a:latin typeface="+mn-lt"/>
                          <a:cs typeface="Times New Roman" panose="02020603050405020304" pitchFamily="18" charset="0"/>
                        </a:rPr>
                        <a:t>hybrid CTC/attention architecture</a:t>
                      </a:r>
                      <a:endParaRPr lang="en-IN" sz="1400" b="0" i="0" dirty="0">
                        <a:latin typeface="+mn-lt"/>
                      </a:endParaRPr>
                    </a:p>
                  </a:txBody>
                  <a:tcPr/>
                </a:tc>
                <a:tc>
                  <a:txBody>
                    <a:bodyPr/>
                    <a:lstStyle/>
                    <a:p>
                      <a:r>
                        <a:rPr lang="en-US" sz="1400" b="0" i="0" dirty="0">
                          <a:latin typeface="+mn-lt"/>
                          <a:cs typeface="Times New Roman" panose="02020603050405020304" pitchFamily="18" charset="0"/>
                        </a:rPr>
                        <a:t>LRS2</a:t>
                      </a:r>
                      <a:endParaRPr lang="en-IN" sz="1400" b="0" i="0" dirty="0">
                        <a:latin typeface="+mn-lt"/>
                      </a:endParaRPr>
                    </a:p>
                  </a:txBody>
                  <a:tcPr/>
                </a:tc>
                <a:tc>
                  <a:txBody>
                    <a:bodyPr/>
                    <a:lstStyle/>
                    <a:p>
                      <a:r>
                        <a:rPr lang="en-US" sz="1400" b="0" i="0" dirty="0">
                          <a:latin typeface="+mn-lt"/>
                          <a:cs typeface="Times New Roman" panose="02020603050405020304" pitchFamily="18" charset="0"/>
                        </a:rPr>
                        <a:t>62.9</a:t>
                      </a:r>
                      <a:endParaRPr lang="en-IN" sz="1400" b="0" i="0" dirty="0">
                        <a:latin typeface="+mn-lt"/>
                      </a:endParaRPr>
                    </a:p>
                  </a:txBody>
                  <a:tcPr/>
                </a:tc>
                <a:extLst>
                  <a:ext uri="{0D108BD9-81ED-4DB2-BD59-A6C34878D82A}">
                    <a16:rowId xmlns:a16="http://schemas.microsoft.com/office/drawing/2014/main" val="10003"/>
                  </a:ext>
                </a:extLst>
              </a:tr>
              <a:tr h="620287">
                <a:tc>
                  <a:txBody>
                    <a:bodyPr/>
                    <a:lstStyle/>
                    <a:p>
                      <a:r>
                        <a:rPr lang="en-IN" sz="1400" b="0" i="0" dirty="0">
                          <a:latin typeface="+mn-lt"/>
                        </a:rPr>
                        <a:t>4</a:t>
                      </a:r>
                    </a:p>
                  </a:txBody>
                  <a:tcPr/>
                </a:tc>
                <a:tc>
                  <a:txBody>
                    <a:bodyPr/>
                    <a:lstStyle/>
                    <a:p>
                      <a:r>
                        <a:rPr lang="en-IN" sz="1400" b="0" i="0" dirty="0">
                          <a:latin typeface="+mn-lt"/>
                          <a:cs typeface="Times New Roman" panose="02020603050405020304" pitchFamily="18" charset="0"/>
                        </a:rPr>
                        <a:t>Audio-Visual Speech Recognition System Using Recurrent Neural Network</a:t>
                      </a:r>
                      <a:endParaRPr lang="en-IN" sz="1400" b="0" i="0" dirty="0">
                        <a:latin typeface="+mn-lt"/>
                      </a:endParaRPr>
                    </a:p>
                  </a:txBody>
                  <a:tcPr/>
                </a:tc>
                <a:tc>
                  <a:txBody>
                    <a:bodyPr/>
                    <a:lstStyle/>
                    <a:p>
                      <a:r>
                        <a:rPr lang="en-US" sz="1400" b="0" i="0" dirty="0" err="1">
                          <a:latin typeface="+mn-lt"/>
                        </a:rPr>
                        <a:t>InCIT</a:t>
                      </a:r>
                      <a:r>
                        <a:rPr lang="en-US" sz="1400" b="0" i="0" dirty="0">
                          <a:latin typeface="+mn-lt"/>
                        </a:rPr>
                        <a:t>, Bangkok, 2019</a:t>
                      </a:r>
                      <a:endParaRPr lang="en-IN" sz="1400" b="0" i="0" dirty="0">
                        <a:latin typeface="+mn-lt"/>
                      </a:endParaRPr>
                    </a:p>
                  </a:txBody>
                  <a:tcPr/>
                </a:tc>
                <a:tc>
                  <a:txBody>
                    <a:bodyPr/>
                    <a:lstStyle/>
                    <a:p>
                      <a:r>
                        <a:rPr lang="en-US" sz="1400" b="0" i="0" dirty="0">
                          <a:latin typeface="+mn-lt"/>
                          <a:cs typeface="Times New Roman" panose="02020603050405020304" pitchFamily="18" charset="0"/>
                        </a:rPr>
                        <a:t>MFCC, Recurrent Neural Network (RNN)</a:t>
                      </a:r>
                      <a:endParaRPr lang="en-IN" sz="1400" b="0" i="0" dirty="0">
                        <a:latin typeface="+mn-lt"/>
                      </a:endParaRPr>
                    </a:p>
                  </a:txBody>
                  <a:tcPr/>
                </a:tc>
                <a:tc>
                  <a:txBody>
                    <a:bodyPr/>
                    <a:lstStyle/>
                    <a:p>
                      <a:r>
                        <a:rPr lang="en-IN" sz="1400" b="0" i="0" dirty="0">
                          <a:latin typeface="+mn-lt"/>
                        </a:rPr>
                        <a:t>Custom</a:t>
                      </a:r>
                    </a:p>
                  </a:txBody>
                  <a:tcPr/>
                </a:tc>
                <a:tc>
                  <a:txBody>
                    <a:bodyPr/>
                    <a:lstStyle/>
                    <a:p>
                      <a:r>
                        <a:rPr lang="en-IN" sz="1400" b="0" i="0" dirty="0">
                          <a:latin typeface="+mn-lt"/>
                        </a:rPr>
                        <a:t>89</a:t>
                      </a:r>
                    </a:p>
                  </a:txBody>
                  <a:tcPr/>
                </a:tc>
                <a:extLst>
                  <a:ext uri="{0D108BD9-81ED-4DB2-BD59-A6C34878D82A}">
                    <a16:rowId xmlns:a16="http://schemas.microsoft.com/office/drawing/2014/main" val="10004"/>
                  </a:ext>
                </a:extLst>
              </a:tr>
              <a:tr h="620287">
                <a:tc>
                  <a:txBody>
                    <a:bodyPr/>
                    <a:lstStyle/>
                    <a:p>
                      <a:r>
                        <a:rPr lang="en-IN" sz="1400" b="0" i="0" dirty="0">
                          <a:latin typeface="+mn-lt"/>
                        </a:rPr>
                        <a:t>5</a:t>
                      </a:r>
                    </a:p>
                  </a:txBody>
                  <a:tcPr/>
                </a:tc>
                <a:tc>
                  <a:txBody>
                    <a:bodyPr/>
                    <a:lstStyle/>
                    <a:p>
                      <a:r>
                        <a:rPr lang="en-US" sz="1400" b="0" i="0" dirty="0">
                          <a:latin typeface="+mn-lt"/>
                          <a:cs typeface="Times New Roman" panose="02020603050405020304" pitchFamily="18" charset="0"/>
                        </a:rPr>
                        <a:t>Temporal Multimodal Learning in Audiovisual Speech Recognition</a:t>
                      </a:r>
                      <a:endParaRPr lang="en-IN" sz="1400" b="0" i="0" dirty="0">
                        <a:latin typeface="+mn-lt"/>
                      </a:endParaRPr>
                    </a:p>
                  </a:txBody>
                  <a:tcPr/>
                </a:tc>
                <a:tc>
                  <a:txBody>
                    <a:bodyPr/>
                    <a:lstStyle/>
                    <a:p>
                      <a:r>
                        <a:rPr lang="en-IN" sz="1400" b="0" i="0" dirty="0">
                          <a:latin typeface="+mn-lt"/>
                          <a:cs typeface="Times New Roman" panose="02020603050405020304" pitchFamily="18" charset="0"/>
                        </a:rPr>
                        <a:t>IEEE, 2016</a:t>
                      </a:r>
                      <a:endParaRPr lang="en-IN" sz="1400" b="0" i="0" dirty="0">
                        <a:latin typeface="+mn-lt"/>
                      </a:endParaRPr>
                    </a:p>
                  </a:txBody>
                  <a:tcPr/>
                </a:tc>
                <a:tc>
                  <a:txBody>
                    <a:bodyPr/>
                    <a:lstStyle/>
                    <a:p>
                      <a:r>
                        <a:rPr lang="en-US" sz="1400" b="0" i="0" dirty="0">
                          <a:latin typeface="+mn-lt"/>
                          <a:cs typeface="Times New Roman" panose="02020603050405020304" pitchFamily="18" charset="0"/>
                        </a:rPr>
                        <a:t>RTMRBM</a:t>
                      </a:r>
                      <a:endParaRPr lang="en-IN" sz="1400" b="0" i="0" dirty="0">
                        <a:latin typeface="+mn-lt"/>
                      </a:endParaRPr>
                    </a:p>
                  </a:txBody>
                  <a:tcPr/>
                </a:tc>
                <a:tc>
                  <a:txBody>
                    <a:bodyPr/>
                    <a:lstStyle/>
                    <a:p>
                      <a:r>
                        <a:rPr lang="en-US" sz="1400" b="0" i="0" dirty="0" err="1">
                          <a:latin typeface="+mn-lt"/>
                          <a:cs typeface="Times New Roman" panose="02020603050405020304" pitchFamily="18" charset="0"/>
                        </a:rPr>
                        <a:t>AVLetters</a:t>
                      </a:r>
                      <a:r>
                        <a:rPr lang="en-US" sz="1400" b="0" i="0" dirty="0">
                          <a:latin typeface="+mn-lt"/>
                          <a:cs typeface="Times New Roman" panose="02020603050405020304" pitchFamily="18" charset="0"/>
                        </a:rPr>
                        <a:t> ,</a:t>
                      </a:r>
                      <a:r>
                        <a:rPr lang="en-US" sz="1400" b="0" i="0" baseline="0" dirty="0">
                          <a:latin typeface="+mn-lt"/>
                          <a:cs typeface="Times New Roman" panose="02020603050405020304" pitchFamily="18" charset="0"/>
                        </a:rPr>
                        <a:t> </a:t>
                      </a:r>
                      <a:r>
                        <a:rPr lang="en-US" sz="1400" b="0" i="0" dirty="0">
                          <a:latin typeface="+mn-lt"/>
                          <a:cs typeface="Times New Roman" panose="02020603050405020304" pitchFamily="18" charset="0"/>
                        </a:rPr>
                        <a:t>AVLetters2</a:t>
                      </a:r>
                      <a:endParaRPr lang="en-IN" sz="1400" b="0" i="0" dirty="0">
                        <a:latin typeface="+mn-lt"/>
                      </a:endParaRPr>
                    </a:p>
                  </a:txBody>
                  <a:tcPr/>
                </a:tc>
                <a:tc>
                  <a:txBody>
                    <a:bodyPr/>
                    <a:lstStyle/>
                    <a:p>
                      <a:r>
                        <a:rPr lang="en-IN" sz="1400" b="0" i="0" dirty="0">
                          <a:latin typeface="+mn-lt"/>
                        </a:rPr>
                        <a:t>78</a:t>
                      </a:r>
                    </a:p>
                  </a:txBody>
                  <a:tcPr/>
                </a:tc>
                <a:extLst>
                  <a:ext uri="{0D108BD9-81ED-4DB2-BD59-A6C34878D82A}">
                    <a16:rowId xmlns:a16="http://schemas.microsoft.com/office/drawing/2014/main" val="10005"/>
                  </a:ext>
                </a:extLst>
              </a:tr>
              <a:tr h="620287">
                <a:tc>
                  <a:txBody>
                    <a:bodyPr/>
                    <a:lstStyle/>
                    <a:p>
                      <a:r>
                        <a:rPr lang="en-IN" sz="1400" b="0" dirty="0">
                          <a:latin typeface="+mn-lt"/>
                        </a:rPr>
                        <a:t>6</a:t>
                      </a:r>
                    </a:p>
                  </a:txBody>
                  <a:tcPr/>
                </a:tc>
                <a:tc>
                  <a:txBody>
                    <a:bodyPr/>
                    <a:lstStyle/>
                    <a:p>
                      <a:r>
                        <a:rPr lang="en-IN" sz="1400" b="0" dirty="0">
                          <a:latin typeface="+mn-lt"/>
                          <a:cs typeface="Times New Roman" panose="02020603050405020304" pitchFamily="18" charset="0"/>
                        </a:rPr>
                        <a:t>END-TO-END AUDIOVISUAL SPEECH RECOGNITION </a:t>
                      </a:r>
                      <a:endParaRPr lang="en-IN" sz="1400" b="0" dirty="0">
                        <a:latin typeface="+mn-lt"/>
                      </a:endParaRPr>
                    </a:p>
                  </a:txBody>
                  <a:tcPr/>
                </a:tc>
                <a:tc>
                  <a:txBody>
                    <a:bodyPr/>
                    <a:lstStyle/>
                    <a:p>
                      <a:r>
                        <a:rPr lang="en-IN" sz="1400" b="0" dirty="0">
                          <a:latin typeface="+mn-lt"/>
                        </a:rPr>
                        <a:t>IEEE,</a:t>
                      </a:r>
                      <a:r>
                        <a:rPr lang="en-IN" sz="1400" b="0" baseline="0" dirty="0">
                          <a:latin typeface="+mn-lt"/>
                        </a:rPr>
                        <a:t> 2018</a:t>
                      </a:r>
                      <a:endParaRPr lang="en-IN" sz="1400" b="0" dirty="0">
                        <a:latin typeface="+mn-lt"/>
                      </a:endParaRPr>
                    </a:p>
                  </a:txBody>
                  <a:tcPr/>
                </a:tc>
                <a:tc>
                  <a:txBody>
                    <a:bodyPr/>
                    <a:lstStyle/>
                    <a:p>
                      <a:r>
                        <a:rPr lang="en-US" sz="1400" b="0" dirty="0">
                          <a:latin typeface="+mn-lt"/>
                          <a:cs typeface="Times New Roman" panose="02020603050405020304" pitchFamily="18" charset="0"/>
                        </a:rPr>
                        <a:t>2-layer BGRU  model</a:t>
                      </a:r>
                      <a:endParaRPr lang="en-IN" sz="1400" b="0" dirty="0">
                        <a:latin typeface="+mn-lt"/>
                      </a:endParaRPr>
                    </a:p>
                  </a:txBody>
                  <a:tcPr/>
                </a:tc>
                <a:tc>
                  <a:txBody>
                    <a:bodyPr/>
                    <a:lstStyle/>
                    <a:p>
                      <a:r>
                        <a:rPr lang="en-US" sz="1400" b="0" dirty="0">
                          <a:latin typeface="+mn-lt"/>
                          <a:cs typeface="Times New Roman" panose="02020603050405020304" pitchFamily="18" charset="0"/>
                        </a:rPr>
                        <a:t>LRW database </a:t>
                      </a:r>
                      <a:endParaRPr lang="en-IN" sz="1400" b="0" dirty="0">
                        <a:latin typeface="+mn-lt"/>
                      </a:endParaRPr>
                    </a:p>
                  </a:txBody>
                  <a:tcPr/>
                </a:tc>
                <a:tc>
                  <a:txBody>
                    <a:bodyPr/>
                    <a:lstStyle/>
                    <a:p>
                      <a:r>
                        <a:rPr lang="en-IN" sz="1400" b="0" dirty="0">
                          <a:latin typeface="+mn-lt"/>
                        </a:rPr>
                        <a:t>74.1</a:t>
                      </a:r>
                    </a:p>
                  </a:txBody>
                  <a:tcPr/>
                </a:tc>
                <a:extLst>
                  <a:ext uri="{0D108BD9-81ED-4DB2-BD59-A6C34878D82A}">
                    <a16:rowId xmlns:a16="http://schemas.microsoft.com/office/drawing/2014/main" val="10006"/>
                  </a:ext>
                </a:extLst>
              </a:tr>
              <a:tr h="745794">
                <a:tc>
                  <a:txBody>
                    <a:bodyPr/>
                    <a:lstStyle/>
                    <a:p>
                      <a:r>
                        <a:rPr lang="en-IN" sz="1400" b="0" dirty="0">
                          <a:latin typeface="+mn-lt"/>
                        </a:rPr>
                        <a:t>7</a:t>
                      </a:r>
                    </a:p>
                  </a:txBody>
                  <a:tcPr/>
                </a:tc>
                <a:tc>
                  <a:txBody>
                    <a:bodyPr/>
                    <a:lstStyle/>
                    <a:p>
                      <a:r>
                        <a:rPr lang="en-US" sz="1400" b="0" dirty="0">
                          <a:latin typeface="+mn-lt"/>
                          <a:cs typeface="Times New Roman" panose="02020603050405020304" pitchFamily="18" charset="0"/>
                        </a:rPr>
                        <a:t>Open-Domain Audio-Visual Speech Recognition: A Deep Learning Approach </a:t>
                      </a:r>
                      <a:r>
                        <a:rPr lang="en-US" sz="1400" b="0" dirty="0">
                          <a:latin typeface="+mn-lt"/>
                        </a:rPr>
                        <a:t/>
                      </a:r>
                      <a:br>
                        <a:rPr lang="en-US" sz="1400" b="0" dirty="0">
                          <a:latin typeface="+mn-lt"/>
                        </a:rPr>
                      </a:br>
                      <a:endParaRPr lang="en-IN" sz="1400" b="0" dirty="0">
                        <a:latin typeface="+mn-lt"/>
                      </a:endParaRPr>
                    </a:p>
                  </a:txBody>
                  <a:tcPr/>
                </a:tc>
                <a:tc>
                  <a:txBody>
                    <a:bodyPr/>
                    <a:lstStyle/>
                    <a:p>
                      <a:r>
                        <a:rPr lang="en-US" sz="1400" b="0" dirty="0">
                          <a:latin typeface="+mn-lt"/>
                          <a:cs typeface="Times New Roman" panose="02020603050405020304" pitchFamily="18" charset="0"/>
                        </a:rPr>
                        <a:t>IEEE, 2016</a:t>
                      </a:r>
                      <a:endParaRPr lang="en-IN" sz="1400" b="0" dirty="0">
                        <a:latin typeface="+mn-lt"/>
                      </a:endParaRPr>
                    </a:p>
                  </a:txBody>
                  <a:tcPr/>
                </a:tc>
                <a:tc>
                  <a:txBody>
                    <a:bodyPr/>
                    <a:lstStyle/>
                    <a:p>
                      <a:r>
                        <a:rPr lang="en-US" sz="1400" b="0" dirty="0">
                          <a:latin typeface="+mn-lt"/>
                          <a:cs typeface="Times New Roman" panose="02020603050405020304" pitchFamily="18" charset="0"/>
                        </a:rPr>
                        <a:t>DNN model </a:t>
                      </a:r>
                      <a:endParaRPr lang="en-IN" sz="1400" b="0" dirty="0">
                        <a:latin typeface="+mn-lt"/>
                      </a:endParaRPr>
                    </a:p>
                  </a:txBody>
                  <a:tcPr/>
                </a:tc>
                <a:tc>
                  <a:txBody>
                    <a:bodyPr/>
                    <a:lstStyle/>
                    <a:p>
                      <a:r>
                        <a:rPr lang="en-US" sz="1400" b="0" dirty="0">
                          <a:latin typeface="+mn-lt"/>
                          <a:cs typeface="Times New Roman" panose="02020603050405020304" pitchFamily="18" charset="0"/>
                        </a:rPr>
                        <a:t>English videos from online video archives</a:t>
                      </a:r>
                      <a:endParaRPr lang="en-IN" sz="1400" b="0" dirty="0">
                        <a:latin typeface="+mn-lt"/>
                      </a:endParaRPr>
                    </a:p>
                  </a:txBody>
                  <a:tcPr/>
                </a:tc>
                <a:tc>
                  <a:txBody>
                    <a:bodyPr/>
                    <a:lstStyle/>
                    <a:p>
                      <a:r>
                        <a:rPr lang="en-IN" sz="1400" b="0" dirty="0">
                          <a:latin typeface="+mn-lt"/>
                        </a:rPr>
                        <a:t>67.38</a:t>
                      </a:r>
                    </a:p>
                  </a:txBody>
                  <a:tcPr/>
                </a:tc>
                <a:extLst>
                  <a:ext uri="{0D108BD9-81ED-4DB2-BD59-A6C34878D82A}">
                    <a16:rowId xmlns:a16="http://schemas.microsoft.com/office/drawing/2014/main" val="10007"/>
                  </a:ext>
                </a:extLst>
              </a:tr>
              <a:tr h="620287">
                <a:tc>
                  <a:txBody>
                    <a:bodyPr/>
                    <a:lstStyle/>
                    <a:p>
                      <a:r>
                        <a:rPr lang="en-IN" sz="1400" b="0" dirty="0">
                          <a:latin typeface="+mn-lt"/>
                        </a:rPr>
                        <a:t>8</a:t>
                      </a:r>
                    </a:p>
                  </a:txBody>
                  <a:tcPr/>
                </a:tc>
                <a:tc>
                  <a:txBody>
                    <a:bodyPr/>
                    <a:lstStyle/>
                    <a:p>
                      <a:r>
                        <a:rPr lang="en-IN" sz="1400" b="0" dirty="0">
                          <a:latin typeface="+mn-lt"/>
                          <a:cs typeface="Times New Roman" panose="02020603050405020304" pitchFamily="18" charset="0"/>
                        </a:rPr>
                        <a:t>Visual Speech Recognition</a:t>
                      </a:r>
                      <a:endParaRPr lang="en-IN" sz="1400" b="0" dirty="0">
                        <a:latin typeface="+mn-lt"/>
                      </a:endParaRPr>
                    </a:p>
                  </a:txBody>
                  <a:tcPr/>
                </a:tc>
                <a:tc>
                  <a:txBody>
                    <a:bodyPr/>
                    <a:lstStyle/>
                    <a:p>
                      <a:r>
                        <a:rPr lang="en-IN" sz="1400" b="0" dirty="0">
                          <a:latin typeface="+mn-lt"/>
                          <a:cs typeface="Times New Roman" panose="02020603050405020304" pitchFamily="18" charset="0"/>
                        </a:rPr>
                        <a:t>IJERT, 2020</a:t>
                      </a:r>
                      <a:endParaRPr lang="en-IN" sz="1400" b="0" dirty="0">
                        <a:latin typeface="+mn-lt"/>
                      </a:endParaRPr>
                    </a:p>
                  </a:txBody>
                  <a:tcPr/>
                </a:tc>
                <a:tc>
                  <a:txBody>
                    <a:bodyPr/>
                    <a:lstStyle/>
                    <a:p>
                      <a:r>
                        <a:rPr lang="en-US" sz="1400" b="0" dirty="0">
                          <a:latin typeface="+mn-lt"/>
                          <a:cs typeface="Times New Roman" panose="02020603050405020304" pitchFamily="18" charset="0"/>
                        </a:rPr>
                        <a:t>CNN</a:t>
                      </a:r>
                      <a:endParaRPr lang="en-IN" sz="1400" b="0" dirty="0">
                        <a:latin typeface="+mn-lt"/>
                      </a:endParaRPr>
                    </a:p>
                  </a:txBody>
                  <a:tcPr/>
                </a:tc>
                <a:tc>
                  <a:txBody>
                    <a:bodyPr/>
                    <a:lstStyle/>
                    <a:p>
                      <a:r>
                        <a:rPr lang="en-US" sz="1400" b="0" dirty="0">
                          <a:latin typeface="+mn-lt"/>
                          <a:cs typeface="Times New Roman" panose="02020603050405020304" pitchFamily="18" charset="0"/>
                        </a:rPr>
                        <a:t>MIRACL-VC1</a:t>
                      </a:r>
                      <a:endParaRPr lang="en-IN" sz="1400" b="0" dirty="0">
                        <a:latin typeface="+mn-lt"/>
                      </a:endParaRPr>
                    </a:p>
                  </a:txBody>
                  <a:tcPr/>
                </a:tc>
                <a:tc>
                  <a:txBody>
                    <a:bodyPr/>
                    <a:lstStyle/>
                    <a:p>
                      <a:r>
                        <a:rPr lang="en-IN" sz="1400" b="0" dirty="0">
                          <a:latin typeface="+mn-lt"/>
                        </a:rPr>
                        <a:t>72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42064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190</TotalTime>
  <Words>4320</Words>
  <Application>Microsoft Office PowerPoint</Application>
  <PresentationFormat>Widescreen</PresentationFormat>
  <Paragraphs>570</Paragraphs>
  <Slides>76</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Arial</vt:lpstr>
      <vt:lpstr>Arial,Sans-Serif</vt:lpstr>
      <vt:lpstr>Bradley Hand ITC</vt:lpstr>
      <vt:lpstr>Calibri</vt:lpstr>
      <vt:lpstr>Calibri light</vt:lpstr>
      <vt:lpstr>Calibri light</vt:lpstr>
      <vt:lpstr>Cambria</vt:lpstr>
      <vt:lpstr>Cambria Math</vt:lpstr>
      <vt:lpstr>DejaVu Sans</vt:lpstr>
      <vt:lpstr>sans-serif</vt:lpstr>
      <vt:lpstr>StarSymbol</vt:lpstr>
      <vt:lpstr>Times New Roman</vt:lpstr>
      <vt:lpstr>Ubuntu</vt:lpstr>
      <vt:lpstr>Wingdings</vt:lpstr>
      <vt:lpstr>Retrospect</vt:lpstr>
      <vt:lpstr>SPEECH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Kannada and English Visual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1: Results of proposed method is compared with existing method for visual speech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2: Results of proposed method is compared with existing method for audio visual speech Recognition</vt:lpstr>
      <vt:lpstr>CONCLUSION</vt:lpstr>
      <vt:lpstr>APPLICATIONS</vt:lpstr>
      <vt:lpstr>Scope for Future Work</vt:lpstr>
      <vt:lpstr>PowerPoint Presentation</vt:lpstr>
      <vt:lpstr>Portable Device </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admin</dc:creator>
  <dc:description/>
  <cp:lastModifiedBy>admin</cp:lastModifiedBy>
  <cp:revision>205</cp:revision>
  <dcterms:created xsi:type="dcterms:W3CDTF">2020-12-17T16:05:58Z</dcterms:created>
  <dcterms:modified xsi:type="dcterms:W3CDTF">2021-07-19T06:12:55Z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59</vt:i4>
  </property>
</Properties>
</file>