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4" r:id="rId6"/>
    <p:sldId id="258" r:id="rId7"/>
    <p:sldId id="259" r:id="rId8"/>
    <p:sldId id="266" r:id="rId9"/>
    <p:sldId id="268" r:id="rId10"/>
    <p:sldId id="260" r:id="rId11"/>
    <p:sldId id="270" r:id="rId12"/>
    <p:sldId id="263" r:id="rId13"/>
    <p:sldId id="262" r:id="rId14"/>
    <p:sldId id="261" r:id="rId15"/>
    <p:sldId id="272"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2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2119C8-DE7A-4555-A4EF-2E286B1CF184}" v="115" dt="2023-03-07T18:41:44.554"/>
    <p1510:client id="{FBE479E7-A028-7356-A3F9-1524DE650861}" v="8" dt="2023-03-07T15:39:01.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978638-6E4A-4795-AA81-3B22B977645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7A853AF-C520-4211-812D-682081426596}">
      <dgm:prSet/>
      <dgm:spPr/>
      <dgm:t>
        <a:bodyPr/>
        <a:lstStyle/>
        <a:p>
          <a:r>
            <a:rPr lang="en-US"/>
            <a:t>Financial services plays a crucial role in country economic growth mainly by lending money. So, banks need to minimize the risk exposure by identifying high risk Customers.</a:t>
          </a:r>
        </a:p>
      </dgm:t>
    </dgm:pt>
    <dgm:pt modelId="{54233D88-DBD7-4299-95B1-38BBB0EC3035}" type="parTrans" cxnId="{AC65E5D0-7199-44B9-8BE0-3CDDFB8E486C}">
      <dgm:prSet/>
      <dgm:spPr/>
      <dgm:t>
        <a:bodyPr/>
        <a:lstStyle/>
        <a:p>
          <a:endParaRPr lang="en-US"/>
        </a:p>
      </dgm:t>
    </dgm:pt>
    <dgm:pt modelId="{CA6B0084-07E8-4C2E-AD3B-6E2B81515544}" type="sibTrans" cxnId="{AC65E5D0-7199-44B9-8BE0-3CDDFB8E486C}">
      <dgm:prSet/>
      <dgm:spPr/>
      <dgm:t>
        <a:bodyPr/>
        <a:lstStyle/>
        <a:p>
          <a:endParaRPr lang="en-US"/>
        </a:p>
      </dgm:t>
    </dgm:pt>
    <dgm:pt modelId="{774B7DF1-0AD7-4AFF-AC91-7B6709891E86}">
      <dgm:prSet/>
      <dgm:spPr/>
      <dgm:t>
        <a:bodyPr/>
        <a:lstStyle/>
        <a:p>
          <a:r>
            <a:rPr lang="en-US"/>
            <a:t>Building a machine learning model to predict the loan approval of the customer will help the bank to minimize risk and maximize profits.</a:t>
          </a:r>
        </a:p>
      </dgm:t>
    </dgm:pt>
    <dgm:pt modelId="{0FA1E0FA-94C3-4A47-97C6-AEA013C973F8}" type="parTrans" cxnId="{1F89AD09-BE93-4964-91B6-134BCE0CACE1}">
      <dgm:prSet/>
      <dgm:spPr/>
      <dgm:t>
        <a:bodyPr/>
        <a:lstStyle/>
        <a:p>
          <a:endParaRPr lang="en-US"/>
        </a:p>
      </dgm:t>
    </dgm:pt>
    <dgm:pt modelId="{CCD4D1F5-0824-4F10-B663-37127ECEE760}" type="sibTrans" cxnId="{1F89AD09-BE93-4964-91B6-134BCE0CACE1}">
      <dgm:prSet/>
      <dgm:spPr/>
      <dgm:t>
        <a:bodyPr/>
        <a:lstStyle/>
        <a:p>
          <a:endParaRPr lang="en-US"/>
        </a:p>
      </dgm:t>
    </dgm:pt>
    <dgm:pt modelId="{BA4E8D2B-B95F-45E9-AE57-F3A51089A019}">
      <dgm:prSet/>
      <dgm:spPr/>
      <dgm:t>
        <a:bodyPr/>
        <a:lstStyle/>
        <a:p>
          <a:r>
            <a:rPr lang="en-US"/>
            <a:t>Data Analytics using Machine Learning is one of the rapid growing technology. This project helps me to Gain more knowledge and utilize all the skills acquired in my Masters by developing ML models &amp; to work with analytics tools like Tableau.</a:t>
          </a:r>
        </a:p>
      </dgm:t>
    </dgm:pt>
    <dgm:pt modelId="{0D6694CA-73C5-4274-A3E6-A2FE16BE49D8}" type="parTrans" cxnId="{EC78C7E6-FF6A-40C3-931A-0EB9728219CA}">
      <dgm:prSet/>
      <dgm:spPr/>
      <dgm:t>
        <a:bodyPr/>
        <a:lstStyle/>
        <a:p>
          <a:endParaRPr lang="en-US"/>
        </a:p>
      </dgm:t>
    </dgm:pt>
    <dgm:pt modelId="{E3DF5A5B-31A6-4D66-94DB-2E6076310891}" type="sibTrans" cxnId="{EC78C7E6-FF6A-40C3-931A-0EB9728219CA}">
      <dgm:prSet/>
      <dgm:spPr/>
      <dgm:t>
        <a:bodyPr/>
        <a:lstStyle/>
        <a:p>
          <a:endParaRPr lang="en-US"/>
        </a:p>
      </dgm:t>
    </dgm:pt>
    <dgm:pt modelId="{8A60279B-8C42-4CBB-A3DA-68C83F46DCFE}" type="pres">
      <dgm:prSet presAssocID="{7F978638-6E4A-4795-AA81-3B22B9776452}" presName="linear" presStyleCnt="0">
        <dgm:presLayoutVars>
          <dgm:animLvl val="lvl"/>
          <dgm:resizeHandles val="exact"/>
        </dgm:presLayoutVars>
      </dgm:prSet>
      <dgm:spPr/>
    </dgm:pt>
    <dgm:pt modelId="{EC765842-413C-4DBD-B202-AA3641B3B3BE}" type="pres">
      <dgm:prSet presAssocID="{47A853AF-C520-4211-812D-682081426596}" presName="parentText" presStyleLbl="node1" presStyleIdx="0" presStyleCnt="3">
        <dgm:presLayoutVars>
          <dgm:chMax val="0"/>
          <dgm:bulletEnabled val="1"/>
        </dgm:presLayoutVars>
      </dgm:prSet>
      <dgm:spPr/>
    </dgm:pt>
    <dgm:pt modelId="{DAD46739-3637-4CD6-A09C-EF255F577C94}" type="pres">
      <dgm:prSet presAssocID="{CA6B0084-07E8-4C2E-AD3B-6E2B81515544}" presName="spacer" presStyleCnt="0"/>
      <dgm:spPr/>
    </dgm:pt>
    <dgm:pt modelId="{1317CEAD-EC6A-4DD9-91F1-A0A96AF6EB5C}" type="pres">
      <dgm:prSet presAssocID="{774B7DF1-0AD7-4AFF-AC91-7B6709891E86}" presName="parentText" presStyleLbl="node1" presStyleIdx="1" presStyleCnt="3">
        <dgm:presLayoutVars>
          <dgm:chMax val="0"/>
          <dgm:bulletEnabled val="1"/>
        </dgm:presLayoutVars>
      </dgm:prSet>
      <dgm:spPr/>
    </dgm:pt>
    <dgm:pt modelId="{707456E4-1707-4069-879D-9F479E63B09B}" type="pres">
      <dgm:prSet presAssocID="{CCD4D1F5-0824-4F10-B663-37127ECEE760}" presName="spacer" presStyleCnt="0"/>
      <dgm:spPr/>
    </dgm:pt>
    <dgm:pt modelId="{D731927B-A9C6-4423-9CB0-D7A7B021207C}" type="pres">
      <dgm:prSet presAssocID="{BA4E8D2B-B95F-45E9-AE57-F3A51089A019}" presName="parentText" presStyleLbl="node1" presStyleIdx="2" presStyleCnt="3">
        <dgm:presLayoutVars>
          <dgm:chMax val="0"/>
          <dgm:bulletEnabled val="1"/>
        </dgm:presLayoutVars>
      </dgm:prSet>
      <dgm:spPr/>
    </dgm:pt>
  </dgm:ptLst>
  <dgm:cxnLst>
    <dgm:cxn modelId="{1F89AD09-BE93-4964-91B6-134BCE0CACE1}" srcId="{7F978638-6E4A-4795-AA81-3B22B9776452}" destId="{774B7DF1-0AD7-4AFF-AC91-7B6709891E86}" srcOrd="1" destOrd="0" parTransId="{0FA1E0FA-94C3-4A47-97C6-AEA013C973F8}" sibTransId="{CCD4D1F5-0824-4F10-B663-37127ECEE760}"/>
    <dgm:cxn modelId="{3637DA0B-045B-4984-AF51-FFA9A73B3CAE}" type="presOf" srcId="{BA4E8D2B-B95F-45E9-AE57-F3A51089A019}" destId="{D731927B-A9C6-4423-9CB0-D7A7B021207C}" srcOrd="0" destOrd="0" presId="urn:microsoft.com/office/officeart/2005/8/layout/vList2"/>
    <dgm:cxn modelId="{3F1F843A-9CA2-40DE-A88F-5563CA6FD1D6}" type="presOf" srcId="{47A853AF-C520-4211-812D-682081426596}" destId="{EC765842-413C-4DBD-B202-AA3641B3B3BE}" srcOrd="0" destOrd="0" presId="urn:microsoft.com/office/officeart/2005/8/layout/vList2"/>
    <dgm:cxn modelId="{AC65E5D0-7199-44B9-8BE0-3CDDFB8E486C}" srcId="{7F978638-6E4A-4795-AA81-3B22B9776452}" destId="{47A853AF-C520-4211-812D-682081426596}" srcOrd="0" destOrd="0" parTransId="{54233D88-DBD7-4299-95B1-38BBB0EC3035}" sibTransId="{CA6B0084-07E8-4C2E-AD3B-6E2B81515544}"/>
    <dgm:cxn modelId="{EC78C7E6-FF6A-40C3-931A-0EB9728219CA}" srcId="{7F978638-6E4A-4795-AA81-3B22B9776452}" destId="{BA4E8D2B-B95F-45E9-AE57-F3A51089A019}" srcOrd="2" destOrd="0" parTransId="{0D6694CA-73C5-4274-A3E6-A2FE16BE49D8}" sibTransId="{E3DF5A5B-31A6-4D66-94DB-2E6076310891}"/>
    <dgm:cxn modelId="{2D6132EA-E2E6-499C-847C-75A9AF68383E}" type="presOf" srcId="{774B7DF1-0AD7-4AFF-AC91-7B6709891E86}" destId="{1317CEAD-EC6A-4DD9-91F1-A0A96AF6EB5C}" srcOrd="0" destOrd="0" presId="urn:microsoft.com/office/officeart/2005/8/layout/vList2"/>
    <dgm:cxn modelId="{0B93F7F3-0133-454C-B811-24D894469A57}" type="presOf" srcId="{7F978638-6E4A-4795-AA81-3B22B9776452}" destId="{8A60279B-8C42-4CBB-A3DA-68C83F46DCFE}" srcOrd="0" destOrd="0" presId="urn:microsoft.com/office/officeart/2005/8/layout/vList2"/>
    <dgm:cxn modelId="{16972F2C-7287-4E08-96E0-ECE5BAADF9D7}" type="presParOf" srcId="{8A60279B-8C42-4CBB-A3DA-68C83F46DCFE}" destId="{EC765842-413C-4DBD-B202-AA3641B3B3BE}" srcOrd="0" destOrd="0" presId="urn:microsoft.com/office/officeart/2005/8/layout/vList2"/>
    <dgm:cxn modelId="{5F826EB3-E3B0-4E43-B4B6-F16A6DED4AAC}" type="presParOf" srcId="{8A60279B-8C42-4CBB-A3DA-68C83F46DCFE}" destId="{DAD46739-3637-4CD6-A09C-EF255F577C94}" srcOrd="1" destOrd="0" presId="urn:microsoft.com/office/officeart/2005/8/layout/vList2"/>
    <dgm:cxn modelId="{B8DD4436-DA4D-47A2-A0D4-E42D0024EB9E}" type="presParOf" srcId="{8A60279B-8C42-4CBB-A3DA-68C83F46DCFE}" destId="{1317CEAD-EC6A-4DD9-91F1-A0A96AF6EB5C}" srcOrd="2" destOrd="0" presId="urn:microsoft.com/office/officeart/2005/8/layout/vList2"/>
    <dgm:cxn modelId="{F3D706FA-F6ED-41C4-A873-713964D45E2D}" type="presParOf" srcId="{8A60279B-8C42-4CBB-A3DA-68C83F46DCFE}" destId="{707456E4-1707-4069-879D-9F479E63B09B}" srcOrd="3" destOrd="0" presId="urn:microsoft.com/office/officeart/2005/8/layout/vList2"/>
    <dgm:cxn modelId="{AEFECFA0-ADC6-4A57-9631-91909951E554}" type="presParOf" srcId="{8A60279B-8C42-4CBB-A3DA-68C83F46DCFE}" destId="{D731927B-A9C6-4423-9CB0-D7A7B021207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FFB93-2CD4-4599-A08D-461555029788}" type="doc">
      <dgm:prSet loTypeId="urn:microsoft.com/office/officeart/2005/8/layout/vList5" loCatId="list" qsTypeId="urn:microsoft.com/office/officeart/2005/8/quickstyle/simple1" qsCatId="simple" csTypeId="urn:microsoft.com/office/officeart/2005/8/colors/accent1_2" csCatId="accent1" phldr="1"/>
      <dgm:spPr/>
    </dgm:pt>
    <dgm:pt modelId="{411E2A8C-CC1F-4EDC-ADA6-467CFC82828E}">
      <dgm:prSet phldrT="[Text]"/>
      <dgm:spPr>
        <a:solidFill>
          <a:srgbClr val="0070C0"/>
        </a:solidFill>
      </dgm:spPr>
      <dgm:t>
        <a:bodyPr/>
        <a:lstStyle/>
        <a:p>
          <a:r>
            <a:rPr lang="en-IN" dirty="0"/>
            <a:t>Dataset</a:t>
          </a:r>
          <a:endParaRPr lang="en-US" dirty="0"/>
        </a:p>
      </dgm:t>
    </dgm:pt>
    <dgm:pt modelId="{3850916E-6CD7-47DD-9240-0F16E703E046}" type="parTrans" cxnId="{AEE51E36-72EB-4AF3-882A-1BAEF60A1A01}">
      <dgm:prSet/>
      <dgm:spPr/>
      <dgm:t>
        <a:bodyPr/>
        <a:lstStyle/>
        <a:p>
          <a:endParaRPr lang="en-US"/>
        </a:p>
      </dgm:t>
    </dgm:pt>
    <dgm:pt modelId="{4E71AA5A-B941-45A2-9663-9657671638E5}" type="sibTrans" cxnId="{AEE51E36-72EB-4AF3-882A-1BAEF60A1A01}">
      <dgm:prSet/>
      <dgm:spPr/>
      <dgm:t>
        <a:bodyPr/>
        <a:lstStyle/>
        <a:p>
          <a:endParaRPr lang="en-US"/>
        </a:p>
      </dgm:t>
    </dgm:pt>
    <dgm:pt modelId="{5F84854A-DD34-4913-B872-F5A1E3A962CF}">
      <dgm:prSet phldrT="[Text]"/>
      <dgm:spPr>
        <a:solidFill>
          <a:srgbClr val="0070C0"/>
        </a:solidFill>
      </dgm:spPr>
      <dgm:t>
        <a:bodyPr/>
        <a:lstStyle/>
        <a:p>
          <a:r>
            <a:rPr lang="en-IN" dirty="0"/>
            <a:t>Data Pre-processing</a:t>
          </a:r>
          <a:endParaRPr lang="en-US" dirty="0"/>
        </a:p>
      </dgm:t>
    </dgm:pt>
    <dgm:pt modelId="{36F1FCDE-FD1B-47CF-802A-C58F18205C2C}" type="parTrans" cxnId="{2A47E0E8-9769-4F7E-A097-8C7A7FA659D8}">
      <dgm:prSet/>
      <dgm:spPr/>
      <dgm:t>
        <a:bodyPr/>
        <a:lstStyle/>
        <a:p>
          <a:endParaRPr lang="en-US"/>
        </a:p>
      </dgm:t>
    </dgm:pt>
    <dgm:pt modelId="{3D53631F-5ACC-4745-8552-91727396380B}" type="sibTrans" cxnId="{2A47E0E8-9769-4F7E-A097-8C7A7FA659D8}">
      <dgm:prSet/>
      <dgm:spPr/>
      <dgm:t>
        <a:bodyPr/>
        <a:lstStyle/>
        <a:p>
          <a:endParaRPr lang="en-US"/>
        </a:p>
      </dgm:t>
    </dgm:pt>
    <dgm:pt modelId="{989B5B31-F79D-4EF9-8397-C17D22A1E180}">
      <dgm:prSet phldrT="[Text]"/>
      <dgm:spPr>
        <a:solidFill>
          <a:srgbClr val="0070C0"/>
        </a:solidFill>
      </dgm:spPr>
      <dgm:t>
        <a:bodyPr/>
        <a:lstStyle/>
        <a:p>
          <a:r>
            <a:rPr lang="en-US" dirty="0"/>
            <a:t>Exploratory Data Analysis</a:t>
          </a:r>
        </a:p>
      </dgm:t>
    </dgm:pt>
    <dgm:pt modelId="{57EE3BF6-7B7B-4398-8FC4-BCA3E28BA716}" type="parTrans" cxnId="{7FEC1194-2DE2-4B18-973B-1AFC95C4FA9B}">
      <dgm:prSet/>
      <dgm:spPr/>
      <dgm:t>
        <a:bodyPr/>
        <a:lstStyle/>
        <a:p>
          <a:endParaRPr lang="en-US"/>
        </a:p>
      </dgm:t>
    </dgm:pt>
    <dgm:pt modelId="{0CB7A0DC-2D04-47BA-93FF-BE6FA67C91A5}" type="sibTrans" cxnId="{7FEC1194-2DE2-4B18-973B-1AFC95C4FA9B}">
      <dgm:prSet/>
      <dgm:spPr/>
      <dgm:t>
        <a:bodyPr/>
        <a:lstStyle/>
        <a:p>
          <a:endParaRPr lang="en-US"/>
        </a:p>
      </dgm:t>
    </dgm:pt>
    <dgm:pt modelId="{0D888F0B-4816-435F-8979-3EFC128C98D0}">
      <dgm:prSet/>
      <dgm:spPr>
        <a:solidFill>
          <a:srgbClr val="0070C0"/>
        </a:solidFill>
      </dgm:spPr>
      <dgm:t>
        <a:bodyPr/>
        <a:lstStyle/>
        <a:p>
          <a:r>
            <a:rPr lang="en-IN" dirty="0"/>
            <a:t>Feature Selection</a:t>
          </a:r>
        </a:p>
      </dgm:t>
    </dgm:pt>
    <dgm:pt modelId="{014FBBA0-1F2F-4FBC-B4F7-56CBA25EC315}" type="parTrans" cxnId="{DAECA529-F27A-461A-81BA-76358F8EE477}">
      <dgm:prSet/>
      <dgm:spPr/>
      <dgm:t>
        <a:bodyPr/>
        <a:lstStyle/>
        <a:p>
          <a:endParaRPr lang="en-US"/>
        </a:p>
      </dgm:t>
    </dgm:pt>
    <dgm:pt modelId="{F4189831-8A0A-488B-8C94-115123A71BE9}" type="sibTrans" cxnId="{DAECA529-F27A-461A-81BA-76358F8EE477}">
      <dgm:prSet/>
      <dgm:spPr/>
      <dgm:t>
        <a:bodyPr/>
        <a:lstStyle/>
        <a:p>
          <a:endParaRPr lang="en-US"/>
        </a:p>
      </dgm:t>
    </dgm:pt>
    <dgm:pt modelId="{58E6C21E-45D1-4C16-8D03-68FBD7327AAA}">
      <dgm:prSet/>
      <dgm:spPr>
        <a:solidFill>
          <a:srgbClr val="0070C0"/>
        </a:solidFill>
      </dgm:spPr>
      <dgm:t>
        <a:bodyPr/>
        <a:lstStyle/>
        <a:p>
          <a:r>
            <a:rPr lang="en-IN" dirty="0"/>
            <a:t>Data Splitting</a:t>
          </a:r>
        </a:p>
      </dgm:t>
    </dgm:pt>
    <dgm:pt modelId="{954E42A4-5D9B-4CA4-860D-F03C50821593}" type="parTrans" cxnId="{C35267EF-ACD3-468C-9DC5-A25F80183D86}">
      <dgm:prSet/>
      <dgm:spPr/>
      <dgm:t>
        <a:bodyPr/>
        <a:lstStyle/>
        <a:p>
          <a:endParaRPr lang="en-US"/>
        </a:p>
      </dgm:t>
    </dgm:pt>
    <dgm:pt modelId="{13F74797-FC6B-4875-AA9C-123EB19175C9}" type="sibTrans" cxnId="{C35267EF-ACD3-468C-9DC5-A25F80183D86}">
      <dgm:prSet/>
      <dgm:spPr/>
      <dgm:t>
        <a:bodyPr/>
        <a:lstStyle/>
        <a:p>
          <a:endParaRPr lang="en-US"/>
        </a:p>
      </dgm:t>
    </dgm:pt>
    <dgm:pt modelId="{AFCB955C-C17C-444C-B612-6C6DD386D395}">
      <dgm:prSet/>
      <dgm:spPr>
        <a:solidFill>
          <a:srgbClr val="0070C0"/>
        </a:solidFill>
      </dgm:spPr>
      <dgm:t>
        <a:bodyPr/>
        <a:lstStyle/>
        <a:p>
          <a:r>
            <a:rPr lang="en-IN" dirty="0"/>
            <a:t>Train and Test Datasets</a:t>
          </a:r>
          <a:endParaRPr lang="en-US" dirty="0"/>
        </a:p>
      </dgm:t>
    </dgm:pt>
    <dgm:pt modelId="{0971F58F-1030-4B27-9A3E-BE3200E73E13}" type="parTrans" cxnId="{9068C3C1-01FA-40E5-B6B5-85A1932177D4}">
      <dgm:prSet/>
      <dgm:spPr/>
      <dgm:t>
        <a:bodyPr/>
        <a:lstStyle/>
        <a:p>
          <a:endParaRPr lang="en-US"/>
        </a:p>
      </dgm:t>
    </dgm:pt>
    <dgm:pt modelId="{3DDAF57F-2A37-44C2-AAD0-893B4538BD24}" type="sibTrans" cxnId="{9068C3C1-01FA-40E5-B6B5-85A1932177D4}">
      <dgm:prSet/>
      <dgm:spPr/>
      <dgm:t>
        <a:bodyPr/>
        <a:lstStyle/>
        <a:p>
          <a:endParaRPr lang="en-US"/>
        </a:p>
      </dgm:t>
    </dgm:pt>
    <dgm:pt modelId="{A798C188-F36B-4878-8697-EF9AC06666DB}">
      <dgm:prSet/>
      <dgm:spPr>
        <a:solidFill>
          <a:srgbClr val="0070C0"/>
        </a:solidFill>
      </dgm:spPr>
      <dgm:t>
        <a:bodyPr/>
        <a:lstStyle/>
        <a:p>
          <a:r>
            <a:rPr lang="en-IN" dirty="0"/>
            <a:t>Machine learning Model</a:t>
          </a:r>
          <a:endParaRPr lang="en-US" dirty="0"/>
        </a:p>
      </dgm:t>
    </dgm:pt>
    <dgm:pt modelId="{430C32A7-665A-4E44-9483-C830F33676D7}" type="parTrans" cxnId="{F8A3FF7D-F215-41F3-A933-F0B6CE95C686}">
      <dgm:prSet/>
      <dgm:spPr/>
      <dgm:t>
        <a:bodyPr/>
        <a:lstStyle/>
        <a:p>
          <a:endParaRPr lang="en-US"/>
        </a:p>
      </dgm:t>
    </dgm:pt>
    <dgm:pt modelId="{8F4CBDFB-778B-4EC7-BA77-264DED98ACB4}" type="sibTrans" cxnId="{F8A3FF7D-F215-41F3-A933-F0B6CE95C686}">
      <dgm:prSet/>
      <dgm:spPr/>
      <dgm:t>
        <a:bodyPr/>
        <a:lstStyle/>
        <a:p>
          <a:endParaRPr lang="en-US"/>
        </a:p>
      </dgm:t>
    </dgm:pt>
    <dgm:pt modelId="{36B8A84F-BE7E-47DB-868A-96991485B1E3}">
      <dgm:prSet/>
      <dgm:spPr>
        <a:solidFill>
          <a:srgbClr val="0070C0"/>
        </a:solidFill>
      </dgm:spPr>
      <dgm:t>
        <a:bodyPr/>
        <a:lstStyle/>
        <a:p>
          <a:r>
            <a:rPr lang="en-IN" dirty="0"/>
            <a:t>Prediction</a:t>
          </a:r>
          <a:endParaRPr lang="en-US" dirty="0"/>
        </a:p>
      </dgm:t>
    </dgm:pt>
    <dgm:pt modelId="{7CFF0136-20E3-4CE4-ADA5-BC28FB472E2E}" type="parTrans" cxnId="{D038FE72-997F-457B-A2DA-33F1EFBB7E73}">
      <dgm:prSet/>
      <dgm:spPr/>
      <dgm:t>
        <a:bodyPr/>
        <a:lstStyle/>
        <a:p>
          <a:endParaRPr lang="en-US"/>
        </a:p>
      </dgm:t>
    </dgm:pt>
    <dgm:pt modelId="{0DDF1075-3511-4A26-ADD9-E6E5AA790DF2}" type="sibTrans" cxnId="{D038FE72-997F-457B-A2DA-33F1EFBB7E73}">
      <dgm:prSet/>
      <dgm:spPr/>
      <dgm:t>
        <a:bodyPr/>
        <a:lstStyle/>
        <a:p>
          <a:endParaRPr lang="en-US"/>
        </a:p>
      </dgm:t>
    </dgm:pt>
    <dgm:pt modelId="{984B532D-8F2B-4A3C-949F-B61E98FDA7D8}" type="pres">
      <dgm:prSet presAssocID="{EF7FFB93-2CD4-4599-A08D-461555029788}" presName="Name0" presStyleCnt="0">
        <dgm:presLayoutVars>
          <dgm:dir/>
          <dgm:animLvl val="lvl"/>
          <dgm:resizeHandles val="exact"/>
        </dgm:presLayoutVars>
      </dgm:prSet>
      <dgm:spPr/>
    </dgm:pt>
    <dgm:pt modelId="{34563A42-C707-4EE0-AD41-D60400CB081E}" type="pres">
      <dgm:prSet presAssocID="{411E2A8C-CC1F-4EDC-ADA6-467CFC82828E}" presName="linNode" presStyleCnt="0"/>
      <dgm:spPr/>
    </dgm:pt>
    <dgm:pt modelId="{DD5E338B-1CC4-48BB-B5E5-B425D085E713}" type="pres">
      <dgm:prSet presAssocID="{411E2A8C-CC1F-4EDC-ADA6-467CFC82828E}" presName="parentText" presStyleLbl="node1" presStyleIdx="0" presStyleCnt="8">
        <dgm:presLayoutVars>
          <dgm:chMax val="1"/>
          <dgm:bulletEnabled val="1"/>
        </dgm:presLayoutVars>
      </dgm:prSet>
      <dgm:spPr/>
    </dgm:pt>
    <dgm:pt modelId="{226A4BA4-0AF5-4AEE-ACE5-8AAAF84621C5}" type="pres">
      <dgm:prSet presAssocID="{4E71AA5A-B941-45A2-9663-9657671638E5}" presName="sp" presStyleCnt="0"/>
      <dgm:spPr/>
    </dgm:pt>
    <dgm:pt modelId="{AADAFEF6-9143-4873-9344-483977B7786D}" type="pres">
      <dgm:prSet presAssocID="{5F84854A-DD34-4913-B872-F5A1E3A962CF}" presName="linNode" presStyleCnt="0"/>
      <dgm:spPr/>
    </dgm:pt>
    <dgm:pt modelId="{579785F4-9261-41EF-97BF-C8D3653937E8}" type="pres">
      <dgm:prSet presAssocID="{5F84854A-DD34-4913-B872-F5A1E3A962CF}" presName="parentText" presStyleLbl="node1" presStyleIdx="1" presStyleCnt="8">
        <dgm:presLayoutVars>
          <dgm:chMax val="1"/>
          <dgm:bulletEnabled val="1"/>
        </dgm:presLayoutVars>
      </dgm:prSet>
      <dgm:spPr/>
    </dgm:pt>
    <dgm:pt modelId="{F0811F89-3C15-4321-B0B8-4FC2EE229587}" type="pres">
      <dgm:prSet presAssocID="{3D53631F-5ACC-4745-8552-91727396380B}" presName="sp" presStyleCnt="0"/>
      <dgm:spPr/>
    </dgm:pt>
    <dgm:pt modelId="{AEF1493F-59BF-49CC-A0DB-B13643F535A8}" type="pres">
      <dgm:prSet presAssocID="{989B5B31-F79D-4EF9-8397-C17D22A1E180}" presName="linNode" presStyleCnt="0"/>
      <dgm:spPr/>
    </dgm:pt>
    <dgm:pt modelId="{34498657-F927-4C28-80E7-6C19B37E4F80}" type="pres">
      <dgm:prSet presAssocID="{989B5B31-F79D-4EF9-8397-C17D22A1E180}" presName="parentText" presStyleLbl="node1" presStyleIdx="2" presStyleCnt="8">
        <dgm:presLayoutVars>
          <dgm:chMax val="1"/>
          <dgm:bulletEnabled val="1"/>
        </dgm:presLayoutVars>
      </dgm:prSet>
      <dgm:spPr/>
    </dgm:pt>
    <dgm:pt modelId="{21EA9EFA-47AB-4D2D-8BAB-A59012C0D832}" type="pres">
      <dgm:prSet presAssocID="{0CB7A0DC-2D04-47BA-93FF-BE6FA67C91A5}" presName="sp" presStyleCnt="0"/>
      <dgm:spPr/>
    </dgm:pt>
    <dgm:pt modelId="{98504CEA-DC33-4F17-91CC-89FE25DA4DAD}" type="pres">
      <dgm:prSet presAssocID="{0D888F0B-4816-435F-8979-3EFC128C98D0}" presName="linNode" presStyleCnt="0"/>
      <dgm:spPr/>
    </dgm:pt>
    <dgm:pt modelId="{495305A0-4206-4540-820A-74C1AFCCB975}" type="pres">
      <dgm:prSet presAssocID="{0D888F0B-4816-435F-8979-3EFC128C98D0}" presName="parentText" presStyleLbl="node1" presStyleIdx="3" presStyleCnt="8">
        <dgm:presLayoutVars>
          <dgm:chMax val="1"/>
          <dgm:bulletEnabled val="1"/>
        </dgm:presLayoutVars>
      </dgm:prSet>
      <dgm:spPr/>
    </dgm:pt>
    <dgm:pt modelId="{318ACE8C-B691-438C-8988-5DC2BEFFF1D5}" type="pres">
      <dgm:prSet presAssocID="{F4189831-8A0A-488B-8C94-115123A71BE9}" presName="sp" presStyleCnt="0"/>
      <dgm:spPr/>
    </dgm:pt>
    <dgm:pt modelId="{3F0BC098-6FA6-472E-B219-9D1D29AC1042}" type="pres">
      <dgm:prSet presAssocID="{58E6C21E-45D1-4C16-8D03-68FBD7327AAA}" presName="linNode" presStyleCnt="0"/>
      <dgm:spPr/>
    </dgm:pt>
    <dgm:pt modelId="{6F35B179-9F4E-45B5-9011-867388EED3D3}" type="pres">
      <dgm:prSet presAssocID="{58E6C21E-45D1-4C16-8D03-68FBD7327AAA}" presName="parentText" presStyleLbl="node1" presStyleIdx="4" presStyleCnt="8">
        <dgm:presLayoutVars>
          <dgm:chMax val="1"/>
          <dgm:bulletEnabled val="1"/>
        </dgm:presLayoutVars>
      </dgm:prSet>
      <dgm:spPr/>
    </dgm:pt>
    <dgm:pt modelId="{FC289A64-2A6B-4115-8C47-9F9AE68D48B6}" type="pres">
      <dgm:prSet presAssocID="{13F74797-FC6B-4875-AA9C-123EB19175C9}" presName="sp" presStyleCnt="0"/>
      <dgm:spPr/>
    </dgm:pt>
    <dgm:pt modelId="{AA1AF462-68BE-4530-BC20-328532B89B59}" type="pres">
      <dgm:prSet presAssocID="{AFCB955C-C17C-444C-B612-6C6DD386D395}" presName="linNode" presStyleCnt="0"/>
      <dgm:spPr/>
    </dgm:pt>
    <dgm:pt modelId="{6B50F82F-3B2E-444D-BCD4-04C9A99E61D9}" type="pres">
      <dgm:prSet presAssocID="{AFCB955C-C17C-444C-B612-6C6DD386D395}" presName="parentText" presStyleLbl="node1" presStyleIdx="5" presStyleCnt="8">
        <dgm:presLayoutVars>
          <dgm:chMax val="1"/>
          <dgm:bulletEnabled val="1"/>
        </dgm:presLayoutVars>
      </dgm:prSet>
      <dgm:spPr/>
    </dgm:pt>
    <dgm:pt modelId="{1F80B4BC-7B7D-4A09-BAE8-62ECD301FC61}" type="pres">
      <dgm:prSet presAssocID="{3DDAF57F-2A37-44C2-AAD0-893B4538BD24}" presName="sp" presStyleCnt="0"/>
      <dgm:spPr/>
    </dgm:pt>
    <dgm:pt modelId="{0760D72B-A1CD-4CA0-A90C-4D844721D24C}" type="pres">
      <dgm:prSet presAssocID="{A798C188-F36B-4878-8697-EF9AC06666DB}" presName="linNode" presStyleCnt="0"/>
      <dgm:spPr/>
    </dgm:pt>
    <dgm:pt modelId="{E2383871-5AAD-46C0-9734-8C729C92B4A5}" type="pres">
      <dgm:prSet presAssocID="{A798C188-F36B-4878-8697-EF9AC06666DB}" presName="parentText" presStyleLbl="node1" presStyleIdx="6" presStyleCnt="8">
        <dgm:presLayoutVars>
          <dgm:chMax val="1"/>
          <dgm:bulletEnabled val="1"/>
        </dgm:presLayoutVars>
      </dgm:prSet>
      <dgm:spPr/>
    </dgm:pt>
    <dgm:pt modelId="{30280E29-12D0-430F-BE4E-A182AE204040}" type="pres">
      <dgm:prSet presAssocID="{8F4CBDFB-778B-4EC7-BA77-264DED98ACB4}" presName="sp" presStyleCnt="0"/>
      <dgm:spPr/>
    </dgm:pt>
    <dgm:pt modelId="{AF660E9A-8B16-44CF-B379-79907AB3B9E2}" type="pres">
      <dgm:prSet presAssocID="{36B8A84F-BE7E-47DB-868A-96991485B1E3}" presName="linNode" presStyleCnt="0"/>
      <dgm:spPr/>
    </dgm:pt>
    <dgm:pt modelId="{38754B8D-AD2D-4C7C-8BC4-256EB030507A}" type="pres">
      <dgm:prSet presAssocID="{36B8A84F-BE7E-47DB-868A-96991485B1E3}" presName="parentText" presStyleLbl="node1" presStyleIdx="7" presStyleCnt="8" custLinFactNeighborY="69366">
        <dgm:presLayoutVars>
          <dgm:chMax val="1"/>
          <dgm:bulletEnabled val="1"/>
        </dgm:presLayoutVars>
      </dgm:prSet>
      <dgm:spPr/>
    </dgm:pt>
  </dgm:ptLst>
  <dgm:cxnLst>
    <dgm:cxn modelId="{DAECA529-F27A-461A-81BA-76358F8EE477}" srcId="{EF7FFB93-2CD4-4599-A08D-461555029788}" destId="{0D888F0B-4816-435F-8979-3EFC128C98D0}" srcOrd="3" destOrd="0" parTransId="{014FBBA0-1F2F-4FBC-B4F7-56CBA25EC315}" sibTransId="{F4189831-8A0A-488B-8C94-115123A71BE9}"/>
    <dgm:cxn modelId="{AEE51E36-72EB-4AF3-882A-1BAEF60A1A01}" srcId="{EF7FFB93-2CD4-4599-A08D-461555029788}" destId="{411E2A8C-CC1F-4EDC-ADA6-467CFC82828E}" srcOrd="0" destOrd="0" parTransId="{3850916E-6CD7-47DD-9240-0F16E703E046}" sibTransId="{4E71AA5A-B941-45A2-9663-9657671638E5}"/>
    <dgm:cxn modelId="{0EF5B76D-ED05-4D62-ABC7-F636EF9891B3}" type="presOf" srcId="{411E2A8C-CC1F-4EDC-ADA6-467CFC82828E}" destId="{DD5E338B-1CC4-48BB-B5E5-B425D085E713}" srcOrd="0" destOrd="0" presId="urn:microsoft.com/office/officeart/2005/8/layout/vList5"/>
    <dgm:cxn modelId="{D038FE72-997F-457B-A2DA-33F1EFBB7E73}" srcId="{EF7FFB93-2CD4-4599-A08D-461555029788}" destId="{36B8A84F-BE7E-47DB-868A-96991485B1E3}" srcOrd="7" destOrd="0" parTransId="{7CFF0136-20E3-4CE4-ADA5-BC28FB472E2E}" sibTransId="{0DDF1075-3511-4A26-ADD9-E6E5AA790DF2}"/>
    <dgm:cxn modelId="{F8A3FF7D-F215-41F3-A933-F0B6CE95C686}" srcId="{EF7FFB93-2CD4-4599-A08D-461555029788}" destId="{A798C188-F36B-4878-8697-EF9AC06666DB}" srcOrd="6" destOrd="0" parTransId="{430C32A7-665A-4E44-9483-C830F33676D7}" sibTransId="{8F4CBDFB-778B-4EC7-BA77-264DED98ACB4}"/>
    <dgm:cxn modelId="{9D3DEC86-9B2B-4B48-A3DE-0965C547C3F6}" type="presOf" srcId="{0D888F0B-4816-435F-8979-3EFC128C98D0}" destId="{495305A0-4206-4540-820A-74C1AFCCB975}" srcOrd="0" destOrd="0" presId="urn:microsoft.com/office/officeart/2005/8/layout/vList5"/>
    <dgm:cxn modelId="{7FEC1194-2DE2-4B18-973B-1AFC95C4FA9B}" srcId="{EF7FFB93-2CD4-4599-A08D-461555029788}" destId="{989B5B31-F79D-4EF9-8397-C17D22A1E180}" srcOrd="2" destOrd="0" parTransId="{57EE3BF6-7B7B-4398-8FC4-BCA3E28BA716}" sibTransId="{0CB7A0DC-2D04-47BA-93FF-BE6FA67C91A5}"/>
    <dgm:cxn modelId="{35A727A0-DC8B-4F39-9353-A5B94B0A6229}" type="presOf" srcId="{36B8A84F-BE7E-47DB-868A-96991485B1E3}" destId="{38754B8D-AD2D-4C7C-8BC4-256EB030507A}" srcOrd="0" destOrd="0" presId="urn:microsoft.com/office/officeart/2005/8/layout/vList5"/>
    <dgm:cxn modelId="{107FFAA2-5626-497C-9FE0-E9AF5F7D7F06}" type="presOf" srcId="{AFCB955C-C17C-444C-B612-6C6DD386D395}" destId="{6B50F82F-3B2E-444D-BCD4-04C9A99E61D9}" srcOrd="0" destOrd="0" presId="urn:microsoft.com/office/officeart/2005/8/layout/vList5"/>
    <dgm:cxn modelId="{9068C3C1-01FA-40E5-B6B5-85A1932177D4}" srcId="{EF7FFB93-2CD4-4599-A08D-461555029788}" destId="{AFCB955C-C17C-444C-B612-6C6DD386D395}" srcOrd="5" destOrd="0" parTransId="{0971F58F-1030-4B27-9A3E-BE3200E73E13}" sibTransId="{3DDAF57F-2A37-44C2-AAD0-893B4538BD24}"/>
    <dgm:cxn modelId="{899D5FC3-C059-45AC-B31B-42567F350FB4}" type="presOf" srcId="{58E6C21E-45D1-4C16-8D03-68FBD7327AAA}" destId="{6F35B179-9F4E-45B5-9011-867388EED3D3}" srcOrd="0" destOrd="0" presId="urn:microsoft.com/office/officeart/2005/8/layout/vList5"/>
    <dgm:cxn modelId="{8D1F2DE6-1BBF-4624-887A-6340F120840D}" type="presOf" srcId="{5F84854A-DD34-4913-B872-F5A1E3A962CF}" destId="{579785F4-9261-41EF-97BF-C8D3653937E8}" srcOrd="0" destOrd="0" presId="urn:microsoft.com/office/officeart/2005/8/layout/vList5"/>
    <dgm:cxn modelId="{2A47E0E8-9769-4F7E-A097-8C7A7FA659D8}" srcId="{EF7FFB93-2CD4-4599-A08D-461555029788}" destId="{5F84854A-DD34-4913-B872-F5A1E3A962CF}" srcOrd="1" destOrd="0" parTransId="{36F1FCDE-FD1B-47CF-802A-C58F18205C2C}" sibTransId="{3D53631F-5ACC-4745-8552-91727396380B}"/>
    <dgm:cxn modelId="{36CC99EA-0739-4E5C-B4C0-AE2D9DB6D140}" type="presOf" srcId="{EF7FFB93-2CD4-4599-A08D-461555029788}" destId="{984B532D-8F2B-4A3C-949F-B61E98FDA7D8}" srcOrd="0" destOrd="0" presId="urn:microsoft.com/office/officeart/2005/8/layout/vList5"/>
    <dgm:cxn modelId="{37551AEB-4EDA-4B36-AD98-C1DC6E1F28CC}" type="presOf" srcId="{A798C188-F36B-4878-8697-EF9AC06666DB}" destId="{E2383871-5AAD-46C0-9734-8C729C92B4A5}" srcOrd="0" destOrd="0" presId="urn:microsoft.com/office/officeart/2005/8/layout/vList5"/>
    <dgm:cxn modelId="{C35267EF-ACD3-468C-9DC5-A25F80183D86}" srcId="{EF7FFB93-2CD4-4599-A08D-461555029788}" destId="{58E6C21E-45D1-4C16-8D03-68FBD7327AAA}" srcOrd="4" destOrd="0" parTransId="{954E42A4-5D9B-4CA4-860D-F03C50821593}" sibTransId="{13F74797-FC6B-4875-AA9C-123EB19175C9}"/>
    <dgm:cxn modelId="{3565FFF7-F048-44E1-8E53-EEA88A1D9A39}" type="presOf" srcId="{989B5B31-F79D-4EF9-8397-C17D22A1E180}" destId="{34498657-F927-4C28-80E7-6C19B37E4F80}" srcOrd="0" destOrd="0" presId="urn:microsoft.com/office/officeart/2005/8/layout/vList5"/>
    <dgm:cxn modelId="{33100A93-2B87-46D4-8B1F-5AD57E9CD6C1}" type="presParOf" srcId="{984B532D-8F2B-4A3C-949F-B61E98FDA7D8}" destId="{34563A42-C707-4EE0-AD41-D60400CB081E}" srcOrd="0" destOrd="0" presId="urn:microsoft.com/office/officeart/2005/8/layout/vList5"/>
    <dgm:cxn modelId="{06F78D4E-D682-49DC-BC33-DD53C94BF379}" type="presParOf" srcId="{34563A42-C707-4EE0-AD41-D60400CB081E}" destId="{DD5E338B-1CC4-48BB-B5E5-B425D085E713}" srcOrd="0" destOrd="0" presId="urn:microsoft.com/office/officeart/2005/8/layout/vList5"/>
    <dgm:cxn modelId="{8C38A6DB-59C9-4E34-B544-7C762D0FF01B}" type="presParOf" srcId="{984B532D-8F2B-4A3C-949F-B61E98FDA7D8}" destId="{226A4BA4-0AF5-4AEE-ACE5-8AAAF84621C5}" srcOrd="1" destOrd="0" presId="urn:microsoft.com/office/officeart/2005/8/layout/vList5"/>
    <dgm:cxn modelId="{862DD16A-E101-4E9D-83FF-560AEB847E6A}" type="presParOf" srcId="{984B532D-8F2B-4A3C-949F-B61E98FDA7D8}" destId="{AADAFEF6-9143-4873-9344-483977B7786D}" srcOrd="2" destOrd="0" presId="urn:microsoft.com/office/officeart/2005/8/layout/vList5"/>
    <dgm:cxn modelId="{26E767F3-0205-4409-9E81-29E514B86D51}" type="presParOf" srcId="{AADAFEF6-9143-4873-9344-483977B7786D}" destId="{579785F4-9261-41EF-97BF-C8D3653937E8}" srcOrd="0" destOrd="0" presId="urn:microsoft.com/office/officeart/2005/8/layout/vList5"/>
    <dgm:cxn modelId="{58E4AE95-021C-46E2-BCE9-97B85E770EE2}" type="presParOf" srcId="{984B532D-8F2B-4A3C-949F-B61E98FDA7D8}" destId="{F0811F89-3C15-4321-B0B8-4FC2EE229587}" srcOrd="3" destOrd="0" presId="urn:microsoft.com/office/officeart/2005/8/layout/vList5"/>
    <dgm:cxn modelId="{68C623B5-5059-4FE3-BACE-FA93D8BC693C}" type="presParOf" srcId="{984B532D-8F2B-4A3C-949F-B61E98FDA7D8}" destId="{AEF1493F-59BF-49CC-A0DB-B13643F535A8}" srcOrd="4" destOrd="0" presId="urn:microsoft.com/office/officeart/2005/8/layout/vList5"/>
    <dgm:cxn modelId="{E0BE1D5B-7E94-41A7-9ADD-8A47F5CC3699}" type="presParOf" srcId="{AEF1493F-59BF-49CC-A0DB-B13643F535A8}" destId="{34498657-F927-4C28-80E7-6C19B37E4F80}" srcOrd="0" destOrd="0" presId="urn:microsoft.com/office/officeart/2005/8/layout/vList5"/>
    <dgm:cxn modelId="{5EAAB85A-B6C9-4FE8-841C-BFF2063B4870}" type="presParOf" srcId="{984B532D-8F2B-4A3C-949F-B61E98FDA7D8}" destId="{21EA9EFA-47AB-4D2D-8BAB-A59012C0D832}" srcOrd="5" destOrd="0" presId="urn:microsoft.com/office/officeart/2005/8/layout/vList5"/>
    <dgm:cxn modelId="{8C8630C0-8292-436B-B87C-1F2694E94451}" type="presParOf" srcId="{984B532D-8F2B-4A3C-949F-B61E98FDA7D8}" destId="{98504CEA-DC33-4F17-91CC-89FE25DA4DAD}" srcOrd="6" destOrd="0" presId="urn:microsoft.com/office/officeart/2005/8/layout/vList5"/>
    <dgm:cxn modelId="{57C68601-6A37-489F-A61A-EDF7CE6F204F}" type="presParOf" srcId="{98504CEA-DC33-4F17-91CC-89FE25DA4DAD}" destId="{495305A0-4206-4540-820A-74C1AFCCB975}" srcOrd="0" destOrd="0" presId="urn:microsoft.com/office/officeart/2005/8/layout/vList5"/>
    <dgm:cxn modelId="{42228A51-F3EB-4B24-9C68-6447A17E0813}" type="presParOf" srcId="{984B532D-8F2B-4A3C-949F-B61E98FDA7D8}" destId="{318ACE8C-B691-438C-8988-5DC2BEFFF1D5}" srcOrd="7" destOrd="0" presId="urn:microsoft.com/office/officeart/2005/8/layout/vList5"/>
    <dgm:cxn modelId="{3008D06A-E113-464A-8DBE-97241C4FC46F}" type="presParOf" srcId="{984B532D-8F2B-4A3C-949F-B61E98FDA7D8}" destId="{3F0BC098-6FA6-472E-B219-9D1D29AC1042}" srcOrd="8" destOrd="0" presId="urn:microsoft.com/office/officeart/2005/8/layout/vList5"/>
    <dgm:cxn modelId="{C93603C3-A08D-4BC4-BAB4-558BB1B0B3D0}" type="presParOf" srcId="{3F0BC098-6FA6-472E-B219-9D1D29AC1042}" destId="{6F35B179-9F4E-45B5-9011-867388EED3D3}" srcOrd="0" destOrd="0" presId="urn:microsoft.com/office/officeart/2005/8/layout/vList5"/>
    <dgm:cxn modelId="{8D47A85E-2F69-4860-A4F2-043D41F7640B}" type="presParOf" srcId="{984B532D-8F2B-4A3C-949F-B61E98FDA7D8}" destId="{FC289A64-2A6B-4115-8C47-9F9AE68D48B6}" srcOrd="9" destOrd="0" presId="urn:microsoft.com/office/officeart/2005/8/layout/vList5"/>
    <dgm:cxn modelId="{11CCA40F-B538-4188-AA5F-873AE948F507}" type="presParOf" srcId="{984B532D-8F2B-4A3C-949F-B61E98FDA7D8}" destId="{AA1AF462-68BE-4530-BC20-328532B89B59}" srcOrd="10" destOrd="0" presId="urn:microsoft.com/office/officeart/2005/8/layout/vList5"/>
    <dgm:cxn modelId="{A6DCBB46-90C3-4846-AB89-544FF0E8C023}" type="presParOf" srcId="{AA1AF462-68BE-4530-BC20-328532B89B59}" destId="{6B50F82F-3B2E-444D-BCD4-04C9A99E61D9}" srcOrd="0" destOrd="0" presId="urn:microsoft.com/office/officeart/2005/8/layout/vList5"/>
    <dgm:cxn modelId="{D8007A22-5443-4643-BD82-C444EA70008E}" type="presParOf" srcId="{984B532D-8F2B-4A3C-949F-B61E98FDA7D8}" destId="{1F80B4BC-7B7D-4A09-BAE8-62ECD301FC61}" srcOrd="11" destOrd="0" presId="urn:microsoft.com/office/officeart/2005/8/layout/vList5"/>
    <dgm:cxn modelId="{C04F9EB9-4422-40F4-BECD-99D4C93A929C}" type="presParOf" srcId="{984B532D-8F2B-4A3C-949F-B61E98FDA7D8}" destId="{0760D72B-A1CD-4CA0-A90C-4D844721D24C}" srcOrd="12" destOrd="0" presId="urn:microsoft.com/office/officeart/2005/8/layout/vList5"/>
    <dgm:cxn modelId="{A3A75757-BF1E-4D66-971A-A97EDD621C30}" type="presParOf" srcId="{0760D72B-A1CD-4CA0-A90C-4D844721D24C}" destId="{E2383871-5AAD-46C0-9734-8C729C92B4A5}" srcOrd="0" destOrd="0" presId="urn:microsoft.com/office/officeart/2005/8/layout/vList5"/>
    <dgm:cxn modelId="{6E169CAA-A12B-4635-9E7D-0006E80DEBA9}" type="presParOf" srcId="{984B532D-8F2B-4A3C-949F-B61E98FDA7D8}" destId="{30280E29-12D0-430F-BE4E-A182AE204040}" srcOrd="13" destOrd="0" presId="urn:microsoft.com/office/officeart/2005/8/layout/vList5"/>
    <dgm:cxn modelId="{1697D867-71BB-4A41-8602-22976B97C91A}" type="presParOf" srcId="{984B532D-8F2B-4A3C-949F-B61E98FDA7D8}" destId="{AF660E9A-8B16-44CF-B379-79907AB3B9E2}" srcOrd="14" destOrd="0" presId="urn:microsoft.com/office/officeart/2005/8/layout/vList5"/>
    <dgm:cxn modelId="{B82951EE-CA81-417A-B297-F0E87553B77F}" type="presParOf" srcId="{AF660E9A-8B16-44CF-B379-79907AB3B9E2}" destId="{38754B8D-AD2D-4C7C-8BC4-256EB030507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65842-413C-4DBD-B202-AA3641B3B3BE}">
      <dsp:nvSpPr>
        <dsp:cNvPr id="0" name=""/>
        <dsp:cNvSpPr/>
      </dsp:nvSpPr>
      <dsp:spPr>
        <a:xfrm>
          <a:off x="0" y="74124"/>
          <a:ext cx="7424423" cy="16549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Financial services plays a crucial role in country economic growth mainly by lending money. So, banks need to minimize the risk exposure by identifying high risk Customers.</a:t>
          </a:r>
        </a:p>
      </dsp:txBody>
      <dsp:txXfrm>
        <a:off x="80789" y="154913"/>
        <a:ext cx="7262845" cy="1493387"/>
      </dsp:txXfrm>
    </dsp:sp>
    <dsp:sp modelId="{1317CEAD-EC6A-4DD9-91F1-A0A96AF6EB5C}">
      <dsp:nvSpPr>
        <dsp:cNvPr id="0" name=""/>
        <dsp:cNvSpPr/>
      </dsp:nvSpPr>
      <dsp:spPr>
        <a:xfrm>
          <a:off x="0" y="1795329"/>
          <a:ext cx="7424423" cy="1654965"/>
        </a:xfrm>
        <a:prstGeom prst="roundRect">
          <a:avLst/>
        </a:prstGeom>
        <a:solidFill>
          <a:schemeClr val="accent2">
            <a:hueOff val="728834"/>
            <a:satOff val="3"/>
            <a:lumOff val="3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Building a machine learning model to predict the loan approval of the customer will help the bank to minimize risk and maximize profits.</a:t>
          </a:r>
        </a:p>
      </dsp:txBody>
      <dsp:txXfrm>
        <a:off x="80789" y="1876118"/>
        <a:ext cx="7262845" cy="1493387"/>
      </dsp:txXfrm>
    </dsp:sp>
    <dsp:sp modelId="{D731927B-A9C6-4423-9CB0-D7A7B021207C}">
      <dsp:nvSpPr>
        <dsp:cNvPr id="0" name=""/>
        <dsp:cNvSpPr/>
      </dsp:nvSpPr>
      <dsp:spPr>
        <a:xfrm>
          <a:off x="0" y="3516534"/>
          <a:ext cx="7424423" cy="1654965"/>
        </a:xfrm>
        <a:prstGeom prst="roundRect">
          <a:avLst/>
        </a:prstGeom>
        <a:solidFill>
          <a:schemeClr val="accent2">
            <a:hueOff val="1457668"/>
            <a:satOff val="6"/>
            <a:lumOff val="7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Data Analytics using Machine Learning is one of the rapid growing technology. This project helps me to Gain more knowledge and utilize all the skills acquired in my Masters by developing ML models &amp; to work with analytics tools like Tableau.</a:t>
          </a:r>
        </a:p>
      </dsp:txBody>
      <dsp:txXfrm>
        <a:off x="80789" y="3597323"/>
        <a:ext cx="7262845" cy="1493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E338B-1CC4-48BB-B5E5-B425D085E713}">
      <dsp:nvSpPr>
        <dsp:cNvPr id="0" name=""/>
        <dsp:cNvSpPr/>
      </dsp:nvSpPr>
      <dsp:spPr>
        <a:xfrm>
          <a:off x="1912320" y="213"/>
          <a:ext cx="2151360" cy="644333"/>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Dataset</a:t>
          </a:r>
          <a:endParaRPr lang="en-US" sz="1800" kern="1200" dirty="0"/>
        </a:p>
      </dsp:txBody>
      <dsp:txXfrm>
        <a:off x="1943774" y="31667"/>
        <a:ext cx="2088452" cy="581425"/>
      </dsp:txXfrm>
    </dsp:sp>
    <dsp:sp modelId="{579785F4-9261-41EF-97BF-C8D3653937E8}">
      <dsp:nvSpPr>
        <dsp:cNvPr id="0" name=""/>
        <dsp:cNvSpPr/>
      </dsp:nvSpPr>
      <dsp:spPr>
        <a:xfrm>
          <a:off x="1912320" y="676763"/>
          <a:ext cx="2151360" cy="644333"/>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Data Pre-processing</a:t>
          </a:r>
          <a:endParaRPr lang="en-US" sz="1800" kern="1200" dirty="0"/>
        </a:p>
      </dsp:txBody>
      <dsp:txXfrm>
        <a:off x="1943774" y="708217"/>
        <a:ext cx="2088452" cy="581425"/>
      </dsp:txXfrm>
    </dsp:sp>
    <dsp:sp modelId="{34498657-F927-4C28-80E7-6C19B37E4F80}">
      <dsp:nvSpPr>
        <dsp:cNvPr id="0" name=""/>
        <dsp:cNvSpPr/>
      </dsp:nvSpPr>
      <dsp:spPr>
        <a:xfrm>
          <a:off x="1912320" y="1353314"/>
          <a:ext cx="2151360" cy="644333"/>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Exploratory Data Analysis</a:t>
          </a:r>
        </a:p>
      </dsp:txBody>
      <dsp:txXfrm>
        <a:off x="1943774" y="1384768"/>
        <a:ext cx="2088452" cy="581425"/>
      </dsp:txXfrm>
    </dsp:sp>
    <dsp:sp modelId="{495305A0-4206-4540-820A-74C1AFCCB975}">
      <dsp:nvSpPr>
        <dsp:cNvPr id="0" name=""/>
        <dsp:cNvSpPr/>
      </dsp:nvSpPr>
      <dsp:spPr>
        <a:xfrm>
          <a:off x="1912320" y="2029864"/>
          <a:ext cx="2151360" cy="644333"/>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Feature Selection</a:t>
          </a:r>
        </a:p>
      </dsp:txBody>
      <dsp:txXfrm>
        <a:off x="1943774" y="2061318"/>
        <a:ext cx="2088452" cy="581425"/>
      </dsp:txXfrm>
    </dsp:sp>
    <dsp:sp modelId="{6F35B179-9F4E-45B5-9011-867388EED3D3}">
      <dsp:nvSpPr>
        <dsp:cNvPr id="0" name=""/>
        <dsp:cNvSpPr/>
      </dsp:nvSpPr>
      <dsp:spPr>
        <a:xfrm>
          <a:off x="1912320" y="2706414"/>
          <a:ext cx="2151360" cy="644333"/>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Data Splitting</a:t>
          </a:r>
        </a:p>
      </dsp:txBody>
      <dsp:txXfrm>
        <a:off x="1943774" y="2737868"/>
        <a:ext cx="2088452" cy="581425"/>
      </dsp:txXfrm>
    </dsp:sp>
    <dsp:sp modelId="{6B50F82F-3B2E-444D-BCD4-04C9A99E61D9}">
      <dsp:nvSpPr>
        <dsp:cNvPr id="0" name=""/>
        <dsp:cNvSpPr/>
      </dsp:nvSpPr>
      <dsp:spPr>
        <a:xfrm>
          <a:off x="1912320" y="3382965"/>
          <a:ext cx="2151360" cy="644333"/>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Train and Test Datasets</a:t>
          </a:r>
          <a:endParaRPr lang="en-US" sz="1800" kern="1200" dirty="0"/>
        </a:p>
      </dsp:txBody>
      <dsp:txXfrm>
        <a:off x="1943774" y="3414419"/>
        <a:ext cx="2088452" cy="581425"/>
      </dsp:txXfrm>
    </dsp:sp>
    <dsp:sp modelId="{E2383871-5AAD-46C0-9734-8C729C92B4A5}">
      <dsp:nvSpPr>
        <dsp:cNvPr id="0" name=""/>
        <dsp:cNvSpPr/>
      </dsp:nvSpPr>
      <dsp:spPr>
        <a:xfrm>
          <a:off x="1912320" y="4059515"/>
          <a:ext cx="2151360" cy="644333"/>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Machine learning Model</a:t>
          </a:r>
          <a:endParaRPr lang="en-US" sz="1800" kern="1200" dirty="0"/>
        </a:p>
      </dsp:txBody>
      <dsp:txXfrm>
        <a:off x="1943774" y="4090969"/>
        <a:ext cx="2088452" cy="581425"/>
      </dsp:txXfrm>
    </dsp:sp>
    <dsp:sp modelId="{38754B8D-AD2D-4C7C-8BC4-256EB030507A}">
      <dsp:nvSpPr>
        <dsp:cNvPr id="0" name=""/>
        <dsp:cNvSpPr/>
      </dsp:nvSpPr>
      <dsp:spPr>
        <a:xfrm>
          <a:off x="1912320" y="4736279"/>
          <a:ext cx="2151360" cy="644333"/>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Prediction</a:t>
          </a:r>
          <a:endParaRPr lang="en-US" sz="1800" kern="1200" dirty="0"/>
        </a:p>
      </dsp:txBody>
      <dsp:txXfrm>
        <a:off x="1943774" y="4767733"/>
        <a:ext cx="2088452" cy="5814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4/4/2023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896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4/4/2023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2422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4/4/2023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96391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4/4/2023</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63716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4/4/2023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4842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4/4/2023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355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4/4/2023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88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4/4/2023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0089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4/4/2023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5271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4/4/2023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6538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4/4/2023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4436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4/4/2023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96129490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inayMeesaraganda/CS668_Capstone_Projec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app/profile/vinay3285/viz/Capstoneproject_16779629190470/LoanPrediction?publish=ye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zindi.africa/competitions/data-science-nigeria-challenge-1-loan-default-prediction/data"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8389442" TargetMode="External"/><Relationship Id="rId2" Type="http://schemas.openxmlformats.org/officeDocument/2006/relationships/hyperlink" Target="https://ieeexplore.ieee.org/document/9803172" TargetMode="External"/><Relationship Id="rId1" Type="http://schemas.openxmlformats.org/officeDocument/2006/relationships/slideLayout" Target="../slideLayouts/slideLayout7.xml"/><Relationship Id="rId6" Type="http://schemas.openxmlformats.org/officeDocument/2006/relationships/hyperlink" Target="https://ieeexplore.ieee.org/document/9418277" TargetMode="External"/><Relationship Id="rId5" Type="http://schemas.openxmlformats.org/officeDocument/2006/relationships/hyperlink" Target="https://ieeexplore.ieee.org/document/9922034" TargetMode="External"/><Relationship Id="rId4" Type="http://schemas.openxmlformats.org/officeDocument/2006/relationships/hyperlink" Target="https://ieeexplore.ieee.org/document/9336801"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4CC849-9AA8-7878-7BFD-213B934C9437}"/>
              </a:ext>
            </a:extLst>
          </p:cNvPr>
          <p:cNvSpPr txBox="1"/>
          <p:nvPr/>
        </p:nvSpPr>
        <p:spPr>
          <a:xfrm>
            <a:off x="4960700" y="842981"/>
            <a:ext cx="7088704" cy="37306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1" cap="all">
                <a:solidFill>
                  <a:schemeClr val="tx2"/>
                </a:solidFill>
                <a:latin typeface="+mj-lt"/>
                <a:ea typeface="+mj-ea"/>
                <a:cs typeface="+mj-cs"/>
              </a:rPr>
              <a:t>LOAN DEFAULT PREDICTION</a:t>
            </a:r>
          </a:p>
        </p:txBody>
      </p:sp>
      <p:pic>
        <p:nvPicPr>
          <p:cNvPr id="2" name="Picture 1" descr="Codes on papers">
            <a:extLst>
              <a:ext uri="{FF2B5EF4-FFF2-40B4-BE49-F238E27FC236}">
                <a16:creationId xmlns:a16="http://schemas.microsoft.com/office/drawing/2014/main" id="{F990B261-A5A4-CD03-B67F-F8977C3245EB}"/>
              </a:ext>
            </a:extLst>
          </p:cNvPr>
          <p:cNvPicPr>
            <a:picLocks noChangeAspect="1"/>
          </p:cNvPicPr>
          <p:nvPr/>
        </p:nvPicPr>
        <p:blipFill rotWithShape="1">
          <a:blip r:embed="rId2"/>
          <a:srcRect l="26861" r="24916" b="2"/>
          <a:stretch/>
        </p:blipFill>
        <p:spPr>
          <a:xfrm>
            <a:off x="20" y="-7444"/>
            <a:ext cx="5466925"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5" name="TextBox 4">
            <a:extLst>
              <a:ext uri="{FF2B5EF4-FFF2-40B4-BE49-F238E27FC236}">
                <a16:creationId xmlns:a16="http://schemas.microsoft.com/office/drawing/2014/main" id="{045322FD-DF3B-0124-5011-99626B105AB8}"/>
              </a:ext>
            </a:extLst>
          </p:cNvPr>
          <p:cNvSpPr txBox="1"/>
          <p:nvPr/>
        </p:nvSpPr>
        <p:spPr>
          <a:xfrm>
            <a:off x="7927458" y="5416624"/>
            <a:ext cx="6238687" cy="4022650"/>
          </a:xfrm>
          <a:prstGeom prst="rect">
            <a:avLst/>
          </a:prstGeom>
        </p:spPr>
        <p:txBody>
          <a:bodyPr vert="horz" lIns="91440" tIns="45720" rIns="91440" bIns="45720" rtlCol="0">
            <a:normAutofit/>
          </a:bodyPr>
          <a:lstStyle/>
          <a:p>
            <a:pPr indent="-228600">
              <a:spcAft>
                <a:spcPts val="600"/>
              </a:spcAft>
              <a:buSzPct val="80000"/>
              <a:buFont typeface="Arial" panose="020B0604020202020204" pitchFamily="34" charset="0"/>
              <a:buChar char="•"/>
            </a:pPr>
            <a:r>
              <a:rPr lang="en-US">
                <a:solidFill>
                  <a:schemeClr val="tx2"/>
                </a:solidFill>
              </a:rPr>
              <a:t>Name: Vinay Kiran Raju Meesaraganda</a:t>
            </a:r>
          </a:p>
          <a:p>
            <a:pPr indent="-228600">
              <a:spcAft>
                <a:spcPts val="600"/>
              </a:spcAft>
              <a:buSzPct val="80000"/>
              <a:buFont typeface="Arial" panose="020B0604020202020204" pitchFamily="34" charset="0"/>
              <a:buChar char="•"/>
            </a:pPr>
            <a:r>
              <a:rPr lang="en-US">
                <a:solidFill>
                  <a:schemeClr val="tx2"/>
                </a:solidFill>
              </a:rPr>
              <a:t>GitHub:</a:t>
            </a:r>
            <a:r>
              <a:rPr lang="en-US">
                <a:solidFill>
                  <a:schemeClr val="tx2"/>
                </a:solidFill>
                <a:hlinkClick r:id="rId3">
                  <a:extLst>
                    <a:ext uri="{A12FA001-AC4F-418D-AE19-62706E023703}">
                      <ahyp:hlinkClr xmlns:ahyp="http://schemas.microsoft.com/office/drawing/2018/hyperlinkcolor" val="tx"/>
                    </a:ext>
                  </a:extLst>
                </a:hlinkClick>
              </a:rPr>
              <a:t>CS668_Capstone_Project</a:t>
            </a:r>
            <a:endParaRPr lang="en-US">
              <a:solidFill>
                <a:schemeClr val="tx2"/>
              </a:solidFill>
            </a:endParaRPr>
          </a:p>
        </p:txBody>
      </p:sp>
      <p:cxnSp>
        <p:nvCxnSpPr>
          <p:cNvPr id="26" name="Straight Connector 25">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6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A33BD-3ECB-1AD4-F19D-507155C276A5}"/>
              </a:ext>
            </a:extLst>
          </p:cNvPr>
          <p:cNvSpPr txBox="1"/>
          <p:nvPr/>
        </p:nvSpPr>
        <p:spPr>
          <a:xfrm>
            <a:off x="1400175" y="28575"/>
            <a:ext cx="10391775" cy="584775"/>
          </a:xfrm>
          <a:prstGeom prst="rect">
            <a:avLst/>
          </a:prstGeom>
          <a:noFill/>
        </p:spPr>
        <p:txBody>
          <a:bodyPr wrap="square" rtlCol="0">
            <a:spAutoFit/>
          </a:bodyPr>
          <a:lstStyle/>
          <a:p>
            <a:r>
              <a:rPr lang="en-US" sz="3200" b="1">
                <a:latin typeface="Cambria" panose="02040503050406030204" pitchFamily="18" charset="0"/>
                <a:ea typeface="Cambria" panose="02040503050406030204" pitchFamily="18" charset="0"/>
              </a:rPr>
              <a:t>Preliminary data preprocessing and EDA</a:t>
            </a:r>
          </a:p>
        </p:txBody>
      </p:sp>
      <p:sp>
        <p:nvSpPr>
          <p:cNvPr id="8" name="TextBox 7">
            <a:extLst>
              <a:ext uri="{FF2B5EF4-FFF2-40B4-BE49-F238E27FC236}">
                <a16:creationId xmlns:a16="http://schemas.microsoft.com/office/drawing/2014/main" id="{524A4330-C826-997E-8262-93A90275CD11}"/>
              </a:ext>
            </a:extLst>
          </p:cNvPr>
          <p:cNvSpPr txBox="1"/>
          <p:nvPr/>
        </p:nvSpPr>
        <p:spPr>
          <a:xfrm>
            <a:off x="0" y="6480833"/>
            <a:ext cx="11953875" cy="369332"/>
          </a:xfrm>
          <a:prstGeom prst="rect">
            <a:avLst/>
          </a:prstGeom>
          <a:noFill/>
        </p:spPr>
        <p:txBody>
          <a:bodyPr wrap="square" rtlCol="0">
            <a:spAutoFit/>
          </a:bodyPr>
          <a:lstStyle/>
          <a:p>
            <a:r>
              <a:rPr lang="en-IN" b="1"/>
              <a:t> Dashboard Link </a:t>
            </a:r>
            <a:r>
              <a:rPr lang="en-IN"/>
              <a:t>: </a:t>
            </a:r>
            <a:r>
              <a:rPr lang="en-IN">
                <a:solidFill>
                  <a:srgbClr val="0070C0"/>
                </a:solidFill>
                <a:hlinkClick r:id="rId2">
                  <a:extLst>
                    <a:ext uri="{A12FA001-AC4F-418D-AE19-62706E023703}">
                      <ahyp:hlinkClr xmlns:ahyp="http://schemas.microsoft.com/office/drawing/2018/hyperlinkcolor" val="tx"/>
                    </a:ext>
                  </a:extLst>
                </a:hlinkClick>
              </a:rPr>
              <a:t>Capstone project Dashboard</a:t>
            </a:r>
            <a:endParaRPr lang="en-US">
              <a:solidFill>
                <a:srgbClr val="0070C0"/>
              </a:solidFill>
            </a:endParaRPr>
          </a:p>
        </p:txBody>
      </p:sp>
      <p:pic>
        <p:nvPicPr>
          <p:cNvPr id="3" name="Picture 3" descr="Chart, bar chart, histogram&#10;&#10;Description automatically generated">
            <a:extLst>
              <a:ext uri="{FF2B5EF4-FFF2-40B4-BE49-F238E27FC236}">
                <a16:creationId xmlns:a16="http://schemas.microsoft.com/office/drawing/2014/main" id="{E82FBC62-545F-5C15-BCD0-3B6F8E9FB387}"/>
              </a:ext>
            </a:extLst>
          </p:cNvPr>
          <p:cNvPicPr>
            <a:picLocks noChangeAspect="1"/>
          </p:cNvPicPr>
          <p:nvPr/>
        </p:nvPicPr>
        <p:blipFill>
          <a:blip r:embed="rId3"/>
          <a:stretch>
            <a:fillRect/>
          </a:stretch>
        </p:blipFill>
        <p:spPr>
          <a:xfrm>
            <a:off x="76201" y="613350"/>
            <a:ext cx="12077699" cy="5867483"/>
          </a:xfrm>
          <a:prstGeom prst="rect">
            <a:avLst/>
          </a:prstGeom>
        </p:spPr>
      </p:pic>
    </p:spTree>
    <p:extLst>
      <p:ext uri="{BB962C8B-B14F-4D97-AF65-F5344CB8AC3E}">
        <p14:creationId xmlns:p14="http://schemas.microsoft.com/office/powerpoint/2010/main" val="293087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4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4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5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5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C8A33BD-3ECB-1AD4-F19D-507155C276A5}"/>
              </a:ext>
            </a:extLst>
          </p:cNvPr>
          <p:cNvSpPr txBox="1"/>
          <p:nvPr/>
        </p:nvSpPr>
        <p:spPr>
          <a:xfrm>
            <a:off x="1129553" y="584791"/>
            <a:ext cx="10064376" cy="108684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1" u="sng" cap="all">
                <a:solidFill>
                  <a:schemeClr val="tx2"/>
                </a:solidFill>
                <a:latin typeface="+mj-lt"/>
                <a:ea typeface="+mj-ea"/>
                <a:cs typeface="+mj-cs"/>
              </a:rPr>
              <a:t>EDA Insights</a:t>
            </a:r>
          </a:p>
        </p:txBody>
      </p:sp>
      <p:cxnSp>
        <p:nvCxnSpPr>
          <p:cNvPr id="68" name="Straight Connector 6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D58037E-2522-D68E-0FB5-C29E02123E07}"/>
              </a:ext>
            </a:extLst>
          </p:cNvPr>
          <p:cNvSpPr txBox="1"/>
          <p:nvPr/>
        </p:nvSpPr>
        <p:spPr>
          <a:xfrm>
            <a:off x="66675" y="2255776"/>
            <a:ext cx="7989813" cy="4462636"/>
          </a:xfrm>
          <a:prstGeom prst="rect">
            <a:avLst/>
          </a:prstGeom>
        </p:spPr>
        <p:txBody>
          <a:bodyPr vert="horz" lIns="91440" tIns="45720" rIns="91440" bIns="45720" rtlCol="0" anchor="ctr">
            <a:normAutofit fontScale="92500"/>
          </a:bodyPr>
          <a:lstStyle/>
          <a:p>
            <a:pPr indent="-228600">
              <a:lnSpc>
                <a:spcPct val="90000"/>
              </a:lnSpc>
              <a:spcAft>
                <a:spcPts val="600"/>
              </a:spcAft>
              <a:buSzPct val="80000"/>
              <a:buFont typeface="Arial" panose="020B0604020202020204" pitchFamily="34" charset="0"/>
              <a:buChar char="•"/>
            </a:pPr>
            <a:endParaRPr lang="en-US" sz="2300" b="1" u="sng" dirty="0">
              <a:solidFill>
                <a:schemeClr val="tx2"/>
              </a:solidFill>
            </a:endParaRP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Most clients apply for loan in the age gap of 34-38.</a:t>
            </a: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GT Bank has the highest rate of loan Approvals</a:t>
            </a: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Unity Bank has the lowest rate of approvals</a:t>
            </a: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STERLING bank &amp; SKYE Bank has highest rated Bad Flag Clients </a:t>
            </a: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Wema Bank &amp; Standard Chartered bank has highest rated Good Flag Clients </a:t>
            </a: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All Contractors and Retired employment clients has high chances of loan Approvals</a:t>
            </a: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Unemployed has the least chances of loan approval</a:t>
            </a: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Clients with minimum Primary education has the highest chances </a:t>
            </a: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Clients with Permanent Jobs are more likely to apply loans  and contractors are less likely to apply loans</a:t>
            </a:r>
          </a:p>
          <a:p>
            <a:pPr marL="285750" indent="-228600">
              <a:lnSpc>
                <a:spcPct val="90000"/>
              </a:lnSpc>
              <a:spcAft>
                <a:spcPts val="600"/>
              </a:spcAft>
              <a:buSzPct val="80000"/>
              <a:buFont typeface="Arial" panose="020B0604020202020204" pitchFamily="34" charset="0"/>
              <a:buChar char="•"/>
            </a:pPr>
            <a:endParaRPr lang="en-US" sz="1500" dirty="0">
              <a:solidFill>
                <a:schemeClr val="tx2"/>
              </a:solidFill>
            </a:endParaRPr>
          </a:p>
        </p:txBody>
      </p:sp>
      <p:pic>
        <p:nvPicPr>
          <p:cNvPr id="5" name="Picture 4" descr="Stock exchange numbers">
            <a:extLst>
              <a:ext uri="{FF2B5EF4-FFF2-40B4-BE49-F238E27FC236}">
                <a16:creationId xmlns:a16="http://schemas.microsoft.com/office/drawing/2014/main" id="{CB548583-A2D8-BC47-90F2-78BDAC94E241}"/>
              </a:ext>
            </a:extLst>
          </p:cNvPr>
          <p:cNvPicPr>
            <a:picLocks noChangeAspect="1"/>
          </p:cNvPicPr>
          <p:nvPr/>
        </p:nvPicPr>
        <p:blipFill rotWithShape="1">
          <a:blip r:embed="rId2"/>
          <a:srcRect l="16654" r="15174"/>
          <a:stretch/>
        </p:blipFill>
        <p:spPr>
          <a:xfrm>
            <a:off x="8064970" y="2253435"/>
            <a:ext cx="3948431" cy="3866071"/>
          </a:xfrm>
          <a:prstGeom prst="rect">
            <a:avLst/>
          </a:prstGeom>
        </p:spPr>
      </p:pic>
    </p:spTree>
    <p:extLst>
      <p:ext uri="{BB962C8B-B14F-4D97-AF65-F5344CB8AC3E}">
        <p14:creationId xmlns:p14="http://schemas.microsoft.com/office/powerpoint/2010/main" val="236653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D3E0373C-BDE9-4FAA-892A-B226DD970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C2BFFFF-16DA-434F-B48D-28B53969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3448424"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20C87B-6CDA-EA95-B745-E584E62704AE}"/>
              </a:ext>
            </a:extLst>
          </p:cNvPr>
          <p:cNvSpPr txBox="1"/>
          <p:nvPr/>
        </p:nvSpPr>
        <p:spPr>
          <a:xfrm>
            <a:off x="-156424" y="1124446"/>
            <a:ext cx="3528274" cy="1752104"/>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3000" b="1" i="1" cap="all" dirty="0">
                <a:solidFill>
                  <a:schemeClr val="tx2"/>
                </a:solidFill>
                <a:latin typeface="Cambria" panose="02040503050406030204" pitchFamily="18" charset="0"/>
                <a:ea typeface="Cambria" panose="02040503050406030204" pitchFamily="18" charset="0"/>
                <a:cs typeface="+mj-cs"/>
              </a:rPr>
              <a:t>Implementation Results </a:t>
            </a:r>
          </a:p>
        </p:txBody>
      </p:sp>
      <p:cxnSp>
        <p:nvCxnSpPr>
          <p:cNvPr id="26" name="Straight Connector 25">
            <a:extLst>
              <a:ext uri="{FF2B5EF4-FFF2-40B4-BE49-F238E27FC236}">
                <a16:creationId xmlns:a16="http://schemas.microsoft.com/office/drawing/2014/main" id="{E8EAD419-2D3B-4CD6-A841-F11CA0944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93AF3B5-B2B9-710F-385D-0D1061597611}"/>
              </a:ext>
            </a:extLst>
          </p:cNvPr>
          <p:cNvSpPr txBox="1"/>
          <p:nvPr/>
        </p:nvSpPr>
        <p:spPr>
          <a:xfrm>
            <a:off x="3900792" y="533400"/>
            <a:ext cx="7286018" cy="5791199"/>
          </a:xfrm>
          <a:prstGeom prst="rect">
            <a:avLst/>
          </a:prstGeom>
        </p:spPr>
        <p:txBody>
          <a:bodyPr vert="horz" lIns="91440" tIns="45720" rIns="91440" bIns="45720" rtlCol="0" anchor="ctr">
            <a:normAutofit/>
          </a:bodyPr>
          <a:lstStyle/>
          <a:p>
            <a:pPr>
              <a:lnSpc>
                <a:spcPct val="90000"/>
              </a:lnSpc>
              <a:spcAft>
                <a:spcPts val="600"/>
              </a:spcAft>
              <a:buSzPct val="80000"/>
            </a:pPr>
            <a:endParaRPr lang="en-US" sz="2300" dirty="0">
              <a:solidFill>
                <a:srgbClr val="0070C0"/>
              </a:solidFill>
            </a:endParaRPr>
          </a:p>
        </p:txBody>
      </p:sp>
      <p:graphicFrame>
        <p:nvGraphicFramePr>
          <p:cNvPr id="7" name="Table 8">
            <a:extLst>
              <a:ext uri="{FF2B5EF4-FFF2-40B4-BE49-F238E27FC236}">
                <a16:creationId xmlns:a16="http://schemas.microsoft.com/office/drawing/2014/main" id="{0286E5F0-0CB9-D9C5-4CE8-1AC5305BD68A}"/>
              </a:ext>
            </a:extLst>
          </p:cNvPr>
          <p:cNvGraphicFramePr>
            <a:graphicFrameLocks noGrp="1"/>
          </p:cNvGraphicFramePr>
          <p:nvPr>
            <p:extLst>
              <p:ext uri="{D42A27DB-BD31-4B8C-83A1-F6EECF244321}">
                <p14:modId xmlns:p14="http://schemas.microsoft.com/office/powerpoint/2010/main" val="2784970185"/>
              </p:ext>
            </p:extLst>
          </p:nvPr>
        </p:nvGraphicFramePr>
        <p:xfrm>
          <a:off x="3622675" y="967316"/>
          <a:ext cx="8128000" cy="1854200"/>
        </p:xfrm>
        <a:graphic>
          <a:graphicData uri="http://schemas.openxmlformats.org/drawingml/2006/table">
            <a:tbl>
              <a:tblPr firstRow="1" bandRow="1">
                <a:tableStyleId>{0660B408-B3CF-4A94-85FC-2B1E0A45F4A2}</a:tableStyleId>
              </a:tblPr>
              <a:tblGrid>
                <a:gridCol w="2032000">
                  <a:extLst>
                    <a:ext uri="{9D8B030D-6E8A-4147-A177-3AD203B41FA5}">
                      <a16:colId xmlns:a16="http://schemas.microsoft.com/office/drawing/2014/main" val="1413038081"/>
                    </a:ext>
                  </a:extLst>
                </a:gridCol>
                <a:gridCol w="2032000">
                  <a:extLst>
                    <a:ext uri="{9D8B030D-6E8A-4147-A177-3AD203B41FA5}">
                      <a16:colId xmlns:a16="http://schemas.microsoft.com/office/drawing/2014/main" val="2264504714"/>
                    </a:ext>
                  </a:extLst>
                </a:gridCol>
                <a:gridCol w="2032000">
                  <a:extLst>
                    <a:ext uri="{9D8B030D-6E8A-4147-A177-3AD203B41FA5}">
                      <a16:colId xmlns:a16="http://schemas.microsoft.com/office/drawing/2014/main" val="2789229812"/>
                    </a:ext>
                  </a:extLst>
                </a:gridCol>
                <a:gridCol w="2032000">
                  <a:extLst>
                    <a:ext uri="{9D8B030D-6E8A-4147-A177-3AD203B41FA5}">
                      <a16:colId xmlns:a16="http://schemas.microsoft.com/office/drawing/2014/main" val="1241016793"/>
                    </a:ext>
                  </a:extLst>
                </a:gridCol>
              </a:tblGrid>
              <a:tr h="370840">
                <a:tc>
                  <a:txBody>
                    <a:bodyPr/>
                    <a:lstStyle/>
                    <a:p>
                      <a:r>
                        <a:rPr lang="en-IN" dirty="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Accuracy Score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AUC Score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MAE Score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268516"/>
                  </a:ext>
                </a:extLst>
              </a:tr>
              <a:tr h="370840">
                <a:tc>
                  <a:txBody>
                    <a:bodyPr/>
                    <a:lstStyle/>
                    <a:p>
                      <a:r>
                        <a:rPr lang="en-IN" dirty="0"/>
                        <a:t>Random Forest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92.72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82.69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6148734"/>
                  </a:ext>
                </a:extLst>
              </a:tr>
              <a:tr h="370840">
                <a:tc>
                  <a:txBody>
                    <a:bodyPr/>
                    <a:lstStyle/>
                    <a:p>
                      <a:r>
                        <a:rPr lang="en-IN" dirty="0"/>
                        <a:t>Logistic Regression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80.59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19.41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255806"/>
                  </a:ext>
                </a:extLst>
              </a:tr>
              <a:tr h="370840">
                <a:tc>
                  <a:txBody>
                    <a:bodyPr/>
                    <a:lstStyle/>
                    <a:p>
                      <a:r>
                        <a:rPr lang="en-IN" dirty="0"/>
                        <a:t>XG Boost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93.24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84.51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6.76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396998"/>
                  </a:ext>
                </a:extLst>
              </a:tr>
              <a:tr h="370840">
                <a:tc>
                  <a:txBody>
                    <a:bodyPr/>
                    <a:lstStyle/>
                    <a:p>
                      <a:r>
                        <a:rPr lang="en-IN" dirty="0"/>
                        <a:t>Decision Tree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95.21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92.17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4.79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9106658"/>
                  </a:ext>
                </a:extLst>
              </a:tr>
            </a:tbl>
          </a:graphicData>
        </a:graphic>
      </p:graphicFrame>
      <p:sp>
        <p:nvSpPr>
          <p:cNvPr id="9" name="TextBox 8">
            <a:extLst>
              <a:ext uri="{FF2B5EF4-FFF2-40B4-BE49-F238E27FC236}">
                <a16:creationId xmlns:a16="http://schemas.microsoft.com/office/drawing/2014/main" id="{FA5F82EA-14A4-C927-EE6D-57C3F545600E}"/>
              </a:ext>
            </a:extLst>
          </p:cNvPr>
          <p:cNvSpPr txBox="1"/>
          <p:nvPr/>
        </p:nvSpPr>
        <p:spPr>
          <a:xfrm>
            <a:off x="3648075" y="3457575"/>
            <a:ext cx="8001000" cy="1477328"/>
          </a:xfrm>
          <a:prstGeom prst="rect">
            <a:avLst/>
          </a:prstGeom>
          <a:noFill/>
        </p:spPr>
        <p:txBody>
          <a:bodyPr wrap="square" rtlCol="0">
            <a:spAutoFit/>
          </a:bodyPr>
          <a:lstStyle/>
          <a:p>
            <a:r>
              <a:rPr lang="en-US" dirty="0">
                <a:ea typeface="Cambria" panose="02040503050406030204" pitchFamily="18" charset="0"/>
              </a:rPr>
              <a:t>After analyzing all the machine learning models, it was discovered that the Decision Tree model, followed by XG Boost, had the best accuracy rate of 95.21% for forecasting customer loan eligibility. This model also received an AUC score of 92.17% and a mean absolute error rate of 4.79%. This indicates that the Decision Tree model is the most efficient and dependable model for predicting customer loan forecasts.</a:t>
            </a:r>
          </a:p>
        </p:txBody>
      </p:sp>
    </p:spTree>
    <p:extLst>
      <p:ext uri="{BB962C8B-B14F-4D97-AF65-F5344CB8AC3E}">
        <p14:creationId xmlns:p14="http://schemas.microsoft.com/office/powerpoint/2010/main" val="214199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8E2E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6DB648-7640-2CED-6F61-5735C57A8D95}"/>
              </a:ext>
            </a:extLst>
          </p:cNvPr>
          <p:cNvSpPr txBox="1"/>
          <p:nvPr/>
        </p:nvSpPr>
        <p:spPr>
          <a:xfrm>
            <a:off x="3263224" y="2422795"/>
            <a:ext cx="7266562" cy="1569660"/>
          </a:xfrm>
          <a:prstGeom prst="rect">
            <a:avLst/>
          </a:prstGeom>
          <a:noFill/>
        </p:spPr>
        <p:txBody>
          <a:bodyPr wrap="square" rtlCol="0">
            <a:spAutoFit/>
          </a:bodyPr>
          <a:lstStyle/>
          <a:p>
            <a:r>
              <a:rPr lang="en-IN" sz="9600" b="1" i="1"/>
              <a:t>Thank You</a:t>
            </a:r>
            <a:endParaRPr lang="en-US" sz="9600" b="1" i="1"/>
          </a:p>
        </p:txBody>
      </p:sp>
    </p:spTree>
    <p:extLst>
      <p:ext uri="{BB962C8B-B14F-4D97-AF65-F5344CB8AC3E}">
        <p14:creationId xmlns:p14="http://schemas.microsoft.com/office/powerpoint/2010/main" val="296075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23D259-32EC-5B37-E2BC-755A4490D99F}"/>
              </a:ext>
            </a:extLst>
          </p:cNvPr>
          <p:cNvSpPr txBox="1"/>
          <p:nvPr/>
        </p:nvSpPr>
        <p:spPr>
          <a:xfrm>
            <a:off x="950595" y="962774"/>
            <a:ext cx="4065767" cy="3510553"/>
          </a:xfrm>
          <a:prstGeom prst="rect">
            <a:avLst/>
          </a:prstGeom>
        </p:spPr>
        <p:txBody>
          <a:bodyPr vert="horz" lIns="91440" tIns="45720" rIns="91440" bIns="45720" rtlCol="0" anchor="t">
            <a:normAutofit/>
          </a:bodyPr>
          <a:lstStyle/>
          <a:p>
            <a:pPr>
              <a:lnSpc>
                <a:spcPct val="90000"/>
              </a:lnSpc>
              <a:spcBef>
                <a:spcPct val="0"/>
              </a:spcBef>
              <a:spcAft>
                <a:spcPts val="600"/>
              </a:spcAft>
              <a:buSzPct val="80000"/>
            </a:pPr>
            <a:r>
              <a:rPr lang="en-US" sz="4400" b="1" i="1" cap="all">
                <a:solidFill>
                  <a:schemeClr val="tx2"/>
                </a:solidFill>
                <a:latin typeface="+mj-lt"/>
                <a:ea typeface="+mj-ea"/>
                <a:cs typeface="+mj-cs"/>
              </a:rPr>
              <a:t>Research Question ?</a:t>
            </a:r>
          </a:p>
        </p:txBody>
      </p:sp>
      <p:sp>
        <p:nvSpPr>
          <p:cNvPr id="4" name="TextBox 3">
            <a:extLst>
              <a:ext uri="{FF2B5EF4-FFF2-40B4-BE49-F238E27FC236}">
                <a16:creationId xmlns:a16="http://schemas.microsoft.com/office/drawing/2014/main" id="{4DA81EEC-B6D6-8BD6-26E8-7461345BDED2}"/>
              </a:ext>
            </a:extLst>
          </p:cNvPr>
          <p:cNvSpPr txBox="1"/>
          <p:nvPr/>
        </p:nvSpPr>
        <p:spPr>
          <a:xfrm>
            <a:off x="5962428" y="695325"/>
            <a:ext cx="5458046" cy="5791200"/>
          </a:xfrm>
          <a:prstGeom prst="rect">
            <a:avLst/>
          </a:prstGeom>
        </p:spPr>
        <p:txBody>
          <a:bodyPr vert="horz" lIns="91440" tIns="45720" rIns="91440" bIns="45720" rtlCol="0" anchor="ctr">
            <a:normAutofit/>
          </a:bodyPr>
          <a:lstStyle/>
          <a:p>
            <a:pPr marL="457200" indent="-228600">
              <a:spcAft>
                <a:spcPts val="600"/>
              </a:spcAft>
              <a:buSzPct val="80000"/>
              <a:buFont typeface="Arial" panose="020B0604020202020204" pitchFamily="34" charset="0"/>
              <a:buChar char="•"/>
            </a:pPr>
            <a:r>
              <a:rPr lang="en-US" sz="2300" b="0" i="0">
                <a:solidFill>
                  <a:schemeClr val="tx2"/>
                </a:solidFill>
                <a:effectLst/>
              </a:rPr>
              <a:t>To predict if the customer is good or bad to get a loan from the finance lending companies based on the odds of repayment of previous loans and demographic data of a customer to minimize the risk factor for </a:t>
            </a:r>
            <a:r>
              <a:rPr lang="en-US" sz="2300">
                <a:solidFill>
                  <a:schemeClr val="tx2"/>
                </a:solidFill>
              </a:rPr>
              <a:t>F</a:t>
            </a:r>
            <a:r>
              <a:rPr lang="en-US" sz="2300" b="0" i="0">
                <a:solidFill>
                  <a:schemeClr val="tx2"/>
                </a:solidFill>
                <a:effectLst/>
              </a:rPr>
              <a:t>inancial Corporations? </a:t>
            </a:r>
            <a:endParaRPr lang="en-US" sz="2300" b="1" i="0">
              <a:solidFill>
                <a:schemeClr val="tx2"/>
              </a:solidFill>
              <a:effectLst/>
            </a:endParaRPr>
          </a:p>
        </p:txBody>
      </p:sp>
      <p:cxnSp>
        <p:nvCxnSpPr>
          <p:cNvPr id="52" name="Straight Connector 5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94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69A5737-8D36-4BF8-AC7D-2AA2B6B63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8"/>
            <a:ext cx="3818316" cy="690030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3818316"/>
              <a:gd name="connsiteY0" fmla="*/ 0 h 6863976"/>
              <a:gd name="connsiteX1" fmla="*/ 3818316 w 3818316"/>
              <a:gd name="connsiteY1" fmla="*/ 0 h 6863976"/>
              <a:gd name="connsiteX2" fmla="*/ 2493114 w 3818316"/>
              <a:gd name="connsiteY2" fmla="*/ 6863976 h 6863976"/>
              <a:gd name="connsiteX3" fmla="*/ 0 w 3818316"/>
              <a:gd name="connsiteY3" fmla="*/ 6863976 h 6863976"/>
              <a:gd name="connsiteX4" fmla="*/ 0 w 3818316"/>
              <a:gd name="connsiteY4" fmla="*/ 0 h 6863976"/>
              <a:gd name="connsiteX0" fmla="*/ 0 w 3818316"/>
              <a:gd name="connsiteY0" fmla="*/ 0 h 6863976"/>
              <a:gd name="connsiteX1" fmla="*/ 3818316 w 3818316"/>
              <a:gd name="connsiteY1" fmla="*/ 0 h 6863976"/>
              <a:gd name="connsiteX2" fmla="*/ 2252194 w 3818316"/>
              <a:gd name="connsiteY2" fmla="*/ 6853025 h 6863976"/>
              <a:gd name="connsiteX3" fmla="*/ 0 w 3818316"/>
              <a:gd name="connsiteY3" fmla="*/ 6863976 h 6863976"/>
              <a:gd name="connsiteX4" fmla="*/ 0 w 3818316"/>
              <a:gd name="connsiteY4" fmla="*/ 0 h 6863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16" h="6863976">
                <a:moveTo>
                  <a:pt x="0" y="0"/>
                </a:moveTo>
                <a:lnTo>
                  <a:pt x="3818316" y="0"/>
                </a:lnTo>
                <a:lnTo>
                  <a:pt x="2252194" y="6853025"/>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C723D259-32EC-5B37-E2BC-755A4490D99F}"/>
              </a:ext>
            </a:extLst>
          </p:cNvPr>
          <p:cNvSpPr txBox="1"/>
          <p:nvPr/>
        </p:nvSpPr>
        <p:spPr>
          <a:xfrm>
            <a:off x="144518" y="1520731"/>
            <a:ext cx="3382627" cy="237172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b="1" i="1" cap="all">
                <a:solidFill>
                  <a:schemeClr val="tx2"/>
                </a:solidFill>
                <a:latin typeface="Cambria" panose="02040503050406030204" pitchFamily="18" charset="0"/>
                <a:ea typeface="Cambria" panose="02040503050406030204" pitchFamily="18" charset="0"/>
                <a:cs typeface="+mj-cs"/>
              </a:rPr>
              <a:t>Motivation ?</a:t>
            </a:r>
          </a:p>
        </p:txBody>
      </p:sp>
      <p:cxnSp>
        <p:nvCxnSpPr>
          <p:cNvPr id="27" name="Straight Connector 26">
            <a:extLst>
              <a:ext uri="{FF2B5EF4-FFF2-40B4-BE49-F238E27FC236}">
                <a16:creationId xmlns:a16="http://schemas.microsoft.com/office/drawing/2014/main" id="{72ECE8B0-6962-4F5B-830A-E8F8F9726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759626"/>
            <a:ext cx="3484282" cy="40953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EAF673E-0279-495F-A8A9-F84D0AB5A4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259294"/>
            <a:ext cx="4748213" cy="159571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823DAF94-0B90-9BA5-BAA4-89F3B55455BB}"/>
              </a:ext>
            </a:extLst>
          </p:cNvPr>
          <p:cNvGraphicFramePr/>
          <p:nvPr>
            <p:extLst>
              <p:ext uri="{D42A27DB-BD31-4B8C-83A1-F6EECF244321}">
                <p14:modId xmlns:p14="http://schemas.microsoft.com/office/powerpoint/2010/main" val="1067460339"/>
              </p:ext>
            </p:extLst>
          </p:nvPr>
        </p:nvGraphicFramePr>
        <p:xfrm>
          <a:off x="4106586" y="788465"/>
          <a:ext cx="7424423" cy="5245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44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D3E0373C-BDE9-4FAA-892A-B226DD970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C2BFFFF-16DA-434F-B48D-28B53969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3448424"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20C87B-6CDA-EA95-B745-E584E62704AE}"/>
              </a:ext>
            </a:extLst>
          </p:cNvPr>
          <p:cNvSpPr txBox="1"/>
          <p:nvPr/>
        </p:nvSpPr>
        <p:spPr>
          <a:xfrm>
            <a:off x="415076" y="1181596"/>
            <a:ext cx="2289566" cy="163175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b="1" i="1" cap="all">
                <a:solidFill>
                  <a:schemeClr val="tx2"/>
                </a:solidFill>
                <a:latin typeface="Cambria" panose="02040503050406030204" pitchFamily="18" charset="0"/>
                <a:ea typeface="Cambria" panose="02040503050406030204" pitchFamily="18" charset="0"/>
                <a:cs typeface="+mj-cs"/>
              </a:rPr>
              <a:t>Data Set </a:t>
            </a:r>
          </a:p>
        </p:txBody>
      </p:sp>
      <p:cxnSp>
        <p:nvCxnSpPr>
          <p:cNvPr id="26" name="Straight Connector 25">
            <a:extLst>
              <a:ext uri="{FF2B5EF4-FFF2-40B4-BE49-F238E27FC236}">
                <a16:creationId xmlns:a16="http://schemas.microsoft.com/office/drawing/2014/main" id="{E8EAD419-2D3B-4CD6-A841-F11CA0944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93AF3B5-B2B9-710F-385D-0D1061597611}"/>
              </a:ext>
            </a:extLst>
          </p:cNvPr>
          <p:cNvSpPr txBox="1"/>
          <p:nvPr/>
        </p:nvSpPr>
        <p:spPr>
          <a:xfrm>
            <a:off x="3900792" y="533400"/>
            <a:ext cx="7286018" cy="5791199"/>
          </a:xfrm>
          <a:prstGeom prst="rect">
            <a:avLst/>
          </a:prstGeom>
        </p:spPr>
        <p:txBody>
          <a:bodyPr vert="horz" lIns="91440" tIns="45720" rIns="91440" bIns="45720" rtlCol="0" anchor="ctr">
            <a:normAutofit/>
          </a:bodyPr>
          <a:lstStyle/>
          <a:p>
            <a:pPr>
              <a:lnSpc>
                <a:spcPct val="90000"/>
              </a:lnSpc>
              <a:spcAft>
                <a:spcPts val="600"/>
              </a:spcAft>
              <a:buSzPct val="80000"/>
            </a:pPr>
            <a:r>
              <a:rPr lang="en-US" sz="2300" dirty="0">
                <a:solidFill>
                  <a:schemeClr val="tx2"/>
                </a:solidFill>
              </a:rPr>
              <a:t>The data for the study is provided by a Digital Lending company called SUPER LENDER Located </a:t>
            </a:r>
            <a:r>
              <a:rPr lang="en-US" sz="2300" dirty="0" err="1">
                <a:solidFill>
                  <a:schemeClr val="tx2"/>
                </a:solidFill>
              </a:rPr>
              <a:t>Loresho</a:t>
            </a:r>
            <a:r>
              <a:rPr lang="en-US" sz="2300" dirty="0">
                <a:solidFill>
                  <a:schemeClr val="tx2"/>
                </a:solidFill>
              </a:rPr>
              <a:t>-Nairobi. The data comprises of demographic data, Performance data, Previous loans data. The data set consists of 3 different Train and Test data sets with total 35747 records and 30 attributes  divided into 75:25 ratio. </a:t>
            </a: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The Demographic data consists of customer employment, education and bank details. </a:t>
            </a: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The performance data is the repeat loan that the customer has taken for which we need to predict the performance.</a:t>
            </a:r>
          </a:p>
          <a:p>
            <a:pPr marL="285750" indent="-228600">
              <a:lnSpc>
                <a:spcPct val="90000"/>
              </a:lnSpc>
              <a:spcAft>
                <a:spcPts val="600"/>
              </a:spcAft>
              <a:buSzPct val="80000"/>
              <a:buFont typeface="Arial" panose="020B0604020202020204" pitchFamily="34" charset="0"/>
              <a:buChar char="•"/>
            </a:pPr>
            <a:r>
              <a:rPr lang="en-US" sz="2300" dirty="0">
                <a:solidFill>
                  <a:schemeClr val="tx2"/>
                </a:solidFill>
              </a:rPr>
              <a:t>The Previous loan data contains all previous loans that the customer had prior to the loan above that we want to predict the performance</a:t>
            </a:r>
          </a:p>
          <a:p>
            <a:pPr marL="57150">
              <a:lnSpc>
                <a:spcPct val="90000"/>
              </a:lnSpc>
              <a:spcAft>
                <a:spcPts val="600"/>
              </a:spcAft>
              <a:buSzPct val="80000"/>
            </a:pPr>
            <a:r>
              <a:rPr lang="en-US" sz="2300" dirty="0">
                <a:solidFill>
                  <a:schemeClr val="tx2"/>
                </a:solidFill>
              </a:rPr>
              <a:t>Data set Link: </a:t>
            </a:r>
            <a:r>
              <a:rPr lang="en-US" sz="2300" dirty="0">
                <a:solidFill>
                  <a:srgbClr val="0070C0"/>
                </a:solidFill>
                <a:hlinkClick r:id="rId2">
                  <a:extLst>
                    <a:ext uri="{A12FA001-AC4F-418D-AE19-62706E023703}">
                      <ahyp:hlinkClr xmlns:ahyp="http://schemas.microsoft.com/office/drawing/2018/hyperlinkcolor" val="tx"/>
                    </a:ext>
                  </a:extLst>
                </a:hlinkClick>
              </a:rPr>
              <a:t>Loan Default Prediction</a:t>
            </a:r>
            <a:endParaRPr lang="en-US" sz="2300" dirty="0">
              <a:solidFill>
                <a:srgbClr val="0070C0"/>
              </a:solidFill>
            </a:endParaRPr>
          </a:p>
        </p:txBody>
      </p:sp>
    </p:spTree>
    <p:extLst>
      <p:ext uri="{BB962C8B-B14F-4D97-AF65-F5344CB8AC3E}">
        <p14:creationId xmlns:p14="http://schemas.microsoft.com/office/powerpoint/2010/main" val="218586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D3E0373C-BDE9-4FAA-892A-B226DD970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C2BFFFF-16DA-434F-B48D-28B53969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3448424"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20C87B-6CDA-EA95-B745-E584E62704AE}"/>
              </a:ext>
            </a:extLst>
          </p:cNvPr>
          <p:cNvSpPr txBox="1"/>
          <p:nvPr/>
        </p:nvSpPr>
        <p:spPr>
          <a:xfrm>
            <a:off x="415076" y="1181596"/>
            <a:ext cx="2289566" cy="163175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b="1" i="1" cap="all" dirty="0">
                <a:solidFill>
                  <a:schemeClr val="tx2"/>
                </a:solidFill>
                <a:latin typeface="Cambria" panose="02040503050406030204" pitchFamily="18" charset="0"/>
                <a:ea typeface="Cambria" panose="02040503050406030204" pitchFamily="18" charset="0"/>
                <a:cs typeface="+mj-cs"/>
              </a:rPr>
              <a:t>Data Set</a:t>
            </a:r>
          </a:p>
          <a:p>
            <a:pPr algn="ctr">
              <a:lnSpc>
                <a:spcPct val="90000"/>
              </a:lnSpc>
              <a:spcBef>
                <a:spcPct val="0"/>
              </a:spcBef>
              <a:spcAft>
                <a:spcPts val="600"/>
              </a:spcAft>
            </a:pPr>
            <a:r>
              <a:rPr lang="en-US" sz="3200" b="1" i="1" cap="all" dirty="0">
                <a:solidFill>
                  <a:schemeClr val="tx2"/>
                </a:solidFill>
                <a:latin typeface="Cambria" panose="02040503050406030204" pitchFamily="18" charset="0"/>
                <a:ea typeface="Cambria" panose="02040503050406030204" pitchFamily="18" charset="0"/>
                <a:cs typeface="+mj-cs"/>
              </a:rPr>
              <a:t>Info</a:t>
            </a:r>
          </a:p>
          <a:p>
            <a:pPr>
              <a:lnSpc>
                <a:spcPct val="90000"/>
              </a:lnSpc>
              <a:spcBef>
                <a:spcPct val="0"/>
              </a:spcBef>
              <a:spcAft>
                <a:spcPts val="600"/>
              </a:spcAft>
            </a:pPr>
            <a:r>
              <a:rPr lang="en-US" sz="3200" b="1" i="1" cap="all" dirty="0">
                <a:solidFill>
                  <a:schemeClr val="tx2"/>
                </a:solidFill>
                <a:latin typeface="Cambria" panose="02040503050406030204" pitchFamily="18" charset="0"/>
                <a:ea typeface="Cambria" panose="02040503050406030204" pitchFamily="18" charset="0"/>
                <a:cs typeface="+mj-cs"/>
              </a:rPr>
              <a:t> </a:t>
            </a:r>
          </a:p>
        </p:txBody>
      </p:sp>
      <p:cxnSp>
        <p:nvCxnSpPr>
          <p:cNvPr id="26" name="Straight Connector 25">
            <a:extLst>
              <a:ext uri="{FF2B5EF4-FFF2-40B4-BE49-F238E27FC236}">
                <a16:creationId xmlns:a16="http://schemas.microsoft.com/office/drawing/2014/main" id="{E8EAD419-2D3B-4CD6-A841-F11CA0944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93AF3B5-B2B9-710F-385D-0D1061597611}"/>
              </a:ext>
            </a:extLst>
          </p:cNvPr>
          <p:cNvSpPr txBox="1"/>
          <p:nvPr/>
        </p:nvSpPr>
        <p:spPr>
          <a:xfrm>
            <a:off x="3900792" y="533400"/>
            <a:ext cx="7286018" cy="5791199"/>
          </a:xfrm>
          <a:prstGeom prst="rect">
            <a:avLst/>
          </a:prstGeom>
        </p:spPr>
        <p:txBody>
          <a:bodyPr vert="horz" lIns="91440" tIns="45720" rIns="91440" bIns="45720" rtlCol="0" anchor="ctr">
            <a:normAutofit/>
          </a:bodyPr>
          <a:lstStyle/>
          <a:p>
            <a:pPr>
              <a:lnSpc>
                <a:spcPct val="90000"/>
              </a:lnSpc>
              <a:spcAft>
                <a:spcPts val="600"/>
              </a:spcAft>
              <a:buSzPct val="80000"/>
            </a:pPr>
            <a:endParaRPr lang="en-US" sz="2300" dirty="0">
              <a:solidFill>
                <a:srgbClr val="0070C0"/>
              </a:solidFill>
            </a:endParaRPr>
          </a:p>
        </p:txBody>
      </p:sp>
      <p:pic>
        <p:nvPicPr>
          <p:cNvPr id="5" name="Picture 4">
            <a:extLst>
              <a:ext uri="{FF2B5EF4-FFF2-40B4-BE49-F238E27FC236}">
                <a16:creationId xmlns:a16="http://schemas.microsoft.com/office/drawing/2014/main" id="{9DE03030-5D0F-115E-798F-DD51EC355643}"/>
              </a:ext>
            </a:extLst>
          </p:cNvPr>
          <p:cNvPicPr>
            <a:picLocks noChangeAspect="1"/>
          </p:cNvPicPr>
          <p:nvPr/>
        </p:nvPicPr>
        <p:blipFill>
          <a:blip r:embed="rId2"/>
          <a:stretch>
            <a:fillRect/>
          </a:stretch>
        </p:blipFill>
        <p:spPr>
          <a:xfrm>
            <a:off x="5227125" y="344558"/>
            <a:ext cx="5564700" cy="6198193"/>
          </a:xfrm>
          <a:prstGeom prst="rect">
            <a:avLst/>
          </a:prstGeom>
        </p:spPr>
      </p:pic>
    </p:spTree>
    <p:extLst>
      <p:ext uri="{BB962C8B-B14F-4D97-AF65-F5344CB8AC3E}">
        <p14:creationId xmlns:p14="http://schemas.microsoft.com/office/powerpoint/2010/main" val="45908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4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4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5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5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C8A33BD-3ECB-1AD4-F19D-507155C276A5}"/>
              </a:ext>
            </a:extLst>
          </p:cNvPr>
          <p:cNvSpPr txBox="1"/>
          <p:nvPr/>
        </p:nvSpPr>
        <p:spPr>
          <a:xfrm>
            <a:off x="714375" y="303904"/>
            <a:ext cx="10064376" cy="108684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IN" sz="3200" b="1" i="1" cap="all" dirty="0">
                <a:solidFill>
                  <a:schemeClr val="tx2"/>
                </a:solidFill>
                <a:latin typeface="Cambria" panose="02040503050406030204" pitchFamily="18" charset="0"/>
                <a:ea typeface="Cambria" panose="02040503050406030204" pitchFamily="18" charset="0"/>
                <a:cs typeface="+mj-cs"/>
              </a:rPr>
              <a:t>Sample D</a:t>
            </a:r>
            <a:r>
              <a:rPr lang="en-US" sz="3200" b="1" i="1" cap="all" dirty="0">
                <a:solidFill>
                  <a:schemeClr val="tx2"/>
                </a:solidFill>
                <a:latin typeface="Cambria" panose="02040503050406030204" pitchFamily="18" charset="0"/>
                <a:ea typeface="Cambria" panose="02040503050406030204" pitchFamily="18" charset="0"/>
                <a:cs typeface="+mj-cs"/>
              </a:rPr>
              <a:t>ata Set</a:t>
            </a:r>
          </a:p>
        </p:txBody>
      </p:sp>
      <p:cxnSp>
        <p:nvCxnSpPr>
          <p:cNvPr id="68" name="Straight Connector 6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35ABF68-56BA-6C8C-1A07-C42AC4D21141}"/>
              </a:ext>
            </a:extLst>
          </p:cNvPr>
          <p:cNvPicPr>
            <a:picLocks noChangeAspect="1"/>
          </p:cNvPicPr>
          <p:nvPr/>
        </p:nvPicPr>
        <p:blipFill>
          <a:blip r:embed="rId2"/>
          <a:stretch>
            <a:fillRect/>
          </a:stretch>
        </p:blipFill>
        <p:spPr>
          <a:xfrm>
            <a:off x="0" y="1043686"/>
            <a:ext cx="12192000" cy="1599411"/>
          </a:xfrm>
          <a:prstGeom prst="rect">
            <a:avLst/>
          </a:prstGeom>
        </p:spPr>
      </p:pic>
      <p:pic>
        <p:nvPicPr>
          <p:cNvPr id="14" name="Picture 13">
            <a:extLst>
              <a:ext uri="{FF2B5EF4-FFF2-40B4-BE49-F238E27FC236}">
                <a16:creationId xmlns:a16="http://schemas.microsoft.com/office/drawing/2014/main" id="{48DBEEA1-058B-05C9-1D7C-74B666850465}"/>
              </a:ext>
            </a:extLst>
          </p:cNvPr>
          <p:cNvPicPr>
            <a:picLocks noChangeAspect="1"/>
          </p:cNvPicPr>
          <p:nvPr/>
        </p:nvPicPr>
        <p:blipFill>
          <a:blip r:embed="rId3"/>
          <a:stretch>
            <a:fillRect/>
          </a:stretch>
        </p:blipFill>
        <p:spPr>
          <a:xfrm>
            <a:off x="0" y="2856020"/>
            <a:ext cx="12192000" cy="1632341"/>
          </a:xfrm>
          <a:prstGeom prst="rect">
            <a:avLst/>
          </a:prstGeom>
        </p:spPr>
      </p:pic>
      <p:pic>
        <p:nvPicPr>
          <p:cNvPr id="16" name="Picture 15">
            <a:extLst>
              <a:ext uri="{FF2B5EF4-FFF2-40B4-BE49-F238E27FC236}">
                <a16:creationId xmlns:a16="http://schemas.microsoft.com/office/drawing/2014/main" id="{4F10D502-05DC-FB42-5108-383EAAF1CCC6}"/>
              </a:ext>
            </a:extLst>
          </p:cNvPr>
          <p:cNvPicPr>
            <a:picLocks noChangeAspect="1"/>
          </p:cNvPicPr>
          <p:nvPr/>
        </p:nvPicPr>
        <p:blipFill>
          <a:blip r:embed="rId4"/>
          <a:stretch>
            <a:fillRect/>
          </a:stretch>
        </p:blipFill>
        <p:spPr>
          <a:xfrm>
            <a:off x="3239326" y="4625915"/>
            <a:ext cx="5265876" cy="1691787"/>
          </a:xfrm>
          <a:prstGeom prst="rect">
            <a:avLst/>
          </a:prstGeom>
        </p:spPr>
      </p:pic>
    </p:spTree>
    <p:extLst>
      <p:ext uri="{BB962C8B-B14F-4D97-AF65-F5344CB8AC3E}">
        <p14:creationId xmlns:p14="http://schemas.microsoft.com/office/powerpoint/2010/main" val="354907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EE9C9B-AB20-5864-A965-1D925F2E9ABE}"/>
              </a:ext>
            </a:extLst>
          </p:cNvPr>
          <p:cNvSpPr txBox="1"/>
          <p:nvPr/>
        </p:nvSpPr>
        <p:spPr>
          <a:xfrm>
            <a:off x="552450" y="380999"/>
            <a:ext cx="10086975" cy="584775"/>
          </a:xfrm>
          <a:prstGeom prst="rect">
            <a:avLst/>
          </a:prstGeom>
          <a:noFill/>
        </p:spPr>
        <p:txBody>
          <a:bodyPr wrap="square" lIns="91440" tIns="45720" rIns="91440" bIns="45720" rtlCol="0" anchor="t">
            <a:spAutoFit/>
          </a:bodyPr>
          <a:lstStyle/>
          <a:p>
            <a:r>
              <a:rPr lang="en-IN" sz="3200" b="1" u="sng">
                <a:latin typeface="Cambria"/>
                <a:ea typeface="Cambria"/>
              </a:rPr>
              <a:t>Literature Review</a:t>
            </a:r>
            <a:r>
              <a:rPr lang="en-IN" sz="3200" b="1">
                <a:latin typeface="Cambria"/>
                <a:ea typeface="Cambria"/>
              </a:rPr>
              <a:t>  </a:t>
            </a:r>
            <a:endParaRPr lang="en-US" sz="3200" b="1">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9FAE8F56-B4B3-0EA4-AA1C-C5AA4413D671}"/>
              </a:ext>
            </a:extLst>
          </p:cNvPr>
          <p:cNvSpPr txBox="1"/>
          <p:nvPr/>
        </p:nvSpPr>
        <p:spPr>
          <a:xfrm>
            <a:off x="552450" y="1295400"/>
            <a:ext cx="11430000" cy="5355312"/>
          </a:xfrm>
          <a:prstGeom prst="rect">
            <a:avLst/>
          </a:prstGeom>
          <a:noFill/>
        </p:spPr>
        <p:txBody>
          <a:bodyPr wrap="square" rtlCol="0">
            <a:spAutoFit/>
          </a:bodyPr>
          <a:lstStyle/>
          <a:p>
            <a:r>
              <a:rPr lang="en-IN" dirty="0"/>
              <a:t>The authors in the [</a:t>
            </a:r>
            <a:r>
              <a:rPr lang="en-IN" dirty="0">
                <a:hlinkClick r:id="rId2"/>
              </a:rPr>
              <a:t>1</a:t>
            </a:r>
            <a:r>
              <a:rPr lang="en-IN" dirty="0"/>
              <a:t>] carried out </a:t>
            </a:r>
            <a:r>
              <a:rPr lang="en-US" dirty="0"/>
              <a:t>systematic literature review to identify and compare the best fit ML-based models for prediction of Bank loan. The models achieved high-performance accuracy based on the precision and recall metrics, with the R.F. model achieving a 95% score.</a:t>
            </a:r>
          </a:p>
          <a:p>
            <a:endParaRPr lang="en-US" dirty="0"/>
          </a:p>
          <a:p>
            <a:r>
              <a:rPr lang="en-US" dirty="0"/>
              <a:t>The authors in [</a:t>
            </a:r>
            <a:r>
              <a:rPr lang="en-US" dirty="0">
                <a:hlinkClick r:id="rId3"/>
              </a:rPr>
              <a:t>2</a:t>
            </a:r>
            <a:r>
              <a:rPr lang="en-US" dirty="0"/>
              <a:t>] carried out KNN- model for classifying credit applicant using R package. The comparison study has been made with different levels of iterations. This technique is mainly used for industry prediction problem and applied for many classification problems. The proposed model shows 75.08% accuracy result in classifying credit applicant.</a:t>
            </a:r>
          </a:p>
          <a:p>
            <a:endParaRPr lang="en-US" dirty="0"/>
          </a:p>
          <a:p>
            <a:r>
              <a:rPr lang="en-US" dirty="0"/>
              <a:t>The research by [</a:t>
            </a:r>
            <a:r>
              <a:rPr lang="en-US" dirty="0">
                <a:hlinkClick r:id="rId4"/>
              </a:rPr>
              <a:t>3</a:t>
            </a:r>
            <a:r>
              <a:rPr lang="en-US" dirty="0"/>
              <a:t>] studied how to reduce bank’s time and to provide loans to the deserving applicants. The author used various ML models such as Decision Tree , Logistic regression to diminish the quantity of awful credit issues. In their research, [</a:t>
            </a:r>
            <a:r>
              <a:rPr lang="en-US" dirty="0">
                <a:hlinkClick r:id="rId5"/>
              </a:rPr>
              <a:t>6</a:t>
            </a:r>
            <a:r>
              <a:rPr lang="en-US" dirty="0"/>
              <a:t>] aims to compute the trustworthiness score to provide a reliable borrower based on LAPS (Loan Risk score, Activity score, Profile score, and Social Recommendation score). The LAPS model describes the scoring of trustworthiness that has been successfully applied to the personal lending prototype. Lenders can use the trustworthiness score to decide the eligible borrowers' candidates.</a:t>
            </a:r>
          </a:p>
          <a:p>
            <a:endParaRPr lang="en-US" dirty="0"/>
          </a:p>
          <a:p>
            <a:r>
              <a:rPr lang="en-US" dirty="0"/>
              <a:t>In [</a:t>
            </a:r>
            <a:r>
              <a:rPr lang="en-US" dirty="0">
                <a:hlinkClick r:id="rId6"/>
              </a:rPr>
              <a:t>7</a:t>
            </a:r>
            <a:r>
              <a:rPr lang="en-US" dirty="0"/>
              <a:t>], the author has used </a:t>
            </a:r>
            <a:r>
              <a:rPr lang="en-US" dirty="0" err="1"/>
              <a:t>CatBoost</a:t>
            </a:r>
            <a:r>
              <a:rPr lang="en-US" dirty="0"/>
              <a:t> algorithm for loan default prediction. It has achieved the highest accuracy amongst all other various algorithms. In this research Swindle implements </a:t>
            </a:r>
            <a:r>
              <a:rPr lang="en-US" dirty="0" err="1"/>
              <a:t>CatBoost</a:t>
            </a:r>
            <a:r>
              <a:rPr lang="en-US" dirty="0"/>
              <a:t> algorithm is used for predicting loan defaults along with a document verification module using Tesseract and Camelot and also recommends a  personalized scheme for the clients.</a:t>
            </a:r>
          </a:p>
          <a:p>
            <a:endParaRPr lang="en-US" dirty="0"/>
          </a:p>
          <a:p>
            <a:endParaRPr lang="en-US" dirty="0"/>
          </a:p>
        </p:txBody>
      </p:sp>
    </p:spTree>
    <p:extLst>
      <p:ext uri="{BB962C8B-B14F-4D97-AF65-F5344CB8AC3E}">
        <p14:creationId xmlns:p14="http://schemas.microsoft.com/office/powerpoint/2010/main" val="19752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D3E0373C-BDE9-4FAA-892A-B226DD970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C2BFFFF-16DA-434F-B48D-28B53969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3448424"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20C87B-6CDA-EA95-B745-E584E62704AE}"/>
              </a:ext>
            </a:extLst>
          </p:cNvPr>
          <p:cNvSpPr txBox="1"/>
          <p:nvPr/>
        </p:nvSpPr>
        <p:spPr>
          <a:xfrm>
            <a:off x="148376" y="1667372"/>
            <a:ext cx="2918674" cy="1761628"/>
          </a:xfrm>
          <a:prstGeom prst="rect">
            <a:avLst/>
          </a:prstGeom>
        </p:spPr>
        <p:txBody>
          <a:bodyPr vert="horz" lIns="91440" tIns="45720" rIns="91440" bIns="45720" rtlCol="0" anchor="t">
            <a:normAutofit fontScale="92500" lnSpcReduction="20000"/>
          </a:bodyPr>
          <a:lstStyle/>
          <a:p>
            <a:pPr>
              <a:lnSpc>
                <a:spcPct val="90000"/>
              </a:lnSpc>
              <a:spcBef>
                <a:spcPct val="0"/>
              </a:spcBef>
              <a:spcAft>
                <a:spcPts val="600"/>
              </a:spcAft>
            </a:pPr>
            <a:r>
              <a:rPr lang="en-US" sz="3200" b="1" i="1" cap="all" dirty="0">
                <a:solidFill>
                  <a:schemeClr val="tx2"/>
                </a:solidFill>
                <a:latin typeface="Cambria" panose="02040503050406030204" pitchFamily="18" charset="0"/>
                <a:ea typeface="Cambria" panose="02040503050406030204" pitchFamily="18" charset="0"/>
                <a:cs typeface="+mj-cs"/>
              </a:rPr>
              <a:t>Methodology</a:t>
            </a:r>
          </a:p>
          <a:p>
            <a:pPr algn="ctr">
              <a:lnSpc>
                <a:spcPct val="90000"/>
              </a:lnSpc>
              <a:spcBef>
                <a:spcPct val="0"/>
              </a:spcBef>
              <a:spcAft>
                <a:spcPts val="600"/>
              </a:spcAft>
            </a:pPr>
            <a:r>
              <a:rPr lang="en-US" sz="3200" b="1" i="1" cap="all" dirty="0">
                <a:solidFill>
                  <a:schemeClr val="tx2"/>
                </a:solidFill>
                <a:latin typeface="Cambria" panose="02040503050406030204" pitchFamily="18" charset="0"/>
                <a:ea typeface="Cambria" panose="02040503050406030204" pitchFamily="18" charset="0"/>
                <a:cs typeface="+mj-cs"/>
              </a:rPr>
              <a:t> &amp;</a:t>
            </a:r>
          </a:p>
          <a:p>
            <a:pPr>
              <a:lnSpc>
                <a:spcPct val="90000"/>
              </a:lnSpc>
              <a:spcBef>
                <a:spcPct val="0"/>
              </a:spcBef>
              <a:spcAft>
                <a:spcPts val="600"/>
              </a:spcAft>
            </a:pPr>
            <a:r>
              <a:rPr lang="en-US" sz="3200" b="1" i="1" cap="all" dirty="0">
                <a:solidFill>
                  <a:schemeClr val="tx2"/>
                </a:solidFill>
                <a:latin typeface="Cambria" panose="02040503050406030204" pitchFamily="18" charset="0"/>
                <a:ea typeface="Cambria" panose="02040503050406030204" pitchFamily="18" charset="0"/>
                <a:cs typeface="+mj-cs"/>
              </a:rPr>
              <a:t>Workflow</a:t>
            </a:r>
          </a:p>
          <a:p>
            <a:pPr>
              <a:lnSpc>
                <a:spcPct val="90000"/>
              </a:lnSpc>
              <a:spcBef>
                <a:spcPct val="0"/>
              </a:spcBef>
              <a:spcAft>
                <a:spcPts val="600"/>
              </a:spcAft>
            </a:pPr>
            <a:r>
              <a:rPr lang="en-US" sz="3200" b="1" i="1" cap="all" dirty="0">
                <a:solidFill>
                  <a:schemeClr val="tx2"/>
                </a:solidFill>
                <a:latin typeface="Cambria" panose="02040503050406030204" pitchFamily="18" charset="0"/>
                <a:ea typeface="Cambria" panose="02040503050406030204" pitchFamily="18" charset="0"/>
                <a:cs typeface="+mj-cs"/>
              </a:rPr>
              <a:t> </a:t>
            </a:r>
          </a:p>
        </p:txBody>
      </p:sp>
      <p:cxnSp>
        <p:nvCxnSpPr>
          <p:cNvPr id="26" name="Straight Connector 25">
            <a:extLst>
              <a:ext uri="{FF2B5EF4-FFF2-40B4-BE49-F238E27FC236}">
                <a16:creationId xmlns:a16="http://schemas.microsoft.com/office/drawing/2014/main" id="{E8EAD419-2D3B-4CD6-A841-F11CA0944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301A503-311E-C448-395B-80B9A30E26A8}"/>
              </a:ext>
            </a:extLst>
          </p:cNvPr>
          <p:cNvSpPr txBox="1"/>
          <p:nvPr/>
        </p:nvSpPr>
        <p:spPr>
          <a:xfrm>
            <a:off x="3810000" y="571499"/>
            <a:ext cx="3990975" cy="5078313"/>
          </a:xfrm>
          <a:prstGeom prst="rect">
            <a:avLst/>
          </a:prstGeom>
          <a:noFill/>
        </p:spPr>
        <p:txBody>
          <a:bodyPr wrap="square" rtlCol="0">
            <a:spAutoFit/>
          </a:bodyPr>
          <a:lstStyle/>
          <a:p>
            <a:r>
              <a:rPr lang="en-US" dirty="0"/>
              <a:t>The information for this study was obtained from a Digital Lending company called SUPER LENDER. Data is preprocessed to enhance data quality. As well as feature choices. The data collection is split into two parts: training and testing. The machine learning model is trained using training data, and its accuracy and efficiency are assessed using testing data. The following models are implemented: random forest, Logistic Regression, XG Boost, and Decision Tree, and their performance in terms of customer loan eligibility prediction accuracy is compared. The findings provide an overview of the experimental model used to evaluate model efficiency by comparing conventional and advanced ML models to provide a comprehensive analysis of the datasets given.</a:t>
            </a:r>
          </a:p>
        </p:txBody>
      </p:sp>
      <p:graphicFrame>
        <p:nvGraphicFramePr>
          <p:cNvPr id="6" name="Diagram 5">
            <a:extLst>
              <a:ext uri="{FF2B5EF4-FFF2-40B4-BE49-F238E27FC236}">
                <a16:creationId xmlns:a16="http://schemas.microsoft.com/office/drawing/2014/main" id="{97413AB2-1DC1-5E89-5F4C-AD5348FB1338}"/>
              </a:ext>
            </a:extLst>
          </p:cNvPr>
          <p:cNvGraphicFramePr/>
          <p:nvPr>
            <p:extLst>
              <p:ext uri="{D42A27DB-BD31-4B8C-83A1-F6EECF244321}">
                <p14:modId xmlns:p14="http://schemas.microsoft.com/office/powerpoint/2010/main" val="534564650"/>
              </p:ext>
            </p:extLst>
          </p:nvPr>
        </p:nvGraphicFramePr>
        <p:xfrm>
          <a:off x="6866715" y="362962"/>
          <a:ext cx="5976000" cy="538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28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Straight Connector 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3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4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44">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F6FF5E-77D3-8EFE-2EA7-C760A77D442C}"/>
              </a:ext>
            </a:extLst>
          </p:cNvPr>
          <p:cNvSpPr txBox="1"/>
          <p:nvPr/>
        </p:nvSpPr>
        <p:spPr>
          <a:xfrm>
            <a:off x="6054177" y="832991"/>
            <a:ext cx="5662613" cy="5533762"/>
          </a:xfrm>
          <a:prstGeom prst="rect">
            <a:avLst/>
          </a:prstGeom>
        </p:spPr>
        <p:txBody>
          <a:bodyPr vert="horz" lIns="91440" tIns="45720" rIns="91440" bIns="45720" rtlCol="0">
            <a:normAutofit/>
          </a:bodyPr>
          <a:lstStyle/>
          <a:p>
            <a:pPr>
              <a:lnSpc>
                <a:spcPct val="90000"/>
              </a:lnSpc>
              <a:spcAft>
                <a:spcPts val="600"/>
              </a:spcAft>
              <a:buSzPct val="80000"/>
            </a:pPr>
            <a:r>
              <a:rPr lang="en-US" sz="1700" b="1" u="sng" dirty="0">
                <a:solidFill>
                  <a:schemeClr val="tx2"/>
                </a:solidFill>
              </a:rPr>
              <a:t>Steps Involved in Data Processing:</a:t>
            </a:r>
          </a:p>
          <a:p>
            <a:pPr marL="285750" indent="-228600">
              <a:lnSpc>
                <a:spcPct val="90000"/>
              </a:lnSpc>
              <a:spcAft>
                <a:spcPts val="600"/>
              </a:spcAft>
              <a:buSzPct val="80000"/>
              <a:buFont typeface="Arial" panose="020B0604020202020204" pitchFamily="34" charset="0"/>
              <a:buChar char="•"/>
            </a:pPr>
            <a:r>
              <a:rPr lang="en-US" dirty="0">
                <a:solidFill>
                  <a:schemeClr val="tx2"/>
                </a:solidFill>
              </a:rPr>
              <a:t>Data consists of both Categorical and numeric data</a:t>
            </a:r>
          </a:p>
          <a:p>
            <a:pPr marL="285750" indent="-228600">
              <a:lnSpc>
                <a:spcPct val="90000"/>
              </a:lnSpc>
              <a:spcAft>
                <a:spcPts val="600"/>
              </a:spcAft>
              <a:buSzPct val="80000"/>
              <a:buFont typeface="Arial" panose="020B0604020202020204" pitchFamily="34" charset="0"/>
              <a:buChar char="•"/>
            </a:pPr>
            <a:r>
              <a:rPr lang="en-US" dirty="0">
                <a:solidFill>
                  <a:schemeClr val="tx2"/>
                </a:solidFill>
              </a:rPr>
              <a:t>Some categorical columns such as </a:t>
            </a:r>
            <a:r>
              <a:rPr lang="en-US" dirty="0" err="1">
                <a:solidFill>
                  <a:schemeClr val="tx2"/>
                </a:solidFill>
              </a:rPr>
              <a:t>bank_branch_clients</a:t>
            </a:r>
            <a:r>
              <a:rPr lang="en-US" dirty="0">
                <a:solidFill>
                  <a:schemeClr val="tx2"/>
                </a:solidFill>
              </a:rPr>
              <a:t>, </a:t>
            </a:r>
            <a:r>
              <a:rPr lang="en-US" dirty="0" err="1">
                <a:solidFill>
                  <a:schemeClr val="tx2"/>
                </a:solidFill>
              </a:rPr>
              <a:t>longitude_gps</a:t>
            </a:r>
            <a:r>
              <a:rPr lang="en-US" dirty="0">
                <a:solidFill>
                  <a:schemeClr val="tx2"/>
                </a:solidFill>
              </a:rPr>
              <a:t>, </a:t>
            </a:r>
            <a:r>
              <a:rPr lang="en-US" dirty="0" err="1">
                <a:solidFill>
                  <a:schemeClr val="tx2"/>
                </a:solidFill>
              </a:rPr>
              <a:t>latitude_gps</a:t>
            </a:r>
            <a:r>
              <a:rPr lang="en-US" dirty="0">
                <a:solidFill>
                  <a:schemeClr val="tx2"/>
                </a:solidFill>
              </a:rPr>
              <a:t>, </a:t>
            </a:r>
            <a:r>
              <a:rPr lang="en-US" dirty="0" err="1">
                <a:solidFill>
                  <a:schemeClr val="tx2"/>
                </a:solidFill>
              </a:rPr>
              <a:t>creationdate_x</a:t>
            </a:r>
            <a:r>
              <a:rPr lang="en-US" dirty="0">
                <a:solidFill>
                  <a:schemeClr val="tx2"/>
                </a:solidFill>
              </a:rPr>
              <a:t>, </a:t>
            </a:r>
            <a:r>
              <a:rPr lang="en-US" dirty="0" err="1">
                <a:solidFill>
                  <a:schemeClr val="tx2"/>
                </a:solidFill>
              </a:rPr>
              <a:t>referredby_x</a:t>
            </a:r>
            <a:r>
              <a:rPr lang="en-US" dirty="0">
                <a:solidFill>
                  <a:schemeClr val="tx2"/>
                </a:solidFill>
              </a:rPr>
              <a:t>, </a:t>
            </a:r>
            <a:r>
              <a:rPr lang="en-US" dirty="0" err="1">
                <a:solidFill>
                  <a:schemeClr val="tx2"/>
                </a:solidFill>
              </a:rPr>
              <a:t>referredby_y</a:t>
            </a:r>
            <a:r>
              <a:rPr lang="en-US" dirty="0">
                <a:solidFill>
                  <a:schemeClr val="tx2"/>
                </a:solidFill>
              </a:rPr>
              <a:t>, </a:t>
            </a:r>
            <a:r>
              <a:rPr lang="en-US" dirty="0" err="1">
                <a:solidFill>
                  <a:schemeClr val="tx2"/>
                </a:solidFill>
              </a:rPr>
              <a:t>creationdate_y</a:t>
            </a:r>
            <a:r>
              <a:rPr lang="en-US" dirty="0">
                <a:solidFill>
                  <a:schemeClr val="tx2"/>
                </a:solidFill>
              </a:rPr>
              <a:t>, </a:t>
            </a:r>
            <a:r>
              <a:rPr lang="en-US" dirty="0" err="1">
                <a:solidFill>
                  <a:schemeClr val="tx2"/>
                </a:solidFill>
              </a:rPr>
              <a:t>closeddate</a:t>
            </a:r>
            <a:r>
              <a:rPr lang="en-US" dirty="0">
                <a:solidFill>
                  <a:schemeClr val="tx2"/>
                </a:solidFill>
              </a:rPr>
              <a:t> are removed as most of them don’t affect the loan approvals.</a:t>
            </a:r>
          </a:p>
          <a:p>
            <a:pPr marL="285750" indent="-228600">
              <a:lnSpc>
                <a:spcPct val="90000"/>
              </a:lnSpc>
              <a:spcAft>
                <a:spcPts val="600"/>
              </a:spcAft>
              <a:buSzPct val="80000"/>
              <a:buFont typeface="Arial" panose="020B0604020202020204" pitchFamily="34" charset="0"/>
              <a:buChar char="•"/>
            </a:pPr>
            <a:r>
              <a:rPr lang="en-US" dirty="0">
                <a:solidFill>
                  <a:schemeClr val="tx2"/>
                </a:solidFill>
              </a:rPr>
              <a:t>Added a new column age from Client’s DOB </a:t>
            </a:r>
          </a:p>
          <a:p>
            <a:pPr marL="285750" indent="-228600">
              <a:lnSpc>
                <a:spcPct val="90000"/>
              </a:lnSpc>
              <a:spcAft>
                <a:spcPts val="600"/>
              </a:spcAft>
              <a:buSzPct val="80000"/>
              <a:buFont typeface="Arial" panose="020B0604020202020204" pitchFamily="34" charset="0"/>
              <a:buChar char="•"/>
            </a:pPr>
            <a:r>
              <a:rPr lang="en-US" dirty="0">
                <a:solidFill>
                  <a:schemeClr val="tx2"/>
                </a:solidFill>
              </a:rPr>
              <a:t>Changed some categorical columns such as </a:t>
            </a:r>
            <a:r>
              <a:rPr lang="en-US" dirty="0" err="1">
                <a:solidFill>
                  <a:schemeClr val="tx2"/>
                </a:solidFill>
              </a:rPr>
              <a:t>firstduedate</a:t>
            </a:r>
            <a:r>
              <a:rPr lang="en-US" dirty="0">
                <a:solidFill>
                  <a:schemeClr val="tx2"/>
                </a:solidFill>
              </a:rPr>
              <a:t>, </a:t>
            </a:r>
            <a:r>
              <a:rPr lang="en-US" dirty="0" err="1">
                <a:solidFill>
                  <a:schemeClr val="tx2"/>
                </a:solidFill>
              </a:rPr>
              <a:t>firstrepaiddate</a:t>
            </a:r>
            <a:r>
              <a:rPr lang="en-US" dirty="0">
                <a:solidFill>
                  <a:schemeClr val="tx2"/>
                </a:solidFill>
              </a:rPr>
              <a:t>, </a:t>
            </a:r>
            <a:r>
              <a:rPr lang="en-US" dirty="0" err="1">
                <a:solidFill>
                  <a:schemeClr val="tx2"/>
                </a:solidFill>
              </a:rPr>
              <a:t>approveddate_x</a:t>
            </a:r>
            <a:r>
              <a:rPr lang="en-US" dirty="0">
                <a:solidFill>
                  <a:schemeClr val="tx2"/>
                </a:solidFill>
              </a:rPr>
              <a:t> from object format to datetime format</a:t>
            </a:r>
          </a:p>
          <a:p>
            <a:pPr marL="285750" indent="-228600">
              <a:lnSpc>
                <a:spcPct val="90000"/>
              </a:lnSpc>
              <a:spcAft>
                <a:spcPts val="600"/>
              </a:spcAft>
              <a:buSzPct val="80000"/>
              <a:buFont typeface="Arial" panose="020B0604020202020204" pitchFamily="34" charset="0"/>
              <a:buChar char="•"/>
            </a:pPr>
            <a:r>
              <a:rPr lang="en-US" dirty="0">
                <a:solidFill>
                  <a:schemeClr val="tx2"/>
                </a:solidFill>
              </a:rPr>
              <a:t>Changed categorical column named </a:t>
            </a:r>
            <a:r>
              <a:rPr lang="en-US" dirty="0" err="1">
                <a:solidFill>
                  <a:schemeClr val="tx2"/>
                </a:solidFill>
              </a:rPr>
              <a:t>good_bad_flag</a:t>
            </a:r>
            <a:r>
              <a:rPr lang="en-US" dirty="0">
                <a:solidFill>
                  <a:schemeClr val="tx2"/>
                </a:solidFill>
              </a:rPr>
              <a:t> from categorical to numerical</a:t>
            </a:r>
          </a:p>
          <a:p>
            <a:pPr marL="285750" indent="-228600">
              <a:lnSpc>
                <a:spcPct val="90000"/>
              </a:lnSpc>
              <a:spcAft>
                <a:spcPts val="600"/>
              </a:spcAft>
              <a:buSzPct val="80000"/>
              <a:buFont typeface="Arial" panose="020B0604020202020204" pitchFamily="34" charset="0"/>
              <a:buChar char="•"/>
            </a:pPr>
            <a:r>
              <a:rPr lang="en-US" dirty="0">
                <a:solidFill>
                  <a:schemeClr val="tx2"/>
                </a:solidFill>
              </a:rPr>
              <a:t>Found some null values in columns </a:t>
            </a:r>
            <a:r>
              <a:rPr lang="en-US" dirty="0" err="1">
                <a:solidFill>
                  <a:schemeClr val="tx2"/>
                </a:solidFill>
              </a:rPr>
              <a:t>level_of_education_clients</a:t>
            </a:r>
            <a:r>
              <a:rPr lang="en-US" dirty="0">
                <a:solidFill>
                  <a:schemeClr val="tx2"/>
                </a:solidFill>
              </a:rPr>
              <a:t>, </a:t>
            </a:r>
            <a:r>
              <a:rPr lang="en-US" dirty="0" err="1">
                <a:solidFill>
                  <a:schemeClr val="tx2"/>
                </a:solidFill>
              </a:rPr>
              <a:t>employment_status_clients</a:t>
            </a:r>
            <a:r>
              <a:rPr lang="en-US" dirty="0">
                <a:solidFill>
                  <a:schemeClr val="tx2"/>
                </a:solidFill>
              </a:rPr>
              <a:t> and replaced them.</a:t>
            </a:r>
          </a:p>
          <a:p>
            <a:pPr marL="285750" indent="-228600">
              <a:lnSpc>
                <a:spcPct val="90000"/>
              </a:lnSpc>
              <a:spcAft>
                <a:spcPts val="600"/>
              </a:spcAft>
              <a:buSzPct val="80000"/>
              <a:buFont typeface="Arial" panose="020B0604020202020204" pitchFamily="34" charset="0"/>
              <a:buChar char="•"/>
            </a:pPr>
            <a:r>
              <a:rPr lang="en-US" dirty="0">
                <a:solidFill>
                  <a:schemeClr val="tx2"/>
                </a:solidFill>
              </a:rPr>
              <a:t>Found 20 duplicate rows in the data set and removed them.</a:t>
            </a:r>
          </a:p>
          <a:p>
            <a:pPr marL="285750" indent="-228600">
              <a:lnSpc>
                <a:spcPct val="90000"/>
              </a:lnSpc>
              <a:spcAft>
                <a:spcPts val="600"/>
              </a:spcAft>
              <a:buSzPct val="80000"/>
              <a:buFont typeface="Arial" panose="020B0604020202020204" pitchFamily="34" charset="0"/>
              <a:buChar char="•"/>
            </a:pPr>
            <a:r>
              <a:rPr lang="en-US" dirty="0">
                <a:solidFill>
                  <a:schemeClr val="tx2"/>
                </a:solidFill>
              </a:rPr>
              <a:t>Performed analysis on the final </a:t>
            </a:r>
            <a:r>
              <a:rPr lang="en-US" dirty="0" err="1">
                <a:solidFill>
                  <a:schemeClr val="tx2"/>
                </a:solidFill>
              </a:rPr>
              <a:t>dataframe</a:t>
            </a:r>
            <a:endParaRPr lang="en-US" dirty="0">
              <a:solidFill>
                <a:schemeClr val="tx2"/>
              </a:solidFill>
            </a:endParaRPr>
          </a:p>
        </p:txBody>
      </p:sp>
      <p:cxnSp>
        <p:nvCxnSpPr>
          <p:cNvPr id="59" name="Straight Connector 46">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Graph on document with pen">
            <a:extLst>
              <a:ext uri="{FF2B5EF4-FFF2-40B4-BE49-F238E27FC236}">
                <a16:creationId xmlns:a16="http://schemas.microsoft.com/office/drawing/2014/main" id="{1529B064-2F82-EAA0-7218-79B82B6F9B49}"/>
              </a:ext>
            </a:extLst>
          </p:cNvPr>
          <p:cNvPicPr>
            <a:picLocks noChangeAspect="1"/>
          </p:cNvPicPr>
          <p:nvPr/>
        </p:nvPicPr>
        <p:blipFill rotWithShape="1">
          <a:blip r:embed="rId2"/>
          <a:srcRect l="32748" r="19028" b="2"/>
          <a:stretch/>
        </p:blipFill>
        <p:spPr>
          <a:xfrm>
            <a:off x="20" y="-7444"/>
            <a:ext cx="5943580"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TextBox 2">
            <a:extLst>
              <a:ext uri="{FF2B5EF4-FFF2-40B4-BE49-F238E27FC236}">
                <a16:creationId xmlns:a16="http://schemas.microsoft.com/office/drawing/2014/main" id="{7D44872F-D7D2-DF77-CA98-E4270AF4C275}"/>
              </a:ext>
            </a:extLst>
          </p:cNvPr>
          <p:cNvSpPr txBox="1"/>
          <p:nvPr/>
        </p:nvSpPr>
        <p:spPr>
          <a:xfrm>
            <a:off x="324582" y="314325"/>
            <a:ext cx="5386927" cy="159644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1" i="1" cap="all">
                <a:solidFill>
                  <a:schemeClr val="tx2"/>
                </a:solidFill>
                <a:latin typeface="+mj-lt"/>
                <a:ea typeface="+mj-ea"/>
                <a:cs typeface="+mj-cs"/>
              </a:rPr>
              <a:t>Preliminary data preprocessing and EDA</a:t>
            </a:r>
          </a:p>
        </p:txBody>
      </p:sp>
    </p:spTree>
    <p:extLst>
      <p:ext uri="{BB962C8B-B14F-4D97-AF65-F5344CB8AC3E}">
        <p14:creationId xmlns:p14="http://schemas.microsoft.com/office/powerpoint/2010/main" val="3096892865"/>
      </p:ext>
    </p:extLst>
  </p:cSld>
  <p:clrMapOvr>
    <a:masterClrMapping/>
  </p:clrMapOvr>
</p:sld>
</file>

<file path=ppt/theme/theme1.xml><?xml version="1.0" encoding="utf-8"?>
<a:theme xmlns:a="http://schemas.openxmlformats.org/drawingml/2006/main" name="AngleLinesVTI">
  <a:themeElements>
    <a:clrScheme name="AnalogousFromLightSeedRightStep">
      <a:dk1>
        <a:srgbClr val="000000"/>
      </a:dk1>
      <a:lt1>
        <a:srgbClr val="FFFFFF"/>
      </a:lt1>
      <a:dk2>
        <a:srgbClr val="41242C"/>
      </a:dk2>
      <a:lt2>
        <a:srgbClr val="E8E2E3"/>
      </a:lt2>
      <a:accent1>
        <a:srgbClr val="80A9A4"/>
      </a:accent1>
      <a:accent2>
        <a:srgbClr val="7AA5B7"/>
      </a:accent2>
      <a:accent3>
        <a:srgbClr val="92A1C4"/>
      </a:accent3>
      <a:accent4>
        <a:srgbClr val="867FBA"/>
      </a:accent4>
      <a:accent5>
        <a:srgbClr val="B096C6"/>
      </a:accent5>
      <a:accent6>
        <a:srgbClr val="B77FBA"/>
      </a:accent6>
      <a:hlink>
        <a:srgbClr val="AE6972"/>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507A9C2D3E00488B26165518EA222F" ma:contentTypeVersion="6" ma:contentTypeDescription="Create a new document." ma:contentTypeScope="" ma:versionID="5054c23dddf04dfab6cfa79dead9a023">
  <xsd:schema xmlns:xsd="http://www.w3.org/2001/XMLSchema" xmlns:xs="http://www.w3.org/2001/XMLSchema" xmlns:p="http://schemas.microsoft.com/office/2006/metadata/properties" xmlns:ns3="b7dd7a50-721f-4263-9d94-d8ad5dabc663" xmlns:ns4="b8b73c75-2c4a-4b62-979b-29308c7c3a5e" targetNamespace="http://schemas.microsoft.com/office/2006/metadata/properties" ma:root="true" ma:fieldsID="e56818af494ac0dc177ab20fda1ca7f9" ns3:_="" ns4:_="">
    <xsd:import namespace="b7dd7a50-721f-4263-9d94-d8ad5dabc663"/>
    <xsd:import namespace="b8b73c75-2c4a-4b62-979b-29308c7c3a5e"/>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dd7a50-721f-4263-9d94-d8ad5dabc6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8b73c75-2c4a-4b62-979b-29308c7c3a5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7dd7a50-721f-4263-9d94-d8ad5dabc663" xsi:nil="true"/>
  </documentManagement>
</p:properties>
</file>

<file path=customXml/itemProps1.xml><?xml version="1.0" encoding="utf-8"?>
<ds:datastoreItem xmlns:ds="http://schemas.openxmlformats.org/officeDocument/2006/customXml" ds:itemID="{FC0916A8-9EE4-4606-9687-CA5974A76A59}">
  <ds:schemaRefs>
    <ds:schemaRef ds:uri="http://schemas.microsoft.com/sharepoint/v3/contenttype/forms"/>
  </ds:schemaRefs>
</ds:datastoreItem>
</file>

<file path=customXml/itemProps2.xml><?xml version="1.0" encoding="utf-8"?>
<ds:datastoreItem xmlns:ds="http://schemas.openxmlformats.org/officeDocument/2006/customXml" ds:itemID="{86F3F3BD-DBCB-411C-A8A6-2666A809A113}">
  <ds:schemaRefs>
    <ds:schemaRef ds:uri="b7dd7a50-721f-4263-9d94-d8ad5dabc663"/>
    <ds:schemaRef ds:uri="b8b73c75-2c4a-4b62-979b-29308c7c3a5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C74CDA9-4E2A-4D9F-A406-1FC396CD52DE}">
  <ds:schemaRefs>
    <ds:schemaRef ds:uri="b7dd7a50-721f-4263-9d94-d8ad5dabc663"/>
    <ds:schemaRef ds:uri="b8b73c75-2c4a-4b62-979b-29308c7c3a5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TotalTime>
  <Words>1096</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vt:lpstr>
      <vt:lpstr>Univers Condensed Light</vt:lpstr>
      <vt:lpstr>Walbaum Display Light</vt:lpstr>
      <vt:lpstr>AngleLinesVTI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Meesaraganda, Mr. Vinay Kiran Raju</dc:creator>
  <cp:lastModifiedBy>Meesaraganda, Mr. Vinay Kiran Raju</cp:lastModifiedBy>
  <cp:revision>4</cp:revision>
  <dcterms:created xsi:type="dcterms:W3CDTF">2023-03-02T23:44:20Z</dcterms:created>
  <dcterms:modified xsi:type="dcterms:W3CDTF">2023-04-04T15:58:15Z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0x010100B7507A9C2D3E00488B26165518EA222F</vt:lpwstr>
  </property>
</Properties>
</file>