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9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7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A437B58-61CD-4DE2-8D7D-B1E68233C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7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04A6C97-A6AD-40E0-B108-EAED60750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8EA641C-C2B1-4750-BA5F-D4771304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BD8E-860E-48B1-AE5D-BC88CA9AF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46005-3D4A-4944-924A-FAE874376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84613-E671-441C-8E49-2AA6DAA5E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D475A-28C0-455A-AD6C-2740C7280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9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5C22-42D7-4174-8F6D-E8BE42BC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D0BED-B572-46C3-8DE4-6F20204E1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80EB-E2B7-4695-9559-3AA9AED19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B47A1-47CD-4B66-B5A4-C85E12BE3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4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D173E-DC48-4B64-AC53-D44ABC977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AC468-282C-416B-871B-265A503CE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F91A893-B4E6-4859-AC68-12CB26215E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iredgeek/predict-bo-t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Backorder Prediction </a:t>
            </a:r>
            <a:endParaRPr lang="en-US" alt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r>
              <a:rPr lang="en-US" altLang="en-US" sz="1500" dirty="0" err="1"/>
              <a:t>Deepmala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Mehra</a:t>
            </a:r>
            <a:endParaRPr lang="en-US" altLang="en-US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/>
              <a:t>GradientBoostingClassifier : </a:t>
            </a:r>
            <a:r>
              <a:rPr lang="en-US" sz="1800" dirty="0"/>
              <a:t>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AdaBoostClassifier: </a:t>
            </a:r>
            <a:r>
              <a:rPr lang="en-US" sz="1800" dirty="0"/>
              <a:t>. 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638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4191000"/>
            <a:ext cx="5657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29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ROC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96174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Recall Precision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800" dirty="0"/>
              <a:t>As we can see here, RandomForestClassifier, GradientBoostingClassifier, AdaBoostClassifier has better precision value. I decided to tune and validate these models</a:t>
            </a: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54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39686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r>
              <a:rPr lang="en-US" dirty="0"/>
              <a:t>Model tuning and cross validation</a:t>
            </a:r>
            <a:endParaRPr lang="en-US" alt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I chose to tune and validate </a:t>
            </a:r>
            <a:r>
              <a:rPr lang="en-US" b="1" dirty="0" err="1"/>
              <a:t>RandomForestClassifier</a:t>
            </a:r>
            <a:r>
              <a:rPr lang="en-US" b="1" dirty="0"/>
              <a:t>, </a:t>
            </a:r>
            <a:r>
              <a:rPr lang="en-US" b="1" dirty="0" err="1"/>
              <a:t>GradientBoostingClassifier</a:t>
            </a:r>
            <a:r>
              <a:rPr lang="en-US" b="1" dirty="0"/>
              <a:t>,  </a:t>
            </a:r>
            <a:r>
              <a:rPr lang="en-US" b="1" dirty="0" err="1"/>
              <a:t>AdaBoostClassifier</a:t>
            </a:r>
            <a:r>
              <a:rPr lang="en-US" dirty="0"/>
              <a:t> as they had  better precision value. For tuning the parameters of the  model, I used a mix of </a:t>
            </a:r>
            <a:r>
              <a:rPr lang="en-US" b="1" dirty="0"/>
              <a:t>cross-validation and randomize</a:t>
            </a:r>
            <a:r>
              <a:rPr lang="en-US" b="1" i="1" dirty="0"/>
              <a:t>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	Models are trained on 70% train data and validated on 30% test data . Cross validation is done on 10 folds . After the training  and testing the data on 10 folds below are the precision score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4F69B-8B1F-42C6-8C16-C270C1A5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06327"/>
              </p:ext>
            </p:extLst>
          </p:nvPr>
        </p:nvGraphicFramePr>
        <p:xfrm>
          <a:off x="914400" y="3657600"/>
          <a:ext cx="6324600" cy="2209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449">
                  <a:extLst>
                    <a:ext uri="{9D8B030D-6E8A-4147-A177-3AD203B41FA5}">
                      <a16:colId xmlns:a16="http://schemas.microsoft.com/office/drawing/2014/main" val="536604642"/>
                    </a:ext>
                  </a:extLst>
                </a:gridCol>
                <a:gridCol w="2564151">
                  <a:extLst>
                    <a:ext uri="{9D8B030D-6E8A-4147-A177-3AD203B41FA5}">
                      <a16:colId xmlns:a16="http://schemas.microsoft.com/office/drawing/2014/main" val="2037785146"/>
                    </a:ext>
                  </a:extLst>
                </a:gridCol>
              </a:tblGrid>
              <a:tr h="46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Estimator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100" b="1" dirty="0">
                          <a:solidFill>
                            <a:srgbClr val="5F5F5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6196200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b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0.80864198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6264798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0.567225189671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2772411"/>
                  </a:ext>
                </a:extLst>
              </a:tr>
              <a:tr h="85993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0.812655571276</a:t>
                      </a:r>
                      <a:endParaRPr 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312165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sz="2800" u="sng" dirty="0"/>
              <a:t>Recall Precision Curve for Tuned Classifiers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53468-28F9-411E-B501-F638C2DA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493"/>
            <a:ext cx="7086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8800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Based on the performance of all the predictive model I found Tuned </a:t>
            </a:r>
            <a:r>
              <a:rPr lang="en-US" b="1" dirty="0" err="1"/>
              <a:t>AdaBoostClassifier</a:t>
            </a:r>
            <a:r>
              <a:rPr lang="en-US" b="1" dirty="0"/>
              <a:t> with base classifier as tuned </a:t>
            </a:r>
            <a:r>
              <a:rPr lang="en-US" b="1" dirty="0" err="1"/>
              <a:t>RandomForestClassifier</a:t>
            </a:r>
            <a:r>
              <a:rPr lang="en-US" b="1" dirty="0"/>
              <a:t> </a:t>
            </a:r>
            <a:r>
              <a:rPr lang="en-US" dirty="0"/>
              <a:t>is the most suitable predictive model to choose here.</a:t>
            </a:r>
          </a:p>
          <a:p>
            <a:pPr marL="0" indent="0" algn="l">
              <a:buNone/>
            </a:pPr>
            <a:r>
              <a:rPr lang="en-US" dirty="0"/>
              <a:t>	I will recommend this model to client as it has </a:t>
            </a:r>
            <a:r>
              <a:rPr lang="en-US" b="1" dirty="0"/>
              <a:t>precision score of .81.</a:t>
            </a:r>
          </a:p>
        </p:txBody>
      </p:sp>
    </p:spTree>
    <p:extLst>
      <p:ext uri="{BB962C8B-B14F-4D97-AF65-F5344CB8AC3E}">
        <p14:creationId xmlns:p14="http://schemas.microsoft.com/office/powerpoint/2010/main" val="31290389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n-US" dirty="0"/>
              <a:t>Statement of the Problem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3657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Part backorders is a common supply chain problem, wherein a customer places an order for a product that is temporarily out of stock. The percentage of items backordered and the number of backorder days are important measures of the quality of a company's customer service and the effectiveness of its inventory management.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company can manage its inventory more efficiently using a prediction on the backorder risk for the products. Goal here is to use the past data and metadata around the backorders, and provide a prediction on the potential products for backorders.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Overview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US" sz="1800" b="1" u="sng" dirty="0">
                <a:solidFill>
                  <a:schemeClr val="tx2"/>
                </a:solidFill>
                <a:latin typeface="+mn-lt"/>
              </a:rPr>
              <a:t>Client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0" indent="0" algn="l">
              <a:buNone/>
            </a:pPr>
            <a:r>
              <a:rPr lang="en-US" dirty="0"/>
              <a:t>Sigma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Retails Ltd is a leading online store providing products ranging from clothing, home improvements to grocery. Recently, client has been finding it difficult to manage the backorders, resulting into increasing customer issues and a decline in customer satisfaction.</a:t>
            </a:r>
          </a:p>
          <a:p>
            <a:pPr marL="0" indent="0" algn="l">
              <a:buNone/>
            </a:pPr>
            <a:r>
              <a:rPr lang="en-US" dirty="0"/>
              <a:t>	Client is looking for ways to improve backorders handling. With the help of this analysis, a reasonable prediction on the products that can go on backorder is expected. Such a prediction could immensely help client to plan for a more effective stocking and backorder handling.</a:t>
            </a:r>
          </a:p>
          <a:p>
            <a:pPr marL="0" indent="0" algn="l">
              <a:buNone/>
            </a:pPr>
            <a:r>
              <a:rPr lang="en-US" dirty="0"/>
              <a:t>Dataset </a:t>
            </a:r>
          </a:p>
          <a:p>
            <a:pPr marL="0" indent="0" algn="l">
              <a:buNone/>
            </a:pPr>
            <a:r>
              <a:rPr lang="en-US" dirty="0"/>
              <a:t>Dataset consists of the historical data around the backorders. It has 23 features and ~ 160000 observations. </a:t>
            </a:r>
          </a:p>
          <a:p>
            <a:pPr marL="0" indent="0" algn="l">
              <a:buNone/>
            </a:pPr>
            <a:r>
              <a:rPr lang="en-US" dirty="0"/>
              <a:t>Dataset can be found at: </a:t>
            </a:r>
            <a:r>
              <a:rPr lang="en-US" dirty="0">
                <a:hlinkClick r:id="rId2"/>
              </a:rPr>
              <a:t>https://www.kaggle.com/tiredgeek/predict-bo-trial</a:t>
            </a:r>
            <a:endParaRPr lang="en-US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Wrangling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010400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u="sng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Tasks performed:</a:t>
            </a:r>
          </a:p>
          <a:p>
            <a:pPr marL="0" indent="0" algn="l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inconsistent column names and datatype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Missing Data handling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Removal of duplicate rows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columns with repetitive values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the outliers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Write the clean data into a new file for further </a:t>
            </a:r>
            <a:r>
              <a:rPr lang="en-US" dirty="0"/>
              <a:t>steps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458200" cy="990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EDA and Data storytelling 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/>
              <a:t>Tasks performed</a:t>
            </a:r>
            <a:r>
              <a:rPr lang="en-US" b="1" dirty="0"/>
              <a:t>:</a:t>
            </a:r>
            <a:endParaRPr lang="en-US" dirty="0"/>
          </a:p>
          <a:p>
            <a:pPr lvl="0" algn="l"/>
            <a:r>
              <a:rPr lang="en-US" dirty="0"/>
              <a:t>Handling of multicollinearity</a:t>
            </a:r>
          </a:p>
          <a:p>
            <a:pPr lvl="0" algn="l"/>
            <a:r>
              <a:rPr lang="en-US" dirty="0"/>
              <a:t>Relationship of categorical variables </a:t>
            </a:r>
          </a:p>
          <a:p>
            <a:pPr algn="l"/>
            <a:r>
              <a:rPr lang="en-US" dirty="0"/>
              <a:t>Inferential statistics</a:t>
            </a:r>
            <a:endParaRPr lang="en-US" altLang="en-US" dirty="0"/>
          </a:p>
          <a:p>
            <a:pPr marL="0" indent="0" algn="l">
              <a:buNone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		</a:t>
            </a:r>
            <a:r>
              <a:rPr lang="en-US" altLang="en-US" sz="2800" u="sng" dirty="0">
                <a:latin typeface="+mj-lt"/>
                <a:ea typeface="+mj-ea"/>
                <a:cs typeface="+mj-cs"/>
              </a:rPr>
              <a:t>Some interesting data Facts</a:t>
            </a:r>
          </a:p>
          <a:p>
            <a:pPr marL="0" indent="0" algn="l">
              <a:buNone/>
            </a:pPr>
            <a:r>
              <a:rPr lang="en-US" dirty="0"/>
              <a:t>current inventory for some products is as high as 1.4 million even when there is no sale in prior 9 months</a:t>
            </a:r>
          </a:p>
          <a:p>
            <a:pPr marL="0" indent="0" algn="l">
              <a:buNone/>
            </a:pPr>
            <a:endParaRPr lang="en-US" alt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962400"/>
            <a:ext cx="3638550" cy="23622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153400" cy="6096000"/>
          </a:xfrm>
        </p:spPr>
        <p:txBody>
          <a:bodyPr/>
          <a:lstStyle/>
          <a:p>
            <a:pPr algn="l"/>
            <a:r>
              <a:rPr lang="en-US" dirty="0"/>
              <a:t>Something unexpected - current inventory is zero for some products even the prior 1 months shows sale as high as 200,000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Good trend for transit duration for the client. Most of the products have a short duration on transit.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066801"/>
            <a:ext cx="70866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4419600"/>
            <a:ext cx="5562600" cy="18288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Data Modeling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 Dataset is highly imbalanced. We have only 0.6% data as ‘Yes’ to back order , So Accuracy cannot be a validation criteria here . Client is looking forward for  </a:t>
            </a:r>
            <a:r>
              <a:rPr lang="en-US" b="1" dirty="0"/>
              <a:t>‘Precision’ </a:t>
            </a:r>
            <a:r>
              <a:rPr lang="en-US" dirty="0"/>
              <a:t>as validation criteria</a:t>
            </a:r>
            <a:r>
              <a:rPr lang="en-US" b="1" dirty="0"/>
              <a:t> </a:t>
            </a:r>
            <a:r>
              <a:rPr lang="en-US" dirty="0"/>
              <a:t>because it is  important that as many of the records predicted are correct as possible so that time is not wasted working on false positives.</a:t>
            </a:r>
          </a:p>
          <a:p>
            <a:pPr marL="0" indent="0" algn="l">
              <a:buNone/>
            </a:pPr>
            <a:endParaRPr lang="en-US" dirty="0"/>
          </a:p>
          <a:p>
            <a:pPr marL="0" lvl="1" indent="0" algn="l">
              <a:buNone/>
            </a:pPr>
            <a:r>
              <a:rPr lang="en-US" sz="1800" b="1" u="sng" dirty="0" err="1"/>
              <a:t>KNN</a:t>
            </a:r>
            <a:r>
              <a:rPr lang="en-US" sz="1800" b="1" u="sng" dirty="0"/>
              <a:t> : </a:t>
            </a:r>
            <a:r>
              <a:rPr lang="en-US" sz="1800" dirty="0">
                <a:ea typeface="+mn-ea"/>
                <a:cs typeface="+mn-cs"/>
              </a:rPr>
              <a:t>Since Dataset is very large, </a:t>
            </a:r>
            <a:r>
              <a:rPr lang="en-US" sz="1800" dirty="0" err="1">
                <a:ea typeface="+mn-ea"/>
                <a:cs typeface="+mn-cs"/>
              </a:rPr>
              <a:t>KNN</a:t>
            </a:r>
            <a:r>
              <a:rPr lang="en-US" sz="1800" dirty="0">
                <a:ea typeface="+mn-ea"/>
                <a:cs typeface="+mn-cs"/>
              </a:rPr>
              <a:t> model cannot be trained with the entire training dataset. I used 20% sample data to train the Model. Scaling is applied on the features. Since Target class is highly imbalance precision for this model was 0.15 only. </a:t>
            </a:r>
          </a:p>
          <a:p>
            <a:pPr marL="0" lvl="1" indent="0" algn="l">
              <a:buNone/>
            </a:pPr>
            <a:endParaRPr lang="en-US" sz="1400" u="sng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480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82000" cy="5867400"/>
          </a:xfrm>
        </p:spPr>
        <p:txBody>
          <a:bodyPr/>
          <a:lstStyle/>
          <a:p>
            <a:pPr marL="285750" lvl="1" algn="l"/>
            <a:r>
              <a:rPr lang="en-US" sz="1800" b="1" dirty="0" err="1"/>
              <a:t>LinearSVM</a:t>
            </a:r>
            <a:r>
              <a:rPr lang="en-US" sz="1800" b="1" dirty="0"/>
              <a:t>: </a:t>
            </a:r>
            <a:r>
              <a:rPr lang="en-US" sz="1800" dirty="0"/>
              <a:t>I trained the </a:t>
            </a:r>
            <a:r>
              <a:rPr lang="en-US" sz="1800" dirty="0" err="1"/>
              <a:t>LinearSVM</a:t>
            </a:r>
            <a:r>
              <a:rPr lang="en-US" sz="1800" dirty="0"/>
              <a:t> with 20% sample of the data.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Precession for the model was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SupportVectorMachine</a:t>
            </a:r>
            <a:r>
              <a:rPr lang="en-US" sz="1800" b="1" dirty="0"/>
              <a:t>(</a:t>
            </a:r>
            <a:r>
              <a:rPr lang="en-US" sz="1800" b="1" dirty="0" err="1"/>
              <a:t>svm.SVC</a:t>
            </a:r>
            <a:r>
              <a:rPr lang="en-US" sz="1800" b="1" dirty="0"/>
              <a:t>):</a:t>
            </a:r>
            <a:r>
              <a:rPr lang="en-US" sz="1800" dirty="0"/>
              <a:t> 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b="1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400" dirty="0"/>
          </a:p>
          <a:p>
            <a:pPr marL="0" indent="0" algn="l">
              <a:buNone/>
            </a:pPr>
            <a:endParaRPr lang="en-US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1447800"/>
            <a:ext cx="7010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4038600"/>
            <a:ext cx="4781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LogisticRegression</a:t>
            </a:r>
            <a:r>
              <a:rPr lang="en-US" sz="1800" dirty="0"/>
              <a:t>: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RandomForestClassifier:</a:t>
            </a:r>
            <a:r>
              <a:rPr lang="en-US" sz="1800" dirty="0"/>
              <a:t> RandomForestClassifier had good Precession score compare to all other classifiers . Using </a:t>
            </a:r>
            <a:r>
              <a:rPr lang="en-US" sz="1800" dirty="0" err="1"/>
              <a:t>class_weight</a:t>
            </a:r>
            <a:r>
              <a:rPr lang="en-US" sz="1800" dirty="0"/>
              <a:t> = 'balanced‘  increased  recall score  but decreased precision score . So I decide to drop class weight from default RandomForestClassifier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1447800"/>
            <a:ext cx="739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4" y="4343400"/>
            <a:ext cx="5327276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Presentation for science fair project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science fair project</Template>
  <TotalTime>4039</TotalTime>
  <Words>549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Presentation for science fair project</vt:lpstr>
      <vt:lpstr>Backorder Prediction </vt:lpstr>
      <vt:lpstr>Statement of the Problem </vt:lpstr>
      <vt:lpstr>Project Overview</vt:lpstr>
      <vt:lpstr>Data Wrangling</vt:lpstr>
      <vt:lpstr>EDA and Data storytelling  </vt:lpstr>
      <vt:lpstr>PowerPoint Presentation</vt:lpstr>
      <vt:lpstr>Data Modeling</vt:lpstr>
      <vt:lpstr>PowerPoint Presentation</vt:lpstr>
      <vt:lpstr>PowerPoint Presentation</vt:lpstr>
      <vt:lpstr>PowerPoint Presentation</vt:lpstr>
      <vt:lpstr>ROC Curve</vt:lpstr>
      <vt:lpstr>Recall Precision Curve</vt:lpstr>
      <vt:lpstr>Model tuning and cross validation</vt:lpstr>
      <vt:lpstr>Recall Precision Curve for Tuned Classifiers</vt:lpstr>
      <vt:lpstr>Conclusion</vt:lpstr>
    </vt:vector>
  </TitlesOfParts>
  <Company>Manulife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Backorder Prediction </dc:title>
  <dc:creator>JH</dc:creator>
  <cp:lastModifiedBy>Deepmala Mehra</cp:lastModifiedBy>
  <cp:revision>21</cp:revision>
  <cp:lastPrinted>1601-01-01T00:00:00Z</cp:lastPrinted>
  <dcterms:created xsi:type="dcterms:W3CDTF">2017-10-15T22:39:47Z</dcterms:created>
  <dcterms:modified xsi:type="dcterms:W3CDTF">2017-10-20T13:32:58Z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