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109"/>
          <p:cNvSpPr/>
          <p:nvPr>
            <p:ph type="sldImg"/>
          </p:nvPr>
        </p:nvSpPr>
        <p:spPr>
          <a:xfrm>
            <a:off x="1143000" y="685800"/>
            <a:ext cx="4572000" cy="3429000"/>
          </a:xfrm>
          <a:prstGeom prst="rect">
            <a:avLst/>
          </a:prstGeom>
        </p:spPr>
        <p:txBody>
          <a:bodyPr/>
          <a:lstStyle/>
          <a:p>
            <a:pPr/>
          </a:p>
        </p:txBody>
      </p:sp>
      <p:sp>
        <p:nvSpPr>
          <p:cNvPr id="110" name="Shape 11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2" name="Body Level One…"/>
          <p:cNvSpPr txBox="1"/>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92" name="Title Text"/>
          <p:cNvSpPr txBox="1"/>
          <p:nvPr>
            <p:ph type="title"/>
          </p:nvPr>
        </p:nvSpPr>
        <p:spPr>
          <a:prstGeom prst="rect">
            <a:avLst/>
          </a:prstGeom>
        </p:spPr>
        <p:txBody>
          <a:bodyPr/>
          <a:lstStyle/>
          <a:p>
            <a:pPr/>
            <a:r>
              <a:t>Title Text</a:t>
            </a:r>
          </a:p>
        </p:txBody>
      </p:sp>
      <p:sp>
        <p:nvSpPr>
          <p:cNvPr id="93"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101" name="Title Text"/>
          <p:cNvSpPr txBox="1"/>
          <p:nvPr>
            <p:ph type="title"/>
          </p:nvPr>
        </p:nvSpPr>
        <p:spPr>
          <a:xfrm>
            <a:off x="8724900" y="365125"/>
            <a:ext cx="2628900" cy="5811838"/>
          </a:xfrm>
          <a:prstGeom prst="rect">
            <a:avLst/>
          </a:prstGeom>
        </p:spPr>
        <p:txBody>
          <a:bodyPr/>
          <a:lstStyle/>
          <a:p>
            <a:pPr/>
            <a:r>
              <a:t>Title Text</a:t>
            </a:r>
          </a:p>
        </p:txBody>
      </p:sp>
      <p:sp>
        <p:nvSpPr>
          <p:cNvPr id="102" name="Body Level One…"/>
          <p:cNvSpPr txBox="1"/>
          <p:nvPr>
            <p:ph type="body" idx="1"/>
          </p:nvPr>
        </p:nvSpPr>
        <p:spPr>
          <a:xfrm>
            <a:off x="838200" y="365125"/>
            <a:ext cx="7734300" cy="58118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0" name="Body Level One…"/>
          <p:cNvSpPr txBox="1"/>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xfrm>
            <a:off x="839787" y="365125"/>
            <a:ext cx="10515601" cy="1325563"/>
          </a:xfrm>
          <a:prstGeom prst="rect">
            <a:avLst/>
          </a:prstGeom>
        </p:spPr>
        <p:txBody>
          <a:bodyPr/>
          <a:lstStyle/>
          <a:p>
            <a:pPr/>
            <a:r>
              <a:t>Title Text</a:t>
            </a:r>
          </a:p>
        </p:txBody>
      </p:sp>
      <p:sp>
        <p:nvSpPr>
          <p:cNvPr id="48" name="Body Level One…"/>
          <p:cNvSpPr txBox="1"/>
          <p:nvPr>
            <p:ph type="body" sz="quarter" idx="1"/>
          </p:nvPr>
        </p:nvSpPr>
        <p:spPr>
          <a:xfrm>
            <a:off x="839787" y="1681163"/>
            <a:ext cx="5157789"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13"/>
          </p:nvPr>
        </p:nvSpPr>
        <p:spPr>
          <a:xfrm>
            <a:off x="6172200" y="1681163"/>
            <a:ext cx="5183188" cy="823913"/>
          </a:xfrm>
          <a:prstGeom prst="rect">
            <a:avLst/>
          </a:prstGeom>
        </p:spPr>
        <p:txBody>
          <a:bodyPr anchor="b"/>
          <a:lstStyle/>
          <a:p>
            <a:pPr marL="0" indent="0">
              <a:buSzTx/>
              <a:buFontTx/>
              <a:buNone/>
              <a:defRPr b="1" sz="24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73" name="Body Level One…"/>
          <p:cNvSpPr txBox="1"/>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13"/>
          </p:nvPr>
        </p:nvSpPr>
        <p:spPr>
          <a:xfrm>
            <a:off x="839787" y="2057400"/>
            <a:ext cx="3932239" cy="3811588"/>
          </a:xfrm>
          <a:prstGeom prst="rect">
            <a:avLst/>
          </a:prstGeom>
        </p:spPr>
        <p:txBody>
          <a:bodyPr/>
          <a:lstStyle/>
          <a:p>
            <a:pPr marL="0" indent="0">
              <a:buSzTx/>
              <a:buFontTx/>
              <a:buNone/>
              <a:defRPr sz="16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83" name="Picture Placeholder 2"/>
          <p:cNvSpPr/>
          <p:nvPr>
            <p:ph type="pic" sz="half" idx="13"/>
          </p:nvPr>
        </p:nvSpPr>
        <p:spPr>
          <a:xfrm>
            <a:off x="5183187" y="987425"/>
            <a:ext cx="6172201" cy="4873625"/>
          </a:xfrm>
          <a:prstGeom prst="rect">
            <a:avLst/>
          </a:prstGeom>
        </p:spPr>
        <p:txBody>
          <a:bodyPr lIns="91439" rIns="91439">
            <a:noAutofit/>
          </a:bodyPr>
          <a:lstStyle/>
          <a:p>
            <a:pPr/>
          </a:p>
        </p:txBody>
      </p:sp>
      <p:sp>
        <p:nvSpPr>
          <p:cNvPr id="84" name="Body Level One…"/>
          <p:cNvSpPr txBox="1"/>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89818" y="6404292"/>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12" name="Title 1"/>
          <p:cNvSpPr txBox="1"/>
          <p:nvPr>
            <p:ph type="ctrTitle"/>
          </p:nvPr>
        </p:nvSpPr>
        <p:spPr>
          <a:xfrm>
            <a:off x="2030436" y="1041400"/>
            <a:ext cx="9144001" cy="2387600"/>
          </a:xfrm>
          <a:prstGeom prst="rect">
            <a:avLst/>
          </a:prstGeom>
        </p:spPr>
        <p:txBody>
          <a:bodyPr/>
          <a:lstStyle/>
          <a:p>
            <a:pPr/>
            <a:r>
              <a:t>TEAM JABBERWOCKY</a:t>
            </a:r>
          </a:p>
        </p:txBody>
      </p:sp>
      <p:sp>
        <p:nvSpPr>
          <p:cNvPr id="113" name="Subtitle 2"/>
          <p:cNvSpPr txBox="1"/>
          <p:nvPr>
            <p:ph type="subTitle" sz="quarter" idx="1"/>
          </p:nvPr>
        </p:nvSpPr>
        <p:spPr>
          <a:xfrm>
            <a:off x="2761956" y="3855256"/>
            <a:ext cx="9144001" cy="1655762"/>
          </a:xfrm>
          <a:prstGeom prst="rect">
            <a:avLst/>
          </a:prstGeom>
        </p:spPr>
        <p:txBody>
          <a:bodyPr/>
          <a:lstStyle/>
          <a:p>
            <a:pPr algn="r" defTabSz="905255">
              <a:lnSpc>
                <a:spcPct val="81000"/>
              </a:lnSpc>
              <a:spcBef>
                <a:spcPts val="900"/>
              </a:spcBef>
              <a:defRPr sz="2376"/>
            </a:pPr>
            <a:r>
              <a:t>NAMITHA PADMANABHAN</a:t>
            </a:r>
          </a:p>
          <a:p>
            <a:pPr algn="r" defTabSz="905255">
              <a:lnSpc>
                <a:spcPct val="81000"/>
              </a:lnSpc>
              <a:spcBef>
                <a:spcPts val="900"/>
              </a:spcBef>
              <a:defRPr sz="2376"/>
            </a:pPr>
            <a:r>
              <a:t>N.R VINAY </a:t>
            </a:r>
          </a:p>
          <a:p>
            <a:pPr algn="r" defTabSz="905255">
              <a:lnSpc>
                <a:spcPct val="81000"/>
              </a:lnSpc>
              <a:spcBef>
                <a:spcPts val="900"/>
              </a:spcBef>
              <a:defRPr sz="2376"/>
            </a:pPr>
            <a:r>
              <a:t>RAM SRINIVAS</a:t>
            </a:r>
          </a:p>
          <a:p>
            <a:pPr algn="r" defTabSz="905255">
              <a:lnSpc>
                <a:spcPct val="81000"/>
              </a:lnSpc>
              <a:spcBef>
                <a:spcPts val="900"/>
              </a:spcBef>
              <a:defRPr sz="2376"/>
            </a:pPr>
            <a:r>
              <a:t>ROHAN SIMHA</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5" name="Title 1"/>
          <p:cNvSpPr txBox="1"/>
          <p:nvPr>
            <p:ph type="title"/>
          </p:nvPr>
        </p:nvSpPr>
        <p:spPr>
          <a:xfrm>
            <a:off x="838200" y="365125"/>
            <a:ext cx="10515600" cy="1325563"/>
          </a:xfrm>
          <a:prstGeom prst="rect">
            <a:avLst/>
          </a:prstGeom>
        </p:spPr>
        <p:txBody>
          <a:bodyPr/>
          <a:lstStyle/>
          <a:p>
            <a:pPr/>
            <a:r>
              <a:t>PROBLEM STATEMENT TITLE</a:t>
            </a:r>
          </a:p>
        </p:txBody>
      </p:sp>
      <p:sp>
        <p:nvSpPr>
          <p:cNvPr id="116" name="Content Placeholder 2"/>
          <p:cNvSpPr txBox="1"/>
          <p:nvPr>
            <p:ph type="body" idx="1"/>
          </p:nvPr>
        </p:nvSpPr>
        <p:spPr>
          <a:xfrm>
            <a:off x="838200" y="1825625"/>
            <a:ext cx="10515600" cy="4351338"/>
          </a:xfrm>
          <a:prstGeom prst="rect">
            <a:avLst/>
          </a:prstGeom>
        </p:spPr>
        <p:txBody>
          <a:bodyPr/>
          <a:lstStyle/>
          <a:p>
            <a:pPr/>
            <a:r>
              <a:t>Gender Bias removal in Bollywood movie scripts</a:t>
            </a:r>
          </a:p>
          <a:p>
            <a:pPr/>
            <a:r>
              <a:t>Done through the identification and replacement of biasing adjectives and occupations affiliated with the characters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8" name="Title 1"/>
          <p:cNvSpPr txBox="1"/>
          <p:nvPr>
            <p:ph type="title"/>
          </p:nvPr>
        </p:nvSpPr>
        <p:spPr>
          <a:xfrm>
            <a:off x="838200" y="365125"/>
            <a:ext cx="10515600" cy="1325563"/>
          </a:xfrm>
          <a:prstGeom prst="rect">
            <a:avLst/>
          </a:prstGeom>
        </p:spPr>
        <p:txBody>
          <a:bodyPr/>
          <a:lstStyle/>
          <a:p>
            <a:pPr/>
            <a:r>
              <a:t>ROLE OF EACH TEAM MEMBER	</a:t>
            </a:r>
          </a:p>
        </p:txBody>
      </p:sp>
      <p:sp>
        <p:nvSpPr>
          <p:cNvPr id="119" name="Content Placeholder 2"/>
          <p:cNvSpPr txBox="1"/>
          <p:nvPr>
            <p:ph type="body" idx="1"/>
          </p:nvPr>
        </p:nvSpPr>
        <p:spPr>
          <a:xfrm>
            <a:off x="838200" y="1825625"/>
            <a:ext cx="10515600" cy="4351338"/>
          </a:xfrm>
          <a:prstGeom prst="rect">
            <a:avLst/>
          </a:prstGeom>
        </p:spPr>
        <p:txBody>
          <a:bodyPr/>
          <a:lstStyle/>
          <a:p>
            <a:pPr marL="194310" indent="-194310" defTabSz="777240">
              <a:spcBef>
                <a:spcPts val="800"/>
              </a:spcBef>
              <a:defRPr sz="2380"/>
            </a:pPr>
            <a:r>
              <a:t>Namitha Padmanabhan - Used nltk and spacy to perform necessary chunking and identifying certain aspects of associated descriptions of characters. Worked on removal of dependent introductions and replacement of biased adjectives in the plot.</a:t>
            </a:r>
          </a:p>
          <a:p>
            <a:pPr marL="194310" indent="-194310" defTabSz="777240">
              <a:spcBef>
                <a:spcPts val="800"/>
              </a:spcBef>
              <a:defRPr sz="2380"/>
            </a:pPr>
            <a:r>
              <a:t>N.R Vinay - Extracting cast names and associating occupations with their names; Used Gensim Word2Vec to establish relevance of an occupation in the plot and further used the relevance score to deBias the occupation.</a:t>
            </a:r>
          </a:p>
          <a:p>
            <a:pPr marL="194310" indent="-194310" defTabSz="777240">
              <a:spcBef>
                <a:spcPts val="800"/>
              </a:spcBef>
              <a:defRPr sz="2380"/>
            </a:pPr>
            <a:r>
              <a:t>Ram Srinivas - Integrated code, created user interface, used Wikipedia Python API to determine gender of all cast members</a:t>
            </a:r>
          </a:p>
          <a:p>
            <a:pPr marL="194310" indent="-194310" defTabSz="777240">
              <a:spcBef>
                <a:spcPts val="800"/>
              </a:spcBef>
              <a:defRPr sz="2380"/>
            </a:pPr>
            <a:r>
              <a:t>Rohan Simha - Used spacy to perform a crude SRL on the coreferenced plots of the movies to identify the adjectives associated with a character, and their introduction removal and later in filtering the biasing adjectives.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 name="Title 1"/>
          <p:cNvSpPr txBox="1"/>
          <p:nvPr>
            <p:ph type="title"/>
          </p:nvPr>
        </p:nvSpPr>
        <p:spPr>
          <a:xfrm>
            <a:off x="838200" y="365125"/>
            <a:ext cx="10515600" cy="1325563"/>
          </a:xfrm>
          <a:prstGeom prst="rect">
            <a:avLst/>
          </a:prstGeom>
        </p:spPr>
        <p:txBody>
          <a:bodyPr/>
          <a:lstStyle/>
          <a:p>
            <a:pPr/>
            <a:r>
              <a:t>TOOLS &amp; APIs USED</a:t>
            </a:r>
          </a:p>
        </p:txBody>
      </p:sp>
      <p:sp>
        <p:nvSpPr>
          <p:cNvPr id="122" name="Content Placeholder 2"/>
          <p:cNvSpPr txBox="1"/>
          <p:nvPr>
            <p:ph type="body" idx="1"/>
          </p:nvPr>
        </p:nvSpPr>
        <p:spPr>
          <a:xfrm>
            <a:off x="838200" y="1825625"/>
            <a:ext cx="10515600" cy="4351338"/>
          </a:xfrm>
          <a:prstGeom prst="rect">
            <a:avLst/>
          </a:prstGeom>
        </p:spPr>
        <p:txBody>
          <a:bodyPr/>
          <a:lstStyle/>
          <a:p>
            <a:pPr/>
            <a:r>
              <a:t>Python 3.7</a:t>
            </a:r>
          </a:p>
          <a:p>
            <a:pPr lvl="1" marL="0" indent="457200">
              <a:lnSpc>
                <a:spcPct val="100000"/>
              </a:lnSpc>
              <a:spcBef>
                <a:spcPts val="500"/>
              </a:spcBef>
              <a:buSzTx/>
              <a:buNone/>
              <a:defRPr sz="2400"/>
            </a:pPr>
            <a:r>
              <a:t>i) NLTK</a:t>
            </a:r>
          </a:p>
          <a:p>
            <a:pPr lvl="1" marL="0" indent="457200">
              <a:lnSpc>
                <a:spcPct val="100000"/>
              </a:lnSpc>
              <a:spcBef>
                <a:spcPts val="500"/>
              </a:spcBef>
              <a:buSzTx/>
              <a:buNone/>
              <a:defRPr sz="2400"/>
            </a:pPr>
            <a:r>
              <a:t>ii) SpaCy</a:t>
            </a:r>
          </a:p>
          <a:p>
            <a:pPr lvl="1" marL="0" indent="457200">
              <a:lnSpc>
                <a:spcPct val="100000"/>
              </a:lnSpc>
              <a:spcBef>
                <a:spcPts val="500"/>
              </a:spcBef>
              <a:buSzTx/>
              <a:buNone/>
              <a:defRPr sz="2400"/>
            </a:pPr>
            <a:r>
              <a:t>iii) Wikipedia API</a:t>
            </a:r>
          </a:p>
          <a:p>
            <a:pPr lvl="1" marL="0" indent="457200">
              <a:lnSpc>
                <a:spcPct val="100000"/>
              </a:lnSpc>
              <a:spcBef>
                <a:spcPts val="500"/>
              </a:spcBef>
              <a:buSzTx/>
              <a:buNone/>
              <a:defRPr sz="2400"/>
            </a:pPr>
            <a:r>
              <a:t>iv) Flask</a:t>
            </a:r>
          </a:p>
          <a:p>
            <a:pPr lvl="1" marL="0" indent="457200">
              <a:lnSpc>
                <a:spcPct val="100000"/>
              </a:lnSpc>
              <a:spcBef>
                <a:spcPts val="500"/>
              </a:spcBef>
              <a:buSzTx/>
              <a:buNone/>
              <a:defRPr sz="2400"/>
            </a:pPr>
            <a:r>
              <a:t>v) GenSim</a:t>
            </a:r>
          </a:p>
          <a:p>
            <a:pPr/>
            <a:r>
              <a:t>HTML</a:t>
            </a:r>
          </a:p>
          <a:p>
            <a:pPr/>
            <a:r>
              <a:t>CSS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Title 1"/>
          <p:cNvSpPr txBox="1"/>
          <p:nvPr>
            <p:ph type="title"/>
          </p:nvPr>
        </p:nvSpPr>
        <p:spPr>
          <a:xfrm>
            <a:off x="838200" y="365125"/>
            <a:ext cx="10515600" cy="1325563"/>
          </a:xfrm>
          <a:prstGeom prst="rect">
            <a:avLst/>
          </a:prstGeom>
        </p:spPr>
        <p:txBody>
          <a:bodyPr/>
          <a:lstStyle/>
          <a:p>
            <a:pPr/>
            <a:r>
              <a:t>PROCESS FLOW DIAGRAM</a:t>
            </a:r>
          </a:p>
        </p:txBody>
      </p:sp>
      <p:pic>
        <p:nvPicPr>
          <p:cNvPr id="125" name="Picture 2" descr="Picture 2"/>
          <p:cNvPicPr>
            <a:picLocks noChangeAspect="1"/>
          </p:cNvPicPr>
          <p:nvPr/>
        </p:nvPicPr>
        <p:blipFill>
          <a:blip r:embed="rId2">
            <a:extLst/>
          </a:blip>
          <a:stretch>
            <a:fillRect/>
          </a:stretch>
        </p:blipFill>
        <p:spPr>
          <a:xfrm>
            <a:off x="7045005" y="128645"/>
            <a:ext cx="4308795" cy="6600709"/>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Title 1"/>
          <p:cNvSpPr txBox="1"/>
          <p:nvPr>
            <p:ph type="title"/>
          </p:nvPr>
        </p:nvSpPr>
        <p:spPr>
          <a:xfrm>
            <a:off x="838200" y="365125"/>
            <a:ext cx="10515600" cy="1325563"/>
          </a:xfrm>
          <a:prstGeom prst="rect">
            <a:avLst/>
          </a:prstGeom>
        </p:spPr>
        <p:txBody>
          <a:bodyPr/>
          <a:lstStyle/>
          <a:p>
            <a:pPr/>
            <a:r>
              <a:t>FUNCTIONALITY</a:t>
            </a:r>
          </a:p>
        </p:txBody>
      </p:sp>
      <p:sp>
        <p:nvSpPr>
          <p:cNvPr id="128" name="Content Placeholder 2"/>
          <p:cNvSpPr txBox="1"/>
          <p:nvPr>
            <p:ph type="body" idx="1"/>
          </p:nvPr>
        </p:nvSpPr>
        <p:spPr>
          <a:xfrm>
            <a:off x="838200" y="1825625"/>
            <a:ext cx="10515600" cy="4351338"/>
          </a:xfrm>
          <a:prstGeom prst="rect">
            <a:avLst/>
          </a:prstGeom>
        </p:spPr>
        <p:txBody>
          <a:bodyPr/>
          <a:lstStyle/>
          <a:p>
            <a:pPr/>
            <a:r>
              <a:t>Recognition of the critical male and female characters to a plot</a:t>
            </a:r>
          </a:p>
          <a:p>
            <a:pPr/>
            <a:r>
              <a:t>Recognizing the bias between them with respect to – </a:t>
            </a:r>
          </a:p>
          <a:p>
            <a:pPr lvl="1" marL="685800" indent="-228600">
              <a:spcBef>
                <a:spcPts val="500"/>
              </a:spcBef>
              <a:defRPr sz="2400"/>
            </a:pPr>
            <a:r>
              <a:t>Introduction of the character</a:t>
            </a:r>
          </a:p>
          <a:p>
            <a:pPr lvl="1" marL="685800" indent="-228600">
              <a:spcBef>
                <a:spcPts val="500"/>
              </a:spcBef>
              <a:defRPr sz="2400"/>
            </a:pPr>
            <a:r>
              <a:t>Occupation of the character</a:t>
            </a:r>
          </a:p>
          <a:p>
            <a:pPr lvl="1" marL="685800" indent="-228600">
              <a:spcBef>
                <a:spcPts val="500"/>
              </a:spcBef>
              <a:defRPr sz="2400"/>
            </a:pPr>
            <a:r>
              <a:t>Adjectives associated with the characters</a:t>
            </a:r>
          </a:p>
          <a:p>
            <a:pPr/>
            <a:r>
              <a:t>Replacement of the biased occupation and adjectives with suitable alternatives without disturbing the plot</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