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7"/>
  </p:notesMasterIdLst>
  <p:handoutMasterIdLst>
    <p:handoutMasterId r:id="rId28"/>
  </p:handoutMasterIdLst>
  <p:sldIdLst>
    <p:sldId id="571" r:id="rId13"/>
    <p:sldId id="652" r:id="rId14"/>
    <p:sldId id="577" r:id="rId15"/>
    <p:sldId id="646" r:id="rId16"/>
    <p:sldId id="633" r:id="rId17"/>
    <p:sldId id="634" r:id="rId18"/>
    <p:sldId id="635" r:id="rId19"/>
    <p:sldId id="636" r:id="rId20"/>
    <p:sldId id="647" r:id="rId21"/>
    <p:sldId id="639" r:id="rId22"/>
    <p:sldId id="653" r:id="rId23"/>
    <p:sldId id="654" r:id="rId24"/>
    <p:sldId id="655" r:id="rId25"/>
    <p:sldId id="603" r:id="rId2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86" d="100"/>
          <a:sy n="86" d="100"/>
        </p:scale>
        <p:origin x="739" y="67"/>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17/03/2021</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17/03/2021</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A03AB4-FF89-4D40-9C79-40AF471CBA78}" type="datetimeFigureOut">
              <a:rPr lang="en-US" smtClean="0"/>
              <a:pPr/>
              <a:t>3/17/2021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17225CC-5E7B-4024-9AFE-5D5F5B5A81DD}" type="slidenum">
              <a:rPr lang="en-US" smtClean="0"/>
              <a:pPr/>
              <a:t>‹#›</a:t>
            </a:fld>
            <a:endParaRPr lang="en-US"/>
          </a:p>
        </p:txBody>
      </p:sp>
    </p:spTree>
    <p:extLst>
      <p:ext uri="{BB962C8B-B14F-4D97-AF65-F5344CB8AC3E}">
        <p14:creationId xmlns:p14="http://schemas.microsoft.com/office/powerpoint/2010/main" val="642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9601199" cy="1905000"/>
          </a:xfrm>
        </p:spPr>
        <p:txBody>
          <a:bodyPr/>
          <a:lstStyle/>
          <a:p>
            <a:pPr algn="ctr"/>
            <a:r>
              <a:rPr lang="en-US" b="1" dirty="0">
                <a:latin typeface="Product Sans" panose="020B0403030502040203" pitchFamily="34" charset="0"/>
              </a:rPr>
              <a:t>            </a:t>
            </a:r>
            <a:br>
              <a:rPr lang="en-US" b="1" dirty="0">
                <a:latin typeface="Product Sans" panose="020B0403030502040203" pitchFamily="34" charset="0"/>
              </a:rPr>
            </a:br>
            <a:r>
              <a:rPr lang="en-US" b="1" dirty="0">
                <a:latin typeface="Product Sans" panose="020B0403030502040203" pitchFamily="34" charset="0"/>
              </a:rPr>
              <a:t>	</a:t>
            </a:r>
            <a:br>
              <a:rPr lang="en-US" b="1" dirty="0">
                <a:latin typeface="Product Sans" panose="020B0403030502040203" pitchFamily="34" charset="0"/>
              </a:rPr>
            </a:br>
            <a:r>
              <a:rPr lang="en-US" b="1" dirty="0">
                <a:latin typeface="Product Sans" panose="020B0403030502040203" pitchFamily="34" charset="0"/>
              </a:rPr>
              <a:t>	</a:t>
            </a:r>
            <a:r>
              <a:rPr lang="en-US" sz="3000" b="1" dirty="0">
                <a:latin typeface="Product Sans" panose="020B0403030502040203" pitchFamily="34" charset="0"/>
              </a:rPr>
              <a:t>   Major Project work  Presentation   </a:t>
            </a:r>
            <a:br>
              <a:rPr lang="en-US" sz="3000" b="1" dirty="0">
                <a:latin typeface="Product Sans" panose="020B0403030502040203" pitchFamily="34" charset="0"/>
              </a:rPr>
            </a:br>
            <a:r>
              <a:rPr lang="en-US" sz="3000" b="1" dirty="0">
                <a:latin typeface="Product Sans" panose="020B0403030502040203" pitchFamily="34" charset="0"/>
              </a:rPr>
              <a:t>      Bachelor  of  Computer Science And Applications		</a:t>
            </a:r>
            <a:br>
              <a:rPr lang="en-US" sz="3000" b="1" dirty="0">
                <a:latin typeface="Product Sans" panose="020B0403030502040203" pitchFamily="34" charset="0"/>
              </a:rPr>
            </a:br>
            <a:r>
              <a:rPr lang="en-US" sz="3000" b="1" dirty="0">
                <a:latin typeface="Product Sans" panose="020B0403030502040203" pitchFamily="34" charset="0"/>
              </a:rPr>
              <a:t>    VI  Semester – 2021 </a:t>
            </a:r>
            <a:br>
              <a:rPr lang="en-US" sz="3000" b="1" dirty="0">
                <a:latin typeface="Product Sans" panose="020B0403030502040203" pitchFamily="34" charset="0"/>
              </a:rPr>
            </a:br>
            <a:br>
              <a:rPr lang="en-US" b="1" dirty="0">
                <a:latin typeface="Product Sans" panose="020B0403030502040203" pitchFamily="34" charset="0"/>
              </a:rPr>
            </a:br>
            <a:r>
              <a:rPr lang="en-US" b="1" dirty="0">
                <a:latin typeface="Product Sans" panose="020B0403030502040203" pitchFamily="34" charset="0"/>
              </a:rPr>
              <a:t>       </a:t>
            </a:r>
          </a:p>
        </p:txBody>
      </p:sp>
      <p:sp>
        <p:nvSpPr>
          <p:cNvPr id="3" name="Text Placeholder 2"/>
          <p:cNvSpPr>
            <a:spLocks noGrp="1"/>
          </p:cNvSpPr>
          <p:nvPr>
            <p:ph type="body" sz="quarter" idx="10"/>
          </p:nvPr>
        </p:nvSpPr>
        <p:spPr>
          <a:xfrm>
            <a:off x="838200" y="5029200"/>
            <a:ext cx="10591800" cy="813812"/>
          </a:xfrm>
        </p:spPr>
        <p:txBody>
          <a:bodyPr/>
          <a:lstStyle/>
          <a:p>
            <a:r>
              <a:rPr lang="en-US" dirty="0">
                <a:latin typeface="Product Sans" panose="020B0403030502040203" pitchFamily="34" charset="0"/>
              </a:rPr>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10134600" y="3200400"/>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E480-A741-4401-B4AD-464CAE115A7F}"/>
              </a:ext>
            </a:extLst>
          </p:cNvPr>
          <p:cNvSpPr>
            <a:spLocks noGrp="1"/>
          </p:cNvSpPr>
          <p:nvPr>
            <p:ph type="title"/>
          </p:nvPr>
        </p:nvSpPr>
        <p:spPr>
          <a:xfrm>
            <a:off x="695400" y="395786"/>
            <a:ext cx="10801201" cy="838202"/>
          </a:xfrm>
        </p:spPr>
        <p:txBody>
          <a:bodyPr/>
          <a:lstStyle/>
          <a:p>
            <a:r>
              <a:rPr lang="en-US" dirty="0">
                <a:solidFill>
                  <a:srgbClr val="FF6600"/>
                </a:solidFill>
                <a:latin typeface="Copperplate Gothic Bold" panose="020E0705020206020404" pitchFamily="34" charset="0"/>
              </a:rPr>
              <a:t>Proposed Systems (</a:t>
            </a:r>
            <a:r>
              <a:rPr lang="en-US" b="1" dirty="0">
                <a:solidFill>
                  <a:srgbClr val="FF6600"/>
                </a:solidFill>
                <a:effectLst/>
                <a:latin typeface="Copperplate Gothic Bold" panose="020E0705020206020404" pitchFamily="34" charset="0"/>
                <a:ea typeface="Times New Roman" panose="02020603050405020304" pitchFamily="18" charset="0"/>
              </a:rPr>
              <a:t>Technical </a:t>
            </a:r>
            <a:r>
              <a:rPr lang="en-US" b="1" dirty="0">
                <a:solidFill>
                  <a:srgbClr val="FF6600"/>
                </a:solidFill>
                <a:effectLst/>
                <a:latin typeface="Copperplate Gothic Bold" panose="020E0705020206020404" pitchFamily="34" charset="0"/>
                <a:ea typeface="Times New Roman" panose="02020603050405020304" pitchFamily="18" charset="0"/>
                <a:cs typeface="Times New Roman" panose="02020603050405020304" pitchFamily="18" charset="0"/>
              </a:rPr>
              <a:t> Feasibility):</a:t>
            </a:r>
            <a:r>
              <a:rPr lang="en-US" dirty="0">
                <a:solidFill>
                  <a:srgbClr val="FF6600"/>
                </a:solidFill>
                <a:latin typeface="Copperplate Gothic Bold" panose="020E0705020206020404" pitchFamily="34" charset="0"/>
              </a:rPr>
              <a:t> </a:t>
            </a:r>
            <a:endParaRPr lang="en-IN" dirty="0">
              <a:solidFill>
                <a:srgbClr val="FF6600"/>
              </a:solidFill>
            </a:endParaRPr>
          </a:p>
        </p:txBody>
      </p:sp>
      <p:sp>
        <p:nvSpPr>
          <p:cNvPr id="3" name="Text Placeholder 2">
            <a:extLst>
              <a:ext uri="{FF2B5EF4-FFF2-40B4-BE49-F238E27FC236}">
                <a16:creationId xmlns:a16="http://schemas.microsoft.com/office/drawing/2014/main" id="{4B9F0FF7-8A16-4F5C-AA9B-3863E830B634}"/>
              </a:ext>
            </a:extLst>
          </p:cNvPr>
          <p:cNvSpPr>
            <a:spLocks noGrp="1"/>
          </p:cNvSpPr>
          <p:nvPr>
            <p:ph type="body" sz="quarter" idx="17"/>
          </p:nvPr>
        </p:nvSpPr>
        <p:spPr>
          <a:xfrm>
            <a:off x="695400" y="1773936"/>
            <a:ext cx="10801201" cy="3636264"/>
          </a:xfrm>
        </p:spPr>
        <p:txBody>
          <a:bodyPr/>
          <a:lstStyle/>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Operational feasibility refers to the measure of solving problems with the help of a new proposed system.</a:t>
            </a:r>
          </a:p>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 It helps in taking advantage of the opportunities and fulfils the requirements as identified during the development of the project. </a:t>
            </a:r>
          </a:p>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It takes care that the management and the users support the project.</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10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BD75A02-0C1F-4F34-8DA0-DDC8639078CC}"/>
              </a:ext>
            </a:extLst>
          </p:cNvPr>
          <p:cNvSpPr>
            <a:spLocks noGrp="1"/>
          </p:cNvSpPr>
          <p:nvPr>
            <p:ph type="body" sz="quarter" idx="17"/>
          </p:nvPr>
        </p:nvSpPr>
        <p:spPr>
          <a:xfrm>
            <a:off x="695400" y="1447800"/>
            <a:ext cx="11115600" cy="4646616"/>
          </a:xfrm>
        </p:spPr>
        <p:txBody>
          <a:bodyPr/>
          <a:lstStyle/>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The new system requirements are defined in as much details as possible.  This usually involves interviewing a number of users representing all the external or internal users and other aspects of the existing system.</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A preliminary design is created for the new system.</a:t>
            </a:r>
          </a:p>
          <a:p>
            <a:pPr marL="34290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A first prototype of the new system is constructed from the preliminary design.  This is usually a scaled-down system, and represents an approximation of the characteristics of the final product.</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endParaRPr lang="en-IN" dirty="0">
              <a:latin typeface="Product Sans" panose="020B0403030502040203" pitchFamily="34" charset="0"/>
            </a:endParaRPr>
          </a:p>
        </p:txBody>
      </p:sp>
      <p:sp>
        <p:nvSpPr>
          <p:cNvPr id="5" name="Title 4">
            <a:extLst>
              <a:ext uri="{FF2B5EF4-FFF2-40B4-BE49-F238E27FC236}">
                <a16:creationId xmlns:a16="http://schemas.microsoft.com/office/drawing/2014/main" id="{334E0C0E-3841-4EC9-BC64-883D14BBB759}"/>
              </a:ext>
            </a:extLst>
          </p:cNvPr>
          <p:cNvSpPr>
            <a:spLocks noGrp="1"/>
          </p:cNvSpPr>
          <p:nvPr>
            <p:ph type="title"/>
          </p:nvPr>
        </p:nvSpPr>
        <p:spPr>
          <a:xfrm>
            <a:off x="695400" y="395786"/>
            <a:ext cx="11115600" cy="838202"/>
          </a:xfrm>
        </p:spPr>
        <p:txBody>
          <a:bodyPr/>
          <a:lstStyle/>
          <a:p>
            <a:r>
              <a:rPr lang="en-US" dirty="0">
                <a:solidFill>
                  <a:srgbClr val="FF6600"/>
                </a:solidFill>
                <a:latin typeface="Copperplate Gothic Bold" panose="020E0705020206020404" pitchFamily="34" charset="0"/>
              </a:rPr>
              <a:t>Existing  system   </a:t>
            </a:r>
            <a:endParaRPr lang="en-IN" dirty="0">
              <a:solidFill>
                <a:srgbClr val="FF6600"/>
              </a:solidFill>
              <a:latin typeface="Copperplate Gothic Bold" panose="020E0705020206020404" pitchFamily="34" charset="0"/>
            </a:endParaRPr>
          </a:p>
        </p:txBody>
      </p:sp>
      <p:sp>
        <p:nvSpPr>
          <p:cNvPr id="2" name="Slide Number Placeholder 1">
            <a:extLst>
              <a:ext uri="{FF2B5EF4-FFF2-40B4-BE49-F238E27FC236}">
                <a16:creationId xmlns:a16="http://schemas.microsoft.com/office/drawing/2014/main" id="{091DEB2E-F4D3-4F3E-ADCC-2305A718BDEB}"/>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Tree>
    <p:extLst>
      <p:ext uri="{BB962C8B-B14F-4D97-AF65-F5344CB8AC3E}">
        <p14:creationId xmlns:p14="http://schemas.microsoft.com/office/powerpoint/2010/main" val="2534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B2A95E-774B-4AB8-9996-8900C1C2C395}"/>
              </a:ext>
            </a:extLst>
          </p:cNvPr>
          <p:cNvSpPr>
            <a:spLocks noGrp="1"/>
          </p:cNvSpPr>
          <p:nvPr>
            <p:ph type="body" sz="quarter" idx="17"/>
          </p:nvPr>
        </p:nvSpPr>
        <p:spPr>
          <a:xfrm>
            <a:off x="228600" y="1600200"/>
            <a:ext cx="11811000" cy="4038600"/>
          </a:xfrm>
        </p:spPr>
        <p:txBody>
          <a:bodyPr/>
          <a:lstStyle/>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A second prototype is evolved by a fourfold procedure:</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Evaluating the first prototype in terms of its strengths, weakness, and risks.</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Defining the requirements of the second prototype.</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Planning an designing the second prototype.</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Constructing and testing the second prototype.</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5CF10AD-29CB-4334-B003-5F64382377DB}"/>
              </a:ext>
            </a:extLst>
          </p:cNvPr>
          <p:cNvSpPr>
            <a:spLocks noGrp="1"/>
          </p:cNvSpPr>
          <p:nvPr>
            <p:ph type="title"/>
          </p:nvPr>
        </p:nvSpPr>
        <p:spPr>
          <a:xfrm>
            <a:off x="228600" y="395786"/>
            <a:ext cx="11734800" cy="838202"/>
          </a:xfrm>
        </p:spPr>
        <p:txBody>
          <a:bodyPr/>
          <a:lstStyle/>
          <a:p>
            <a:r>
              <a:rPr lang="en-US" dirty="0">
                <a:solidFill>
                  <a:srgbClr val="FF6600"/>
                </a:solidFill>
                <a:latin typeface="Copperplate Gothic Bold" panose="020E0705020206020404" pitchFamily="34" charset="0"/>
              </a:rPr>
              <a:t>Existing systems</a:t>
            </a:r>
            <a:endParaRPr lang="en-IN" dirty="0">
              <a:solidFill>
                <a:srgbClr val="FF6600"/>
              </a:solidFill>
              <a:latin typeface="Copperplate Gothic Bold" panose="020E0705020206020404" pitchFamily="34" charset="0"/>
            </a:endParaRPr>
          </a:p>
        </p:txBody>
      </p:sp>
      <p:sp>
        <p:nvSpPr>
          <p:cNvPr id="2" name="Slide Number Placeholder 1">
            <a:extLst>
              <a:ext uri="{FF2B5EF4-FFF2-40B4-BE49-F238E27FC236}">
                <a16:creationId xmlns:a16="http://schemas.microsoft.com/office/drawing/2014/main" id="{1CBD9A5D-D312-4487-9F25-1286DC77CFD4}"/>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Tree>
    <p:extLst>
      <p:ext uri="{BB962C8B-B14F-4D97-AF65-F5344CB8AC3E}">
        <p14:creationId xmlns:p14="http://schemas.microsoft.com/office/powerpoint/2010/main" val="274854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A2443C-60E4-49E6-ADDF-ECE186B0D324}"/>
              </a:ext>
            </a:extLst>
          </p:cNvPr>
          <p:cNvSpPr>
            <a:spLocks noGrp="1"/>
          </p:cNvSpPr>
          <p:nvPr>
            <p:ph type="body" sz="quarter" idx="17"/>
          </p:nvPr>
        </p:nvSpPr>
        <p:spPr>
          <a:xfrm>
            <a:off x="695400" y="1773936"/>
            <a:ext cx="11268000" cy="3788664"/>
          </a:xfrm>
        </p:spPr>
        <p:txBody>
          <a:bodyPr/>
          <a:lstStyle/>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The existing prototype is evaluated in the same manner as was the previous prototype, and if necessary, another prototype is developed from it according to the fourfold procedure outlined above.</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The preceding steps are iterated until the customer is satisfied that the refined prototype represents the final product desired.</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The final system is constructed, based on the refined prototype.</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4FDF4492-2599-407F-BCE4-551F357BB9A3}"/>
              </a:ext>
            </a:extLst>
          </p:cNvPr>
          <p:cNvSpPr>
            <a:spLocks noGrp="1"/>
          </p:cNvSpPr>
          <p:nvPr>
            <p:ph type="title"/>
          </p:nvPr>
        </p:nvSpPr>
        <p:spPr>
          <a:xfrm>
            <a:off x="695400" y="395786"/>
            <a:ext cx="11268000" cy="838202"/>
          </a:xfrm>
        </p:spPr>
        <p:txBody>
          <a:bodyPr/>
          <a:lstStyle/>
          <a:p>
            <a:r>
              <a:rPr lang="en-US" dirty="0">
                <a:solidFill>
                  <a:srgbClr val="FF6600"/>
                </a:solidFill>
                <a:latin typeface="Copperplate Gothic Bold" panose="020E0705020206020404" pitchFamily="34" charset="0"/>
              </a:rPr>
              <a:t>Existing systems</a:t>
            </a:r>
            <a:endParaRPr lang="en-IN" dirty="0">
              <a:solidFill>
                <a:srgbClr val="FF6600"/>
              </a:solidFill>
              <a:latin typeface="Copperplate Gothic Bold" panose="020E0705020206020404" pitchFamily="34" charset="0"/>
            </a:endParaRPr>
          </a:p>
        </p:txBody>
      </p:sp>
      <p:sp>
        <p:nvSpPr>
          <p:cNvPr id="2" name="Slide Number Placeholder 1">
            <a:extLst>
              <a:ext uri="{FF2B5EF4-FFF2-40B4-BE49-F238E27FC236}">
                <a16:creationId xmlns:a16="http://schemas.microsoft.com/office/drawing/2014/main" id="{F2093FBA-529F-48ED-A686-775BD0D17FE3}"/>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Tree>
    <p:extLst>
      <p:ext uri="{BB962C8B-B14F-4D97-AF65-F5344CB8AC3E}">
        <p14:creationId xmlns:p14="http://schemas.microsoft.com/office/powerpoint/2010/main" val="285896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latin typeface="Product Sans" panose="020B0403030502040203" pitchFamily="34"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67146" y="6096000"/>
            <a:ext cx="595498" cy="365125"/>
          </a:xfrm>
        </p:spPr>
        <p:txBody>
          <a:bodyPr/>
          <a:lstStyle/>
          <a:p>
            <a:fld id="{45A3C14A-F937-4231-B6F1-40B429FAFB2F}" type="slidenum">
              <a:rPr lang="en-NZ" smtClean="0"/>
              <a:pPr/>
              <a:t>2</a:t>
            </a:fld>
            <a:endParaRPr lang="en-NZ" dirty="0"/>
          </a:p>
        </p:txBody>
      </p:sp>
      <p:sp>
        <p:nvSpPr>
          <p:cNvPr id="6" name="Rectangle 5"/>
          <p:cNvSpPr/>
          <p:nvPr/>
        </p:nvSpPr>
        <p:spPr>
          <a:xfrm>
            <a:off x="533400" y="121017"/>
            <a:ext cx="11187588" cy="1200329"/>
          </a:xfrm>
          <a:prstGeom prst="rect">
            <a:avLst/>
          </a:prstGeom>
        </p:spPr>
        <p:txBody>
          <a:bodyPr wrap="square">
            <a:spAutoFit/>
          </a:bodyPr>
          <a:lstStyle/>
          <a:p>
            <a:pPr algn="ctr"/>
            <a:r>
              <a:rPr lang="en-US" sz="2400" dirty="0">
                <a:solidFill>
                  <a:schemeClr val="bg1"/>
                </a:solidFill>
                <a:latin typeface="Copperplate Gothic Light" panose="020E0507020206020404" pitchFamily="34" charset="0"/>
              </a:rPr>
              <a:t>A  PROJECT REPORT </a:t>
            </a:r>
            <a:br>
              <a:rPr lang="en-US" sz="2400" dirty="0">
                <a:solidFill>
                  <a:schemeClr val="bg1"/>
                </a:solidFill>
                <a:latin typeface="Copperplate Gothic Light" panose="020E0507020206020404" pitchFamily="34" charset="0"/>
              </a:rPr>
            </a:br>
            <a:r>
              <a:rPr lang="en-US" sz="2400" dirty="0">
                <a:solidFill>
                  <a:schemeClr val="bg1"/>
                </a:solidFill>
                <a:latin typeface="Copperplate Gothic Light" panose="020E0507020206020404" pitchFamily="34" charset="0"/>
              </a:rPr>
              <a:t> ON</a:t>
            </a:r>
            <a:br>
              <a:rPr lang="en-US" sz="2400" dirty="0">
                <a:latin typeface="Copperplate Gothic Light" panose="020E0507020206020404" pitchFamily="34" charset="0"/>
              </a:rPr>
            </a:br>
            <a:r>
              <a:rPr lang="en-US" sz="2400" b="1" dirty="0">
                <a:solidFill>
                  <a:srgbClr val="FF6600"/>
                </a:solidFill>
                <a:latin typeface="Copperplate Gothic Light" panose="020E0507020206020404" pitchFamily="34" charset="0"/>
              </a:rPr>
              <a:t>STOCK MARKET ANALYSIS</a:t>
            </a:r>
            <a:endParaRPr lang="en-IN" sz="2400" b="1" dirty="0">
              <a:solidFill>
                <a:srgbClr val="FF6600"/>
              </a:solidFill>
              <a:latin typeface="Copperplate Gothic Light" panose="020E0507020206020404" pitchFamily="34" charset="0"/>
            </a:endParaRPr>
          </a:p>
        </p:txBody>
      </p:sp>
      <p:sp>
        <p:nvSpPr>
          <p:cNvPr id="8" name="Subtitle 2"/>
          <p:cNvSpPr txBox="1">
            <a:spLocks/>
          </p:cNvSpPr>
          <p:nvPr/>
        </p:nvSpPr>
        <p:spPr>
          <a:xfrm>
            <a:off x="533400" y="1371600"/>
            <a:ext cx="11187588" cy="47244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solidFill>
                  <a:srgbClr val="FF6600"/>
                </a:solidFill>
                <a:latin typeface="Product Sans" panose="020B0403030502040203" pitchFamily="34" charset="0"/>
              </a:rPr>
              <a:t>Presented by:</a:t>
            </a:r>
          </a:p>
          <a:p>
            <a:pPr marL="0" indent="0" algn="ctr">
              <a:buNone/>
            </a:pPr>
            <a:r>
              <a:rPr lang="en-US" sz="2400" dirty="0">
                <a:solidFill>
                  <a:schemeClr val="bg1"/>
                </a:solidFill>
                <a:latin typeface="Product Sans" panose="020B0403030502040203" pitchFamily="34" charset="0"/>
              </a:rPr>
              <a:t>Karthik R</a:t>
            </a:r>
          </a:p>
          <a:p>
            <a:pPr marL="0" indent="0" algn="ctr">
              <a:buNone/>
            </a:pPr>
            <a:r>
              <a:rPr lang="en-US" sz="2400" dirty="0">
                <a:solidFill>
                  <a:schemeClr val="bg1"/>
                </a:solidFill>
                <a:latin typeface="Product Sans" panose="020B0403030502040203" pitchFamily="34" charset="0"/>
              </a:rPr>
              <a:t>Kushal D</a:t>
            </a:r>
          </a:p>
          <a:p>
            <a:pPr marL="0" indent="0" algn="ctr">
              <a:buNone/>
            </a:pPr>
            <a:r>
              <a:rPr lang="en-US" sz="2400" dirty="0">
                <a:solidFill>
                  <a:schemeClr val="bg1"/>
                </a:solidFill>
                <a:latin typeface="Product Sans" panose="020B0403030502040203" pitchFamily="34" charset="0"/>
              </a:rPr>
              <a:t>Vinay Narwade</a:t>
            </a:r>
          </a:p>
          <a:p>
            <a:pPr marL="0" indent="0" algn="ctr">
              <a:buNone/>
            </a:pPr>
            <a:r>
              <a:rPr lang="en-US" sz="2400" b="1" dirty="0">
                <a:solidFill>
                  <a:srgbClr val="FF6600"/>
                </a:solidFill>
                <a:latin typeface="Product Sans" panose="020B0403030502040203" pitchFamily="34" charset="0"/>
              </a:rPr>
              <a:t>SRN: </a:t>
            </a:r>
          </a:p>
          <a:p>
            <a:pPr marL="0" indent="0" algn="ctr">
              <a:buNone/>
            </a:pPr>
            <a:r>
              <a:rPr lang="en-US" sz="2400" dirty="0">
                <a:solidFill>
                  <a:schemeClr val="bg1"/>
                </a:solidFill>
                <a:latin typeface="Product Sans" panose="020B0403030502040203" pitchFamily="34" charset="0"/>
              </a:rPr>
              <a:t>R18CA080</a:t>
            </a:r>
          </a:p>
          <a:p>
            <a:pPr marL="0" indent="0" algn="ctr">
              <a:buNone/>
            </a:pPr>
            <a:r>
              <a:rPr lang="en-US" sz="2400" dirty="0">
                <a:solidFill>
                  <a:schemeClr val="bg1"/>
                </a:solidFill>
                <a:latin typeface="Product Sans" panose="020B0403030502040203" pitchFamily="34" charset="0"/>
              </a:rPr>
              <a:t>R18CA083</a:t>
            </a:r>
          </a:p>
          <a:p>
            <a:pPr marL="0" indent="0" algn="ctr">
              <a:buNone/>
            </a:pPr>
            <a:r>
              <a:rPr lang="en-US" sz="2400" dirty="0">
                <a:solidFill>
                  <a:schemeClr val="bg1"/>
                </a:solidFill>
                <a:latin typeface="Product Sans" panose="020B0403030502040203" pitchFamily="34" charset="0"/>
              </a:rPr>
              <a:t>R18CA123</a:t>
            </a:r>
          </a:p>
          <a:p>
            <a:pPr marL="0" indent="0" algn="ctr">
              <a:buNone/>
            </a:pPr>
            <a:endParaRPr lang="en-US" sz="2400" dirty="0">
              <a:solidFill>
                <a:schemeClr val="bg1"/>
              </a:solidFill>
              <a:latin typeface="Product Sans" panose="020B0403030502040203" pitchFamily="34" charset="0"/>
            </a:endParaRPr>
          </a:p>
          <a:p>
            <a:pPr marL="0" indent="0" algn="ctr">
              <a:buNone/>
            </a:pPr>
            <a:r>
              <a:rPr lang="en-US" sz="2400" b="1" dirty="0">
                <a:solidFill>
                  <a:srgbClr val="FF6600"/>
                </a:solidFill>
                <a:latin typeface="Product Sans" panose="020B0403030502040203" pitchFamily="34" charset="0"/>
              </a:rPr>
              <a:t>Internal Guide:  </a:t>
            </a:r>
            <a:r>
              <a:rPr lang="en-US" sz="2400" dirty="0">
                <a:solidFill>
                  <a:schemeClr val="bg1"/>
                </a:solidFill>
                <a:latin typeface="Product Sans" panose="020B0403030502040203" pitchFamily="34" charset="0"/>
              </a:rPr>
              <a:t>Prof. Krishna Murthy</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body" sz="quarter" idx="17"/>
          </p:nvPr>
        </p:nvSpPr>
        <p:spPr>
          <a:xfrm>
            <a:off x="695400" y="1773936"/>
            <a:ext cx="10887000" cy="3483864"/>
          </a:xfrm>
        </p:spPr>
        <p:txBody>
          <a:bodyPr>
            <a:normAutofit/>
          </a:bodyPr>
          <a:lstStyle/>
          <a:p>
            <a:pPr>
              <a:lnSpc>
                <a:spcPct val="150000"/>
              </a:lnSpc>
              <a:spcAft>
                <a:spcPts val="600"/>
              </a:spcAft>
            </a:pPr>
            <a:r>
              <a:rPr lang="en-US" dirty="0">
                <a:latin typeface="Product Sans" panose="020B0403030502040203" pitchFamily="34" charset="0"/>
              </a:rPr>
              <a:t>Title of the project </a:t>
            </a:r>
          </a:p>
          <a:p>
            <a:pPr>
              <a:lnSpc>
                <a:spcPct val="150000"/>
              </a:lnSpc>
              <a:spcAft>
                <a:spcPts val="600"/>
              </a:spcAft>
            </a:pPr>
            <a:r>
              <a:rPr lang="en-US" dirty="0">
                <a:latin typeface="Product Sans" panose="020B0403030502040203" pitchFamily="34" charset="0"/>
              </a:rPr>
              <a:t>Abstract </a:t>
            </a:r>
          </a:p>
          <a:p>
            <a:pPr>
              <a:lnSpc>
                <a:spcPct val="150000"/>
              </a:lnSpc>
              <a:spcAft>
                <a:spcPts val="600"/>
              </a:spcAft>
            </a:pPr>
            <a:r>
              <a:rPr lang="en-US" dirty="0">
                <a:latin typeface="Product Sans" panose="020B0403030502040203" pitchFamily="34" charset="0"/>
              </a:rPr>
              <a:t>Software /Hardware requirements </a:t>
            </a:r>
          </a:p>
          <a:p>
            <a:pPr>
              <a:lnSpc>
                <a:spcPct val="150000"/>
              </a:lnSpc>
              <a:spcAft>
                <a:spcPts val="600"/>
              </a:spcAft>
            </a:pPr>
            <a:r>
              <a:rPr lang="en-US" dirty="0">
                <a:latin typeface="Product Sans" panose="020B0403030502040203" pitchFamily="34" charset="0"/>
              </a:rPr>
              <a:t>Proposed Systems </a:t>
            </a:r>
          </a:p>
          <a:p>
            <a:pPr>
              <a:lnSpc>
                <a:spcPct val="150000"/>
              </a:lnSpc>
              <a:spcAft>
                <a:spcPts val="600"/>
              </a:spcAft>
            </a:pPr>
            <a:r>
              <a:rPr lang="en-US" dirty="0">
                <a:latin typeface="Product Sans" panose="020B0403030502040203" pitchFamily="34" charset="0"/>
              </a:rPr>
              <a:t>Existing  system   </a:t>
            </a:r>
          </a:p>
          <a:p>
            <a:pPr marL="0" indent="0">
              <a:buNone/>
            </a:pPr>
            <a:endParaRPr lang="en-US" dirty="0">
              <a:latin typeface="Product Sans" panose="020B0403030502040203" pitchFamily="34" charset="0"/>
            </a:endParaRPr>
          </a:p>
          <a:p>
            <a:endParaRPr lang="en-US" dirty="0">
              <a:latin typeface="Product Sans" panose="020B0403030502040203" pitchFamily="34" charset="0"/>
            </a:endParaRPr>
          </a:p>
        </p:txBody>
      </p:sp>
      <p:sp>
        <p:nvSpPr>
          <p:cNvPr id="3" name="Title 2"/>
          <p:cNvSpPr>
            <a:spLocks noGrp="1"/>
          </p:cNvSpPr>
          <p:nvPr>
            <p:ph type="title"/>
          </p:nvPr>
        </p:nvSpPr>
        <p:spPr>
          <a:xfrm>
            <a:off x="695400" y="395786"/>
            <a:ext cx="8220000" cy="838202"/>
          </a:xfrm>
        </p:spPr>
        <p:txBody>
          <a:bodyPr/>
          <a:lstStyle/>
          <a:p>
            <a:r>
              <a:rPr lang="en-US" b="1" dirty="0">
                <a:solidFill>
                  <a:srgbClr val="FF6600"/>
                </a:solidFill>
                <a:latin typeface="Copperplate Gothic Bold" panose="020E0705020206020404" pitchFamily="34" charset="0"/>
              </a:rPr>
              <a:t>Agenda </a:t>
            </a:r>
          </a:p>
        </p:txBody>
      </p:sp>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57CB51-37F4-43E6-BCFE-25A4BCAAECCF}"/>
              </a:ext>
            </a:extLst>
          </p:cNvPr>
          <p:cNvSpPr>
            <a:spLocks noGrp="1"/>
          </p:cNvSpPr>
          <p:nvPr>
            <p:ph type="body" sz="quarter" idx="17"/>
          </p:nvPr>
        </p:nvSpPr>
        <p:spPr/>
        <p:txBody>
          <a:bodyPr/>
          <a:lstStyle/>
          <a:p>
            <a:pPr marL="342900" indent="-342900">
              <a:buFont typeface="Arial" panose="020B0604020202020204" pitchFamily="34" charset="0"/>
              <a:buChar char="•"/>
            </a:pPr>
            <a:r>
              <a:rPr lang="en-US" dirty="0">
                <a:latin typeface="Product Sans" panose="020B0403030502040203" pitchFamily="34" charset="0"/>
              </a:rPr>
              <a:t>Title of our project is Stock Market Analysis.</a:t>
            </a:r>
          </a:p>
          <a:p>
            <a:pPr marL="342900" indent="-342900">
              <a:buFont typeface="Arial" panose="020B0604020202020204" pitchFamily="34" charset="0"/>
              <a:buChar char="•"/>
            </a:pPr>
            <a:r>
              <a:rPr lang="en-US" dirty="0">
                <a:latin typeface="Product Sans" panose="020B0403030502040203" pitchFamily="34" charset="0"/>
              </a:rPr>
              <a:t>We will try to analyze various stocks and store the day share value on daily, weekly or monthly basis.</a:t>
            </a:r>
          </a:p>
          <a:p>
            <a:pPr marL="342900" indent="-342900">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rPr>
              <a:t>Stock Market Data Analysis is intended exclusively for analyzing the data of stock market for various organization</a:t>
            </a:r>
          </a:p>
          <a:p>
            <a:pPr marL="342900" indent="-342900">
              <a:buFont typeface="Arial" panose="020B0604020202020204" pitchFamily="34" charset="0"/>
              <a:buChar char="•"/>
            </a:pPr>
            <a:r>
              <a:rPr lang="en-US" dirty="0">
                <a:effectLst/>
                <a:latin typeface="Product Sans" panose="020B0403030502040203" pitchFamily="34" charset="0"/>
                <a:ea typeface="Times New Roman" panose="02020603050405020304" pitchFamily="18" charset="0"/>
              </a:rPr>
              <a:t>Using this type of data analysis any organization can get the stock related information in an easy way.</a:t>
            </a:r>
            <a:endParaRPr lang="en-IN" dirty="0">
              <a:latin typeface="Product Sans" panose="020B0403030502040203" pitchFamily="34" charset="0"/>
            </a:endParaRPr>
          </a:p>
        </p:txBody>
      </p:sp>
      <p:sp>
        <p:nvSpPr>
          <p:cNvPr id="3" name="Title 2">
            <a:extLst>
              <a:ext uri="{FF2B5EF4-FFF2-40B4-BE49-F238E27FC236}">
                <a16:creationId xmlns:a16="http://schemas.microsoft.com/office/drawing/2014/main" id="{2E371680-26ED-4DDA-A129-ED136278A7A3}"/>
              </a:ext>
            </a:extLst>
          </p:cNvPr>
          <p:cNvSpPr>
            <a:spLocks noGrp="1"/>
          </p:cNvSpPr>
          <p:nvPr>
            <p:ph type="title"/>
          </p:nvPr>
        </p:nvSpPr>
        <p:spPr>
          <a:xfrm>
            <a:off x="695399" y="395786"/>
            <a:ext cx="10801201" cy="838202"/>
          </a:xfrm>
        </p:spPr>
        <p:txBody>
          <a:bodyPr/>
          <a:lstStyle/>
          <a:p>
            <a:r>
              <a:rPr lang="en-US" b="1" dirty="0">
                <a:solidFill>
                  <a:srgbClr val="FF6600"/>
                </a:solidFill>
                <a:latin typeface="Copperplate Gothic Bold" panose="020E0705020206020404" pitchFamily="34" charset="0"/>
                <a:ea typeface="Yu Gothic UI" panose="020B0500000000000000" pitchFamily="34" charset="-128"/>
              </a:rPr>
              <a:t>TITLE OF THE PROJECT</a:t>
            </a:r>
            <a:endParaRPr lang="en-IN" b="1" dirty="0">
              <a:solidFill>
                <a:srgbClr val="FF6600"/>
              </a:solidFill>
              <a:latin typeface="Copperplate Gothic Bold" panose="020E0705020206020404" pitchFamily="34" charset="0"/>
              <a:ea typeface="Yu Gothic UI" panose="020B0500000000000000" pitchFamily="34" charset="-128"/>
            </a:endParaRPr>
          </a:p>
        </p:txBody>
      </p:sp>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Tree>
    <p:extLst>
      <p:ext uri="{BB962C8B-B14F-4D97-AF65-F5344CB8AC3E}">
        <p14:creationId xmlns:p14="http://schemas.microsoft.com/office/powerpoint/2010/main" val="34836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F206E7-2682-430B-A690-72CA60649D03}"/>
              </a:ext>
            </a:extLst>
          </p:cNvPr>
          <p:cNvSpPr>
            <a:spLocks noGrp="1"/>
          </p:cNvSpPr>
          <p:nvPr>
            <p:ph type="body" sz="quarter" idx="17"/>
          </p:nvPr>
        </p:nvSpPr>
        <p:spPr>
          <a:xfrm>
            <a:off x="695400" y="1773936"/>
            <a:ext cx="11115600" cy="4017264"/>
          </a:xfrm>
        </p:spPr>
        <p:txBody>
          <a:bodyPr/>
          <a:lstStyle/>
          <a:p>
            <a:r>
              <a:rPr lang="en-US" dirty="0">
                <a:effectLst/>
                <a:latin typeface="Product Sans" panose="020B0403030502040203" pitchFamily="34" charset="0"/>
                <a:ea typeface="Times New Roman" panose="02020603050405020304" pitchFamily="18" charset="0"/>
              </a:rPr>
              <a:t>Stock Market Analysis and Prediction is the project on technical analysis, visualization, and prediction using data provided by Google Finance.</a:t>
            </a:r>
          </a:p>
          <a:p>
            <a:r>
              <a:rPr lang="en-US" dirty="0">
                <a:effectLst/>
                <a:latin typeface="Product Sans" panose="020B0403030502040203" pitchFamily="34" charset="0"/>
                <a:ea typeface="Times New Roman" panose="02020603050405020304" pitchFamily="18" charset="0"/>
              </a:rPr>
              <a:t>By looking at data from the stock market, particularly some giant technology stocks and others.</a:t>
            </a:r>
            <a:endParaRPr lang="en-US" dirty="0">
              <a:latin typeface="Product Sans" panose="020B0403030502040203" pitchFamily="34" charset="0"/>
              <a:ea typeface="Times New Roman" panose="02020603050405020304" pitchFamily="18" charset="0"/>
            </a:endParaRPr>
          </a:p>
          <a:p>
            <a:r>
              <a:rPr lang="en-US" dirty="0">
                <a:effectLst/>
                <a:latin typeface="Product Sans" panose="020B0403030502040203" pitchFamily="34" charset="0"/>
                <a:ea typeface="Times New Roman" panose="02020603050405020304" pitchFamily="18" charset="0"/>
              </a:rPr>
              <a:t>. Used pandas to get stock information, visualized different aspects of it, and finally looked at a few ways of analyzing the risk of a stock, based on its previous performance history.</a:t>
            </a:r>
          </a:p>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Predicted future stock prices through a Monte Carlo method!</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54F18AF-A22A-4C40-AF73-B46A7AC30214}"/>
              </a:ext>
            </a:extLst>
          </p:cNvPr>
          <p:cNvSpPr>
            <a:spLocks noGrp="1"/>
          </p:cNvSpPr>
          <p:nvPr>
            <p:ph type="title"/>
          </p:nvPr>
        </p:nvSpPr>
        <p:spPr>
          <a:xfrm>
            <a:off x="695400" y="395786"/>
            <a:ext cx="11115600" cy="838202"/>
          </a:xfrm>
        </p:spPr>
        <p:txBody>
          <a:bodyPr/>
          <a:lstStyle/>
          <a:p>
            <a:r>
              <a:rPr lang="en-US" dirty="0">
                <a:solidFill>
                  <a:srgbClr val="FF6600"/>
                </a:solidFill>
                <a:latin typeface="Copperplate Gothic Bold" panose="020E0705020206020404" pitchFamily="34" charset="0"/>
              </a:rPr>
              <a:t>Abstract </a:t>
            </a:r>
            <a:endParaRPr lang="en-IN" dirty="0">
              <a:solidFill>
                <a:srgbClr val="FF6600"/>
              </a:solidFill>
              <a:latin typeface="Copperplate Gothic Bold" panose="020E0705020206020404" pitchFamily="34" charset="0"/>
            </a:endParaRPr>
          </a:p>
        </p:txBody>
      </p:sp>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dirty="0"/>
          </a:p>
        </p:txBody>
      </p:sp>
    </p:spTree>
    <p:extLst>
      <p:ext uri="{BB962C8B-B14F-4D97-AF65-F5344CB8AC3E}">
        <p14:creationId xmlns:p14="http://schemas.microsoft.com/office/powerpoint/2010/main" val="220432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2B29D5-A7ED-4FBC-86FF-7049C3502E47}"/>
              </a:ext>
            </a:extLst>
          </p:cNvPr>
          <p:cNvSpPr>
            <a:spLocks noGrp="1"/>
          </p:cNvSpPr>
          <p:nvPr>
            <p:ph type="body" sz="quarter" idx="17"/>
          </p:nvPr>
        </p:nvSpPr>
        <p:spPr>
          <a:xfrm>
            <a:off x="695400" y="1371600"/>
            <a:ext cx="10801201" cy="4343400"/>
          </a:xfrm>
        </p:spPr>
        <p:txBody>
          <a:bodyPr/>
          <a:lstStyle/>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The </a:t>
            </a:r>
            <a:r>
              <a:rPr lang="en-US" dirty="0" err="1">
                <a:effectLst/>
                <a:latin typeface="Product Sans" panose="020B0403030502040203" pitchFamily="34" charset="0"/>
                <a:ea typeface="Times New Roman" panose="02020603050405020304" pitchFamily="18" charset="0"/>
                <a:cs typeface="Times New Roman" panose="02020603050405020304" pitchFamily="18" charset="0"/>
              </a:rPr>
              <a:t>Jupyter</a:t>
            </a:r>
            <a:r>
              <a:rPr lang="en-US" dirty="0">
                <a:effectLst/>
                <a:latin typeface="Product Sans" panose="020B0403030502040203" pitchFamily="34" charset="0"/>
                <a:ea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 The </a:t>
            </a:r>
            <a:r>
              <a:rPr lang="en-US" dirty="0" err="1">
                <a:effectLst/>
                <a:latin typeface="Product Sans" panose="020B0403030502040203" pitchFamily="34" charset="0"/>
                <a:ea typeface="Times New Roman" panose="02020603050405020304" pitchFamily="18" charset="0"/>
                <a:cs typeface="Times New Roman" panose="02020603050405020304" pitchFamily="18" charset="0"/>
              </a:rPr>
              <a:t>Jupyter</a:t>
            </a:r>
            <a:r>
              <a:rPr lang="en-US" dirty="0">
                <a:effectLst/>
                <a:latin typeface="Product Sans" panose="020B0403030502040203" pitchFamily="34" charset="0"/>
                <a:ea typeface="Times New Roman" panose="02020603050405020304" pitchFamily="18" charset="0"/>
                <a:cs typeface="Times New Roman" panose="02020603050405020304" pitchFamily="18" charset="0"/>
              </a:rPr>
              <a:t> Notebook App is a server-client application that allows editing and running notebook documents via a web browser.</a:t>
            </a:r>
          </a:p>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 The </a:t>
            </a:r>
            <a:r>
              <a:rPr lang="en-US" dirty="0" err="1">
                <a:effectLst/>
                <a:latin typeface="Product Sans" panose="020B0403030502040203" pitchFamily="34" charset="0"/>
                <a:ea typeface="Times New Roman" panose="02020603050405020304" pitchFamily="18" charset="0"/>
                <a:cs typeface="Times New Roman" panose="02020603050405020304" pitchFamily="18" charset="0"/>
              </a:rPr>
              <a:t>Jupyter</a:t>
            </a:r>
            <a:r>
              <a:rPr lang="en-US" dirty="0">
                <a:effectLst/>
                <a:latin typeface="Product Sans" panose="020B0403030502040203" pitchFamily="34" charset="0"/>
                <a:ea typeface="Times New Roman" panose="02020603050405020304" pitchFamily="18" charset="0"/>
                <a:cs typeface="Times New Roman" panose="02020603050405020304" pitchFamily="18" charset="0"/>
              </a:rPr>
              <a:t> Notebook App can be executed on a local desktop requiring no internet access (as described in this document) or can be installed on a remote server and accessed through the internet. </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2FD785F-5C04-442D-ACEA-F27272370AAD}"/>
              </a:ext>
            </a:extLst>
          </p:cNvPr>
          <p:cNvSpPr>
            <a:spLocks noGrp="1"/>
          </p:cNvSpPr>
          <p:nvPr>
            <p:ph type="title"/>
          </p:nvPr>
        </p:nvSpPr>
        <p:spPr>
          <a:xfrm>
            <a:off x="695400" y="304800"/>
            <a:ext cx="10801201" cy="838200"/>
          </a:xfrm>
        </p:spPr>
        <p:txBody>
          <a:bodyPr/>
          <a:lstStyle/>
          <a:p>
            <a:r>
              <a:rPr lang="en-US" dirty="0">
                <a:solidFill>
                  <a:srgbClr val="FF6600"/>
                </a:solidFill>
                <a:latin typeface="Copperplate Gothic Bold" panose="020E0705020206020404" pitchFamily="34" charset="0"/>
              </a:rPr>
              <a:t>Software /Hardware requirements </a:t>
            </a:r>
            <a:endParaRPr lang="en-IN" dirty="0">
              <a:solidFill>
                <a:srgbClr val="FF6600"/>
              </a:solidFill>
              <a:latin typeface="Copperplate Gothic Bold" panose="020E0705020206020404" pitchFamily="34" charset="0"/>
            </a:endParaRPr>
          </a:p>
        </p:txBody>
      </p:sp>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dirty="0"/>
          </a:p>
        </p:txBody>
      </p:sp>
    </p:spTree>
    <p:extLst>
      <p:ext uri="{BB962C8B-B14F-4D97-AF65-F5344CB8AC3E}">
        <p14:creationId xmlns:p14="http://schemas.microsoft.com/office/powerpoint/2010/main" val="419965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FB5361D-25F2-4653-BBD1-83FCE04A4036}"/>
              </a:ext>
            </a:extLst>
          </p:cNvPr>
          <p:cNvSpPr>
            <a:spLocks noGrp="1"/>
          </p:cNvSpPr>
          <p:nvPr>
            <p:ph type="body" sz="quarter" idx="17"/>
          </p:nvPr>
        </p:nvSpPr>
        <p:spPr>
          <a:xfrm>
            <a:off x="304800" y="1524000"/>
            <a:ext cx="11734800" cy="3962400"/>
          </a:xfrm>
        </p:spPr>
        <p:txBody>
          <a:bodyPr/>
          <a:lstStyle/>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Feasibility study is the initial design stage of any project, which brings together the elements of knowledge that indicate if a project is possible or not. </a:t>
            </a:r>
          </a:p>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All projects are feasible if they have unlimited resources and infinite time. But the development of the software is plagued by the scarcity of resources and difficult delivery rate. </a:t>
            </a:r>
          </a:p>
          <a:p>
            <a:r>
              <a:rPr lang="en-US" dirty="0">
                <a:effectLst/>
                <a:latin typeface="Product Sans" panose="020B0403030502040203" pitchFamily="34" charset="0"/>
                <a:ea typeface="Times New Roman" panose="02020603050405020304" pitchFamily="18" charset="0"/>
                <a:cs typeface="Times New Roman" panose="02020603050405020304" pitchFamily="18" charset="0"/>
              </a:rPr>
              <a:t>It is necessary and prudent to evaluate the feasibility of the project at the earlier times.</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E490562-5F74-4A56-9D6B-104A173C01CA}"/>
              </a:ext>
            </a:extLst>
          </p:cNvPr>
          <p:cNvSpPr>
            <a:spLocks noGrp="1"/>
          </p:cNvSpPr>
          <p:nvPr>
            <p:ph type="title"/>
          </p:nvPr>
        </p:nvSpPr>
        <p:spPr>
          <a:xfrm>
            <a:off x="457200" y="457198"/>
            <a:ext cx="11582400" cy="838202"/>
          </a:xfrm>
        </p:spPr>
        <p:txBody>
          <a:bodyPr/>
          <a:lstStyle/>
          <a:p>
            <a:r>
              <a:rPr lang="en-US" dirty="0">
                <a:solidFill>
                  <a:srgbClr val="FF6600"/>
                </a:solidFill>
                <a:latin typeface="Copperplate Gothic Bold" panose="020E0705020206020404" pitchFamily="34" charset="0"/>
              </a:rPr>
              <a:t>Proposed Systems (</a:t>
            </a:r>
            <a:r>
              <a:rPr lang="en-US" b="1" dirty="0">
                <a:solidFill>
                  <a:srgbClr val="FF6600"/>
                </a:solidFill>
                <a:effectLst/>
                <a:latin typeface="Copperplate Gothic Bold" panose="020E0705020206020404" pitchFamily="34" charset="0"/>
                <a:ea typeface="Times New Roman" panose="02020603050405020304" pitchFamily="18" charset="0"/>
                <a:cs typeface="Times New Roman" panose="02020603050405020304" pitchFamily="18" charset="0"/>
              </a:rPr>
              <a:t>Feasibility study)</a:t>
            </a:r>
            <a:r>
              <a:rPr lang="en-US" b="1" dirty="0">
                <a:solidFill>
                  <a:srgbClr val="FF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solidFill>
                <a:srgbClr val="FF6600"/>
              </a:solidFill>
              <a:latin typeface="Copperplate Gothic Bold" panose="020E0705020206020404" pitchFamily="34" charset="0"/>
            </a:endParaRPr>
          </a:p>
        </p:txBody>
      </p:sp>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dirty="0"/>
          </a:p>
        </p:txBody>
      </p:sp>
    </p:spTree>
    <p:extLst>
      <p:ext uri="{BB962C8B-B14F-4D97-AF65-F5344CB8AC3E}">
        <p14:creationId xmlns:p14="http://schemas.microsoft.com/office/powerpoint/2010/main" val="229174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F669E9-345B-4B40-BDB4-7DD2E2E91EBD}"/>
              </a:ext>
            </a:extLst>
          </p:cNvPr>
          <p:cNvSpPr>
            <a:spLocks noGrp="1"/>
          </p:cNvSpPr>
          <p:nvPr>
            <p:ph type="body" sz="quarter" idx="17"/>
          </p:nvPr>
        </p:nvSpPr>
        <p:spPr>
          <a:xfrm>
            <a:off x="695400" y="1524000"/>
            <a:ext cx="10801201" cy="4114800"/>
          </a:xfrm>
        </p:spPr>
        <p:txBody>
          <a:bodyPr/>
          <a:lstStyle/>
          <a:p>
            <a:pPr algn="just">
              <a:lnSpc>
                <a:spcPct val="150000"/>
              </a:lnSpc>
              <a:spcAft>
                <a:spcPts val="1000"/>
              </a:spcAft>
              <a:tabLst>
                <a:tab pos="3829050" algn="l"/>
              </a:tabLst>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The procedure is to determine the benefits and savings that are expected from the candidate system and compare with the cost. It benefits outweigh cost then the decision is to make design and implement the system. Otherwise further justification or alternatives in the proposed system that have to make if it having a change of the system lifecycle. </a:t>
            </a:r>
          </a:p>
          <a:p>
            <a:pPr algn="just">
              <a:lnSpc>
                <a:spcPct val="150000"/>
              </a:lnSpc>
              <a:spcAft>
                <a:spcPts val="1000"/>
              </a:spcAft>
              <a:tabLst>
                <a:tab pos="3829050" algn="l"/>
              </a:tabLst>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For my project </a:t>
            </a:r>
            <a:r>
              <a:rPr lang="en-US" dirty="0">
                <a:latin typeface="Product Sans" panose="020B0403030502040203" pitchFamily="34" charset="0"/>
                <a:ea typeface="Times New Roman" panose="02020603050405020304" pitchFamily="18" charset="0"/>
                <a:cs typeface="Times New Roman" panose="02020603050405020304" pitchFamily="18" charset="0"/>
              </a:rPr>
              <a:t>we are</a:t>
            </a:r>
            <a:r>
              <a:rPr lang="en-US" dirty="0">
                <a:effectLst/>
                <a:latin typeface="Product Sans" panose="020B0403030502040203" pitchFamily="34" charset="0"/>
                <a:ea typeface="Times New Roman" panose="02020603050405020304" pitchFamily="18" charset="0"/>
                <a:cs typeface="Times New Roman" panose="02020603050405020304" pitchFamily="18" charset="0"/>
              </a:rPr>
              <a:t> not expecting any feasibility costs spent on this project because here I am using open source environments.</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C92EFA5-BAF7-4A1B-966E-F19F7B787DD7}"/>
              </a:ext>
            </a:extLst>
          </p:cNvPr>
          <p:cNvSpPr>
            <a:spLocks noGrp="1"/>
          </p:cNvSpPr>
          <p:nvPr>
            <p:ph type="title"/>
          </p:nvPr>
        </p:nvSpPr>
        <p:spPr>
          <a:xfrm>
            <a:off x="695400" y="395786"/>
            <a:ext cx="11268000" cy="838202"/>
          </a:xfrm>
        </p:spPr>
        <p:txBody>
          <a:bodyPr/>
          <a:lstStyle/>
          <a:p>
            <a:r>
              <a:rPr lang="en-US" dirty="0">
                <a:solidFill>
                  <a:srgbClr val="FF6600"/>
                </a:solidFill>
                <a:latin typeface="Copperplate Gothic Bold" panose="020E0705020206020404" pitchFamily="34" charset="0"/>
              </a:rPr>
              <a:t>Proposed Systems (</a:t>
            </a:r>
            <a:r>
              <a:rPr lang="en-US" b="1" dirty="0">
                <a:solidFill>
                  <a:srgbClr val="FF6600"/>
                </a:solidFill>
                <a:effectLst/>
                <a:latin typeface="Copperplate Gothic Bold" panose="020E0705020206020404" pitchFamily="34" charset="0"/>
                <a:ea typeface="Times New Roman" panose="02020603050405020304" pitchFamily="18" charset="0"/>
                <a:cs typeface="Times New Roman" panose="02020603050405020304" pitchFamily="18" charset="0"/>
              </a:rPr>
              <a:t>Economic Feasibility):</a:t>
            </a:r>
            <a:r>
              <a:rPr lang="en-US" dirty="0">
                <a:solidFill>
                  <a:srgbClr val="FF6600"/>
                </a:solidFill>
                <a:latin typeface="Copperplate Gothic Bold" panose="020E0705020206020404" pitchFamily="34" charset="0"/>
              </a:rPr>
              <a:t> </a:t>
            </a:r>
            <a:endParaRPr lang="en-IN" dirty="0">
              <a:solidFill>
                <a:srgbClr val="FF6600"/>
              </a:solidFill>
            </a:endParaRPr>
          </a:p>
        </p:txBody>
      </p:sp>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dirty="0"/>
          </a:p>
        </p:txBody>
      </p:sp>
    </p:spTree>
    <p:extLst>
      <p:ext uri="{BB962C8B-B14F-4D97-AF65-F5344CB8AC3E}">
        <p14:creationId xmlns:p14="http://schemas.microsoft.com/office/powerpoint/2010/main" val="81706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D2809F-E552-4531-8C70-6BBE0243E160}"/>
              </a:ext>
            </a:extLst>
          </p:cNvPr>
          <p:cNvSpPr>
            <a:spLocks noGrp="1"/>
          </p:cNvSpPr>
          <p:nvPr>
            <p:ph type="body" sz="quarter" idx="17"/>
          </p:nvPr>
        </p:nvSpPr>
        <p:spPr>
          <a:xfrm>
            <a:off x="381000" y="1202916"/>
            <a:ext cx="11582400" cy="4740684"/>
          </a:xfrm>
        </p:spPr>
        <p:txBody>
          <a:bodyPr/>
          <a:lstStyle/>
          <a:p>
            <a:pPr algn="just">
              <a:lnSpc>
                <a:spcPct val="150000"/>
              </a:lnSpc>
              <a:spcAft>
                <a:spcPts val="1000"/>
              </a:spcAft>
              <a:tabLst>
                <a:tab pos="3829050" algn="l"/>
              </a:tabLst>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Technical feasibility </a:t>
            </a:r>
            <a:r>
              <a:rPr lang="en-US" dirty="0" err="1">
                <a:effectLst/>
                <a:latin typeface="Product Sans" panose="020B0403030502040203" pitchFamily="34" charset="0"/>
                <a:ea typeface="Times New Roman" panose="02020603050405020304" pitchFamily="18" charset="0"/>
                <a:cs typeface="Times New Roman" panose="02020603050405020304" pitchFamily="18" charset="0"/>
              </a:rPr>
              <a:t>centres</a:t>
            </a:r>
            <a:r>
              <a:rPr lang="en-US" dirty="0">
                <a:effectLst/>
                <a:latin typeface="Product Sans" panose="020B0403030502040203" pitchFamily="34" charset="0"/>
                <a:ea typeface="Times New Roman" panose="02020603050405020304" pitchFamily="18" charset="0"/>
                <a:cs typeface="Times New Roman" panose="02020603050405020304" pitchFamily="18" charset="0"/>
              </a:rPr>
              <a:t> on the existing system and to what extent it support the proposed addition if the budget is serious constraint, then the project is judged not feasible. The technical feasible is important role in my project because I am using sentiment analysis.</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effectLst/>
                <a:latin typeface="Product Sans" panose="020B0403030502040203" pitchFamily="34" charset="0"/>
                <a:ea typeface="Times New Roman" panose="02020603050405020304" pitchFamily="18" charset="0"/>
                <a:cs typeface="Times New Roman" panose="02020603050405020304" pitchFamily="18" charset="0"/>
              </a:rPr>
              <a:t>Technical feasibility study is the complete study of the project in terms of input, processes, output, fields, programs and procedures. It is a very effective tool for long term planning and trouble shooting. The technical feasibility study should most essentially support the financial information of an organization.</a:t>
            </a:r>
            <a:endParaRPr lang="en-IN" dirty="0">
              <a:effectLst/>
              <a:latin typeface="Product Sans" panose="020B0403030502040203"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E3E33BD-54E4-455C-B6B5-3A68D2BE5FF7}"/>
              </a:ext>
            </a:extLst>
          </p:cNvPr>
          <p:cNvSpPr>
            <a:spLocks noGrp="1"/>
          </p:cNvSpPr>
          <p:nvPr>
            <p:ph type="title"/>
          </p:nvPr>
        </p:nvSpPr>
        <p:spPr>
          <a:xfrm>
            <a:off x="695400" y="228600"/>
            <a:ext cx="10801201" cy="838202"/>
          </a:xfrm>
        </p:spPr>
        <p:txBody>
          <a:bodyPr/>
          <a:lstStyle/>
          <a:p>
            <a:r>
              <a:rPr lang="en-US" dirty="0">
                <a:solidFill>
                  <a:srgbClr val="FF6600"/>
                </a:solidFill>
                <a:latin typeface="Copperplate Gothic Bold" panose="020E0705020206020404" pitchFamily="34" charset="0"/>
              </a:rPr>
              <a:t>Proposed Systems (</a:t>
            </a:r>
            <a:r>
              <a:rPr lang="en-US" b="1" dirty="0">
                <a:solidFill>
                  <a:srgbClr val="FF6600"/>
                </a:solidFill>
                <a:effectLst/>
                <a:latin typeface="Copperplate Gothic Bold" panose="020E0705020206020404" pitchFamily="34" charset="0"/>
                <a:ea typeface="Times New Roman" panose="02020603050405020304" pitchFamily="18" charset="0"/>
              </a:rPr>
              <a:t>Technical </a:t>
            </a:r>
            <a:r>
              <a:rPr lang="en-US" b="1" dirty="0">
                <a:solidFill>
                  <a:srgbClr val="FF6600"/>
                </a:solidFill>
                <a:effectLst/>
                <a:latin typeface="Copperplate Gothic Bold" panose="020E0705020206020404" pitchFamily="34" charset="0"/>
                <a:ea typeface="Times New Roman" panose="02020603050405020304" pitchFamily="18" charset="0"/>
                <a:cs typeface="Times New Roman" panose="02020603050405020304" pitchFamily="18" charset="0"/>
              </a:rPr>
              <a:t> Feasibility):</a:t>
            </a:r>
            <a:r>
              <a:rPr lang="en-US" dirty="0">
                <a:solidFill>
                  <a:srgbClr val="FF6600"/>
                </a:solidFill>
                <a:latin typeface="Copperplate Gothic Bold" panose="020E0705020206020404" pitchFamily="34" charset="0"/>
              </a:rPr>
              <a:t> </a:t>
            </a:r>
            <a:endParaRPr lang="en-IN" dirty="0">
              <a:solidFill>
                <a:srgbClr val="FF6600"/>
              </a:solidFill>
            </a:endParaRPr>
          </a:p>
        </p:txBody>
      </p:sp>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dirty="0"/>
          </a:p>
        </p:txBody>
      </p:sp>
    </p:spTree>
    <p:extLst>
      <p:ext uri="{BB962C8B-B14F-4D97-AF65-F5344CB8AC3E}">
        <p14:creationId xmlns:p14="http://schemas.microsoft.com/office/powerpoint/2010/main" val="253759093"/>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916671-0E7D-4594-8037-60C70BF44351}">
  <ds:schemaRefs>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1213</TotalTime>
  <Words>898</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14</vt:i4>
      </vt:variant>
    </vt:vector>
  </HeadingPairs>
  <TitlesOfParts>
    <vt:vector size="30" baseType="lpstr">
      <vt:lpstr>Arial</vt:lpstr>
      <vt:lpstr>Copperplate Gothic Bold</vt:lpstr>
      <vt:lpstr>Copperplate Gothic Light</vt:lpstr>
      <vt:lpstr>Nobel-Book</vt:lpstr>
      <vt:lpstr>Product Sans</vt:lpstr>
      <vt:lpstr>Roboto Medium</vt:lpstr>
      <vt:lpstr>Times New Roman</vt:lpstr>
      <vt:lpstr>REVA REVISED TEMPLATE-1</vt:lpstr>
      <vt:lpstr>Agenda</vt:lpstr>
      <vt:lpstr>Divider</vt:lpstr>
      <vt:lpstr>Media / Video Slide</vt:lpstr>
      <vt:lpstr>Copy Slides</vt:lpstr>
      <vt:lpstr>Copy and Image</vt:lpstr>
      <vt:lpstr>Table &amp; Graphs Slide</vt:lpstr>
      <vt:lpstr>Flow Slides</vt:lpstr>
      <vt:lpstr>Thank You </vt:lpstr>
      <vt:lpstr>                   Major Project work  Presentation          Bachelor  of  Computer Science And Applications       VI  Semester – 2021          </vt:lpstr>
      <vt:lpstr>PowerPoint Presentation</vt:lpstr>
      <vt:lpstr>Agenda </vt:lpstr>
      <vt:lpstr>TITLE OF THE PROJECT</vt:lpstr>
      <vt:lpstr>Abstract </vt:lpstr>
      <vt:lpstr>Software /Hardware requirements </vt:lpstr>
      <vt:lpstr>Proposed Systems (Feasibility study):</vt:lpstr>
      <vt:lpstr>Proposed Systems (Economic Feasibility): </vt:lpstr>
      <vt:lpstr>Proposed Systems (Technical  Feasibility): </vt:lpstr>
      <vt:lpstr>Proposed Systems (Technical  Feasibility): </vt:lpstr>
      <vt:lpstr>Existing  system   </vt:lpstr>
      <vt:lpstr>Existing systems</vt:lpstr>
      <vt:lpstr>Existing systems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Vinay Narwade</cp:lastModifiedBy>
  <cp:revision>251</cp:revision>
  <cp:lastPrinted>2018-09-28T07:11:06Z</cp:lastPrinted>
  <dcterms:created xsi:type="dcterms:W3CDTF">2020-08-17T03:18:34Z</dcterms:created>
  <dcterms:modified xsi:type="dcterms:W3CDTF">2021-03-17T17:39:30Z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