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73" r:id="rId8"/>
    <p:sldId id="274" r:id="rId9"/>
    <p:sldId id="261" r:id="rId10"/>
    <p:sldId id="262" r:id="rId11"/>
    <p:sldId id="275" r:id="rId12"/>
    <p:sldId id="263" r:id="rId13"/>
    <p:sldId id="264" r:id="rId14"/>
    <p:sldId id="265" r:id="rId15"/>
    <p:sldId id="266" r:id="rId16"/>
    <p:sldId id="276" r:id="rId17"/>
    <p:sldId id="277" r:id="rId18"/>
    <p:sldId id="269" r:id="rId19"/>
    <p:sldId id="280" r:id="rId20"/>
    <p:sldId id="283" r:id="rId21"/>
    <p:sldId id="285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7439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3988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7542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3940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A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0558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8396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0422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0064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6094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3681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5358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3035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99D8-167A-DD1E-8A81-A159F61D6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GDP Analysis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6947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4633-ABD2-3FCD-0BAC-45093E8A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5" y="136526"/>
            <a:ext cx="10493829" cy="50573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 for all the states – 2014-15</a:t>
            </a:r>
            <a:endParaRPr lang="en-A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3FEB70-BDB9-7132-B567-EFE754BB7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258"/>
            <a:ext cx="11916697" cy="619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9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8AF7A2F-2BC6-8245-8C40-3858BEC6F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72" y="380319"/>
            <a:ext cx="10849655" cy="609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0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6C29-AD8D-75BD-FC23-8B0F1F39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" y="122903"/>
            <a:ext cx="12110357" cy="5987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primary, secondary and tertiary sectors as percentage over GDP</a:t>
            </a:r>
            <a:endParaRPr lang="en-A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C70F3B-402F-C24E-8D78-4C177DAB2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72" y="736366"/>
            <a:ext cx="11758612" cy="603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47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3841-78E1-DD9B-232E-D6DD03BE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0" y="248658"/>
            <a:ext cx="10852945" cy="160934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III - GDP Analysis of the Indian States except Union Territories</a:t>
            </a:r>
            <a:endParaRPr lang="en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0521-A6D8-EECC-B281-316B58903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45" y="1954259"/>
            <a:ext cx="10058400" cy="4050792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includes all states, except West Bengal and all Union Territories. This covers for other 28 states This section has majorly focused only for 2014-15 stats and cover below details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section has additionally focused on dividing each states in to categories to understand which states are playing major role in contributing to GDP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Details of category split is covered in page 10 and below other details are captured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C1 States - Sub-Sectors contributing towards GDP (Page 11)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C2 States - Sub-Sectors contributing towards GDP (Page 12)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C3 States - Sub-Sectors contributing towards GDP (Page 13)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C4 States - Sub-Sectors contributing towards GDP (Page 14)</a:t>
            </a:r>
            <a:endParaRPr lang="en-A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05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E4A6-7DDF-7313-E9EA-3D01A0C4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15010" cy="589547"/>
          </a:xfrm>
        </p:spPr>
        <p:txBody>
          <a:bodyPr>
            <a:normAutofit/>
          </a:bodyPr>
          <a:lstStyle/>
          <a:p>
            <a:r>
              <a:rPr lang="en-US" sz="2000" dirty="0"/>
              <a:t>C1 States - Sub-Sectors contributing towards GDP</a:t>
            </a:r>
            <a:endParaRPr lang="en-AE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50236D-03A5-CE52-172A-FB32CA001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07040"/>
              </p:ext>
            </p:extLst>
          </p:nvPr>
        </p:nvGraphicFramePr>
        <p:xfrm>
          <a:off x="8578516" y="438002"/>
          <a:ext cx="3236494" cy="248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494">
                  <a:extLst>
                    <a:ext uri="{9D8B030D-6E8A-4147-A177-3AD203B41FA5}">
                      <a16:colId xmlns:a16="http://schemas.microsoft.com/office/drawing/2014/main" val="3842161572"/>
                    </a:ext>
                  </a:extLst>
                </a:gridCol>
              </a:tblGrid>
              <a:tr h="639581">
                <a:tc>
                  <a:txBody>
                    <a:bodyPr/>
                    <a:lstStyle/>
                    <a:p>
                      <a:r>
                        <a:rPr lang="en-US" dirty="0"/>
                        <a:t>Top 5 State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4494"/>
                  </a:ext>
                </a:extLst>
              </a:tr>
              <a:tr h="365475">
                <a:tc>
                  <a:txBody>
                    <a:bodyPr/>
                    <a:lstStyle/>
                    <a:p>
                      <a:r>
                        <a:rPr lang="en-IN" dirty="0"/>
                        <a:t>Maharashtra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20483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dirty="0"/>
                        <a:t>Uttar Pradesh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2896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dirty="0"/>
                        <a:t>Karnataka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75817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dirty="0"/>
                        <a:t>Gujarat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8424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dirty="0"/>
                        <a:t>Tamil Nadu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4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67C251-F46F-00DB-9D4A-2A5638B4A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70373"/>
              </p:ext>
            </p:extLst>
          </p:nvPr>
        </p:nvGraphicFramePr>
        <p:xfrm>
          <a:off x="8087894" y="3385955"/>
          <a:ext cx="3907589" cy="2900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589">
                  <a:extLst>
                    <a:ext uri="{9D8B030D-6E8A-4147-A177-3AD203B41FA5}">
                      <a16:colId xmlns:a16="http://schemas.microsoft.com/office/drawing/2014/main" val="3842161572"/>
                    </a:ext>
                  </a:extLst>
                </a:gridCol>
              </a:tblGrid>
              <a:tr h="688047">
                <a:tc>
                  <a:txBody>
                    <a:bodyPr/>
                    <a:lstStyle/>
                    <a:p>
                      <a:r>
                        <a:rPr lang="en-US" dirty="0"/>
                        <a:t>Top 5  Sub category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449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20483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US" dirty="0"/>
                        <a:t>Real estate, ownership of dwelling &amp; professional services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2896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Agriculture, forestry and fishing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75817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IN" dirty="0" err="1"/>
                        <a:t>rops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842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US" dirty="0"/>
                        <a:t>Financial Services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452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A38529F7-3F93-19F6-51CA-76B76189B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5" y="806245"/>
            <a:ext cx="7443240" cy="603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E4A6-7DDF-7313-E9EA-3D01A0C4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26" y="0"/>
            <a:ext cx="11779998" cy="681622"/>
          </a:xfrm>
        </p:spPr>
        <p:txBody>
          <a:bodyPr>
            <a:normAutofit/>
          </a:bodyPr>
          <a:lstStyle/>
          <a:p>
            <a:r>
              <a:rPr lang="en-US" sz="2400" dirty="0"/>
              <a:t>C2 States - Sub-Sectors contributing towards GDP</a:t>
            </a:r>
            <a:endParaRPr lang="en-AE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A1F5A7-9280-7402-D1CD-59A228D71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3231"/>
              </p:ext>
            </p:extLst>
          </p:nvPr>
        </p:nvGraphicFramePr>
        <p:xfrm>
          <a:off x="8578516" y="438002"/>
          <a:ext cx="3236494" cy="248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494">
                  <a:extLst>
                    <a:ext uri="{9D8B030D-6E8A-4147-A177-3AD203B41FA5}">
                      <a16:colId xmlns:a16="http://schemas.microsoft.com/office/drawing/2014/main" val="3842161572"/>
                    </a:ext>
                  </a:extLst>
                </a:gridCol>
              </a:tblGrid>
              <a:tr h="639581">
                <a:tc>
                  <a:txBody>
                    <a:bodyPr/>
                    <a:lstStyle/>
                    <a:p>
                      <a:r>
                        <a:rPr lang="en-US" dirty="0"/>
                        <a:t>Top 5 State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4494"/>
                  </a:ext>
                </a:extLst>
              </a:tr>
              <a:tr h="365475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Telangana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20483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Karnataka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2896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Bihar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75817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Tamil Nadu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8424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Uttar Pradesh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4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763E0E-254E-EEF7-4DBA-2A2462969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34172"/>
              </p:ext>
            </p:extLst>
          </p:nvPr>
        </p:nvGraphicFramePr>
        <p:xfrm>
          <a:off x="8087894" y="3385955"/>
          <a:ext cx="3907589" cy="314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589">
                  <a:extLst>
                    <a:ext uri="{9D8B030D-6E8A-4147-A177-3AD203B41FA5}">
                      <a16:colId xmlns:a16="http://schemas.microsoft.com/office/drawing/2014/main" val="3842161572"/>
                    </a:ext>
                  </a:extLst>
                </a:gridCol>
              </a:tblGrid>
              <a:tr h="688047">
                <a:tc>
                  <a:txBody>
                    <a:bodyPr/>
                    <a:lstStyle/>
                    <a:p>
                      <a:r>
                        <a:rPr lang="en-US" dirty="0"/>
                        <a:t>Top 5  Sub category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449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Agriculture, forestry and fishing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20483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US" dirty="0"/>
                        <a:t>Trade &amp; repair services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2896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Trade, repair, hotels and restaurants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75817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Other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842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US" dirty="0"/>
                        <a:t>Transport, storage, communication &amp; services related to broadcasting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452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F4530203-D068-4D53-52C9-5C844F488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17" y="681622"/>
            <a:ext cx="7403818" cy="585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840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30DEE-71D4-8288-9F98-71FEF8ACF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4C5D-9FBE-5088-0D0D-387082BB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26" y="0"/>
            <a:ext cx="11779998" cy="681622"/>
          </a:xfrm>
        </p:spPr>
        <p:txBody>
          <a:bodyPr>
            <a:normAutofit/>
          </a:bodyPr>
          <a:lstStyle/>
          <a:p>
            <a:r>
              <a:rPr lang="en-US" sz="2400" dirty="0"/>
              <a:t>C3 States - Sub-Sectors contributing towards GDP</a:t>
            </a:r>
            <a:endParaRPr lang="en-AE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BB7D7F-BE99-80CC-701E-16897800B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73092"/>
              </p:ext>
            </p:extLst>
          </p:nvPr>
        </p:nvGraphicFramePr>
        <p:xfrm>
          <a:off x="8578516" y="438002"/>
          <a:ext cx="3236494" cy="248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494">
                  <a:extLst>
                    <a:ext uri="{9D8B030D-6E8A-4147-A177-3AD203B41FA5}">
                      <a16:colId xmlns:a16="http://schemas.microsoft.com/office/drawing/2014/main" val="3842161572"/>
                    </a:ext>
                  </a:extLst>
                </a:gridCol>
              </a:tblGrid>
              <a:tr h="639581">
                <a:tc>
                  <a:txBody>
                    <a:bodyPr/>
                    <a:lstStyle/>
                    <a:p>
                      <a:r>
                        <a:rPr lang="en-US" dirty="0"/>
                        <a:t>Top 5 State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4494"/>
                  </a:ext>
                </a:extLst>
              </a:tr>
              <a:tr h="365475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Gujarat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20483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Telangana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2896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Chhattisgarh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75817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Uttarakhand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8424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erala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4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B15A3A-36BF-9319-214D-A0911CD6A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06326"/>
              </p:ext>
            </p:extLst>
          </p:nvPr>
        </p:nvGraphicFramePr>
        <p:xfrm>
          <a:off x="8087894" y="3385955"/>
          <a:ext cx="3907589" cy="3145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589">
                  <a:extLst>
                    <a:ext uri="{9D8B030D-6E8A-4147-A177-3AD203B41FA5}">
                      <a16:colId xmlns:a16="http://schemas.microsoft.com/office/drawing/2014/main" val="3842161572"/>
                    </a:ext>
                  </a:extLst>
                </a:gridCol>
              </a:tblGrid>
              <a:tr h="688047">
                <a:tc>
                  <a:txBody>
                    <a:bodyPr/>
                    <a:lstStyle/>
                    <a:p>
                      <a:r>
                        <a:rPr lang="en-US" dirty="0"/>
                        <a:t>Top 5  Sub category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449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Forestry and logging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20483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&amp; services related to broadcasting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2896"/>
                  </a:ext>
                </a:extLst>
              </a:tr>
              <a:tr h="391180">
                <a:tc>
                  <a:txBody>
                    <a:bodyPr/>
                    <a:lstStyle/>
                    <a:p>
                      <a:r>
                        <a:rPr lang="en-US" dirty="0"/>
                        <a:t>Financial Services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75817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Electricity, gas, water supply &amp; other utility services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842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Fishing and aquaculture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452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56A91C36-C05C-7704-0FA7-076EBC3D9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85" y="681622"/>
            <a:ext cx="6985460" cy="617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25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FA791-4B37-DBD6-7AEA-4A0305896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36F8-8DBC-FAD7-3097-22F3E24C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26" y="0"/>
            <a:ext cx="11779998" cy="681622"/>
          </a:xfrm>
        </p:spPr>
        <p:txBody>
          <a:bodyPr>
            <a:normAutofit/>
          </a:bodyPr>
          <a:lstStyle/>
          <a:p>
            <a:r>
              <a:rPr lang="en-US" sz="2400" dirty="0"/>
              <a:t>C4 States - Sub-Sectors contributing towards GDP</a:t>
            </a:r>
            <a:endParaRPr lang="en-AE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696A2A-3029-6256-5548-7AD434224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88932"/>
              </p:ext>
            </p:extLst>
          </p:nvPr>
        </p:nvGraphicFramePr>
        <p:xfrm>
          <a:off x="8578516" y="438002"/>
          <a:ext cx="3236494" cy="248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494">
                  <a:extLst>
                    <a:ext uri="{9D8B030D-6E8A-4147-A177-3AD203B41FA5}">
                      <a16:colId xmlns:a16="http://schemas.microsoft.com/office/drawing/2014/main" val="3842161572"/>
                    </a:ext>
                  </a:extLst>
                </a:gridCol>
              </a:tblGrid>
              <a:tr h="639581">
                <a:tc>
                  <a:txBody>
                    <a:bodyPr/>
                    <a:lstStyle/>
                    <a:p>
                      <a:r>
                        <a:rPr lang="en-US" dirty="0"/>
                        <a:t>Top 5 State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4494"/>
                  </a:ext>
                </a:extLst>
              </a:tr>
              <a:tr h="365475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Sikkim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720483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Meghalaya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2896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ndra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Pradesh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75817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agaland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8424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Manipur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4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F38E08E-F601-512E-CCD3-07E1E8F75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66405"/>
              </p:ext>
            </p:extLst>
          </p:nvPr>
        </p:nvGraphicFramePr>
        <p:xfrm>
          <a:off x="8087894" y="3385955"/>
          <a:ext cx="3907589" cy="3145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589">
                  <a:extLst>
                    <a:ext uri="{9D8B030D-6E8A-4147-A177-3AD203B41FA5}">
                      <a16:colId xmlns:a16="http://schemas.microsoft.com/office/drawing/2014/main" val="3842161572"/>
                    </a:ext>
                  </a:extLst>
                </a:gridCol>
              </a:tblGrid>
              <a:tr h="688047">
                <a:tc>
                  <a:txBody>
                    <a:bodyPr/>
                    <a:lstStyle/>
                    <a:p>
                      <a:r>
                        <a:rPr lang="en-US" dirty="0"/>
                        <a:t>Top 5  Sub category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449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IN" dirty="0"/>
                        <a:t>Trade &amp; repair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20483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Financial Services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2896"/>
                  </a:ext>
                </a:extLst>
              </a:tr>
              <a:tr h="39118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Forestry and logging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75817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Trade, repair, hotels and restaurants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842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oad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Transport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452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3D4F2C67-13B3-5924-FCCC-C2490118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0" y="764203"/>
            <a:ext cx="7469151" cy="575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0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306E-93AD-EBBD-DFE4-61205CF1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/ Recommendations</a:t>
            </a:r>
            <a:endParaRPr lang="en-A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F37F-64C4-AF78-AC5D-6A166A1E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2014-15, Maharashtra dominated with significant contributions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Uttar Pradesh relied heavily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Karnataka and Gujarat also showed strong performances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improve per capita GDP, Maharashtra should focus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housing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Uttar Pradesh 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agro-processing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Gujarat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construction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Across all states, investing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drive economic growth and increase productivity.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9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E5875-D4A2-67C9-4EB4-5DA03CE92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0ADB-07EE-A704-0472-34874921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/ Recommendations</a:t>
            </a:r>
            <a:endParaRPr lang="en-AE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E777C-F6B3-5FD0-F4AD-BB91D46ED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C2 -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2014-15,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Telangana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the lowest contribution from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Karnataka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Bihar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saw significant contributions from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and Services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Tamil Nadu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strong contributions from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Services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improve per capita GDP, Telangana should focus 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productivity and agribusiness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Karnataka and Bihar on expanding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and tourism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Tamil Nadu 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technology-driven services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Uttar Pradesh on improving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infrastructure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0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1479-EEAA-75D1-EDF3-AC9FC3B8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IA - GDP Analysis of the Indian States</a:t>
            </a:r>
          </a:p>
          <a:p>
            <a:r>
              <a:rPr lang="en-US" dirty="0"/>
              <a:t> Section II - GDP Analysis of the Indian States except Union Territories</a:t>
            </a:r>
          </a:p>
          <a:p>
            <a:r>
              <a:rPr lang="en-US" dirty="0"/>
              <a:t> Section III - GDP Analysis of the </a:t>
            </a:r>
            <a:r>
              <a:rPr lang="en-US" dirty="0" err="1"/>
              <a:t>Categorised</a:t>
            </a:r>
            <a:r>
              <a:rPr lang="en-US" dirty="0"/>
              <a:t> Indian States (C1, C2, C3, C4) (excluding Union Territories)</a:t>
            </a:r>
          </a:p>
          <a:p>
            <a:r>
              <a:rPr lang="en-US" dirty="0"/>
              <a:t> Section IV - Recommendations Section V - GDP and Education Dropout Rates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54979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BF1C8-A219-A7C5-8B45-C819C621D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DBEC-979A-98D5-9EF8-610A32B6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/ Recommendations</a:t>
            </a:r>
            <a:endParaRPr lang="en-AE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E4A5-61F5-5562-4A6B-46F5A2A2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C3 -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2014-15,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Gujarat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with contributions from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Forestry and Logging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(1.29%), followed by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Telangana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strong contributions from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&amp; Broadcasting Services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Electricity, Gas, and Water Supply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Chhattisgarh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significant input from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Kerala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Fishing and Aquaculture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boost per capita GDP, Gujarat should focus 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forestry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Telangana on expanding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broadband infrastructure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Chhattisgarh 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finance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Kerala on developing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aquaculture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6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BC94D-80DA-7E44-90BB-EADEE8C3D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6B20-07C8-C80A-7861-AA39A4F0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/ Recommendations</a:t>
            </a:r>
            <a:endParaRPr lang="en-AE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96E7-65D3-F230-3AC2-DD9C8133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2014-15,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Sikkim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the highest contribution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&amp; Repair 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(2.18%), followed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Meghalaya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contributions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Arunachal Pradesh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focused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Trade, Hotels, and Restaurants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Nagaland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contributed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Transport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 To boost per capita GDP,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Sikkim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enhance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infrastructure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Meghalaya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develop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Arunachal Pradesh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expand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Nagaland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strengthen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improve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infrastructure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98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0F7D-BAA8-B0AD-E534-349CF1F9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V - Section V - GDP and Education Dropout Rates</a:t>
            </a:r>
            <a:endParaRPr lang="en-A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D1A0-DFD8-5B8E-4741-D9541F4F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 The correlation matrix shows relationships between different education levels and overall GDP contributions in 2014-15: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2014-15 and overall GDP  - 2014-15 have a negative correlation (-0.573), suggesting that as primary education levels increase, GDP may decrease or have a weaker positive relationship.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Primary - overall GDP  shows a positive correlation with Primary - 2014-15 (0.647) and a moderate negative correlation with 2014-15 (-0.523), indicating that higher primary education levels are associated with improved upper primary education, but may have a less direct positive effect on overall GDP.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- overall GDP  has weak positive correlations with Primary - 2014-15 (0.176) and Upper Primary - 2014-15 (0.523), but a stronger negative correlation with 2014-15 (-0.449), implying that while secondary education and GDP show some inverse relation, secondary education correlates more with upper primary education.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6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F7-613F-EB71-BCA5-2A3DA8DC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1" y="484632"/>
            <a:ext cx="11562735" cy="160934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IA - GDP Analysis of the Indian States</a:t>
            </a:r>
            <a:endParaRPr lang="en-A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2156-D451-466D-1759-629169CA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includes all states except West Bengal, as data for West Bengal was unavailable at this stage.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covered include the average growth rate of all states for 2013-14, 2014-15, and 2015-16 compared to the All-India GDP (Page 4).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1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DFE245-4643-6A11-FAB5-EF1CE19EE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4" y="3424237"/>
            <a:ext cx="47632" cy="9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71274-9B32-40D4-EAF8-22DAAF87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049" y="2541418"/>
            <a:ext cx="47632" cy="95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55832E4-36A7-42C3-27DE-CBDD173AD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8" y="216309"/>
            <a:ext cx="11985523" cy="664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7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404F-CDD6-7B1F-0292-99FBE572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growth of states for 2013-14, 2014-15 and 2015-16</a:t>
            </a:r>
            <a:endParaRPr lang="en-A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F3DB-67D7-9385-AA20-76D42191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states which are above overall GDP average growth rate (All India) ?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three states by average growth: Mizoram 17.700 ,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Tripura 17.030 , Nagaland 16.415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3 states which are below overall GDP average growth rate (All India)? 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Bottom three states by average growth: Goa 6.033333, Meghalaya 6.953333, Odisha 9.836667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Karnataka’s average growth rate? Above or below national average?-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Growth Rate of Karnataka: 14.12%,  Average Growth Rate of India: 11.20%, Difference in Growth Rate: 2.92% Ratio of Karnataka to India Growth: 1.26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3D8484-20BD-3407-B58A-59E7C6938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6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38FB-5AB6-FDF5-9051-FCD56452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9" y="228600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of the states for the year 2015-16</a:t>
            </a:r>
            <a:endParaRPr lang="en-A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C3E28-47F8-C556-BECF-CD2DECC87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108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Top 5 states based on GDP?</a:t>
            </a:r>
          </a:p>
          <a:p>
            <a:pPr marL="0" indent="0"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5 States by GSDP in 2015-16: Items Description GSDP - CURRENT PRICES (` in Crore)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Tamil Nadu     -    1212668.0 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 -  1153795.0 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Karnataka - 1027068.0 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Gujarat - 994316.0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Andhra Pradesh - 609934.0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8F61DF-38F2-E602-FA44-9F42FCBB0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6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D7883-FCEE-DFCB-49D3-B96BDBB9F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4665-6DDB-FA5B-C96A-AADBF29A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5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of the states for the year 2015-16</a:t>
            </a:r>
            <a:endParaRPr lang="en-A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6CF2-082D-3F65-892E-4FBFA1BD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108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Bottom 5 states based on GDP?</a:t>
            </a: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Bottom 5 States by GSDP in 2015-16: Items Description GSDP - CURRENT PRICES (` in Crore)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Chandigarh  -  30304.0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Meghalaya  -  26745.0 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Puducherry - 26533.0 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Arunachal Pradesh - 18784.0 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Sikkim - 16637.0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5F80A4C-2112-4EC4-1ACD-CE8536E72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122EAD-44FB-6E03-45BF-4D4A2520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2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A77CC1C-A7B6-996C-F082-6E5D0430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0" y="846189"/>
            <a:ext cx="5404822" cy="492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E0480B3-D035-82DC-4720-9F8F5374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78" y="846189"/>
            <a:ext cx="6168358" cy="492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4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23A-960C-9E99-3E3E-024C67C6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II - GDP Analysis of the Indian States except Union Territories</a:t>
            </a:r>
            <a:endParaRPr lang="en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5B27-B233-1827-A5D1-E79B9C14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includes all states, except West Bengal and all Union Territories. This covers for other 28 states This section has majorly focused only for 2014-15 stats and cover below details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 for all the states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primary, secondary and tertiary sectors as percentage over GDP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45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216</TotalTime>
  <Words>1248</Words>
  <Application>Microsoft Office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Rockwell</vt:lpstr>
      <vt:lpstr>Rockwell Condensed</vt:lpstr>
      <vt:lpstr>Times New Roman</vt:lpstr>
      <vt:lpstr>Wingdings</vt:lpstr>
      <vt:lpstr>Wood Type</vt:lpstr>
      <vt:lpstr>GDP Analysis</vt:lpstr>
      <vt:lpstr>PowerPoint Presentation</vt:lpstr>
      <vt:lpstr>Section IA - GDP Analysis of the Indian States</vt:lpstr>
      <vt:lpstr>PowerPoint Presentation</vt:lpstr>
      <vt:lpstr>Average growth of states for 2013-14, 2014-15 and 2015-16</vt:lpstr>
      <vt:lpstr>GDP of the states for the year 2015-16</vt:lpstr>
      <vt:lpstr>GDP of the states for the year 2015-16</vt:lpstr>
      <vt:lpstr>PowerPoint Presentation</vt:lpstr>
      <vt:lpstr>Section II - GDP Analysis of the Indian States except Union Territories</vt:lpstr>
      <vt:lpstr>GDP per capita for all the states – 2014-15</vt:lpstr>
      <vt:lpstr>PowerPoint Presentation</vt:lpstr>
      <vt:lpstr>Contribution of primary, secondary and tertiary sectors as percentage over GDP</vt:lpstr>
      <vt:lpstr>Section III - GDP Analysis of the Indian States except Union Territories</vt:lpstr>
      <vt:lpstr>C1 States - Sub-Sectors contributing towards GDP</vt:lpstr>
      <vt:lpstr>C2 States - Sub-Sectors contributing towards GDP</vt:lpstr>
      <vt:lpstr>C3 States - Sub-Sectors contributing towards GDP</vt:lpstr>
      <vt:lpstr>C4 States - Sub-Sectors contributing towards GDP</vt:lpstr>
      <vt:lpstr>Findings / Recommendations</vt:lpstr>
      <vt:lpstr>Findings / Recommendations</vt:lpstr>
      <vt:lpstr>Findings / Recommendations</vt:lpstr>
      <vt:lpstr>Findings / Recommendations</vt:lpstr>
      <vt:lpstr>Section V - Section V - GDP and Education Dropout 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 Thimmappa</dc:creator>
  <cp:lastModifiedBy>Kiran H C</cp:lastModifiedBy>
  <cp:revision>4</cp:revision>
  <dcterms:created xsi:type="dcterms:W3CDTF">2024-11-30T05:34:59Z</dcterms:created>
  <dcterms:modified xsi:type="dcterms:W3CDTF">2024-11-30T17:34:08Z</dcterms:modified>
</cp:coreProperties>
</file>