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7" roundtripDataSignature="AMtx7mjeQPqsQBp+aaB5pZH4z9/I2KF0Q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run Gupta" initials="" lastIdx="1" clrIdx="0"/>
  <p:cmAuthor id="1" name="Saksham Kuma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B7657-1452-4643-BB92-9766D810405A}" v="7" dt="2024-10-24T18:34:23.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425685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8CB1EA-A685-4251-9A4E-CBB3F5DB96B7}" type="datetime1">
              <a:rPr lang="en-US" smtClean="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654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4BEFA3-B5FD-41C3-BEFA-A0EA3A4B5653}" type="datetime1">
              <a:rPr lang="en-US" smtClean="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06648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D47C2-172D-47D0-8B62-F460AD90C30B}" type="datetime1">
              <a:rPr lang="en-US" smtClean="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1024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75537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5D5859-99AB-47B6-AFCA-1FB21CED3142}" type="datetime1">
              <a:rPr lang="en-US" smtClean="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11569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D0523BE0-7A44-465A-ADBD-A664BCA7FC33}" type="datetime1">
              <a:rPr lang="en-US" smtClean="0"/>
              <a:t>10/26/2024</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199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638231-2FA5-4955-A505-5B1CE022D900}" type="datetime1">
              <a:rPr lang="en-US" smtClean="0"/>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984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340386-4443-4CE6-B58E-285FF350DEF8}" type="datetime1">
              <a:rPr lang="en-US" smtClean="0"/>
              <a:t>10/26/2024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2163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53A140-D7FB-4461-AFCB-207050D5EEF9}" type="datetime1">
              <a:rPr lang="en-US" smtClean="0"/>
              <a:t>10/26/2024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80137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8B921-1C58-408F-9BDE-94B9E4E19CEB}" type="datetime1">
              <a:rPr lang="en-US" smtClean="0"/>
              <a:t>10/26/2024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2381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837A7F8-0EFB-4EAD-AB69-24C22CBA268A}" type="datetime1">
              <a:rPr lang="en-US" smtClean="0"/>
              <a:t>10/26/2024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33672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48B4606-4876-41D7-BFB5-8E45240EEA17}" type="datetime1">
              <a:rPr lang="en-US" smtClean="0"/>
              <a:t>10/26/2024</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981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F4A3B804-F068-4270-A99E-7E7170D794D8}" type="datetime1">
              <a:rPr lang="en-US" smtClean="0"/>
              <a:t>10/26/2024</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07610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405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4800" dirty="0"/>
              <a:t>Random Motors Project Submission</a:t>
            </a:r>
            <a:endParaRPr sz="4800" dirty="0"/>
          </a:p>
        </p:txBody>
      </p:sp>
      <p:sp>
        <p:nvSpPr>
          <p:cNvPr id="55" name="Google Shape;55;p1"/>
          <p:cNvSpPr txBox="1"/>
          <p:nvPr/>
        </p:nvSpPr>
        <p:spPr>
          <a:xfrm>
            <a:off x="6772508" y="4042451"/>
            <a:ext cx="2126166" cy="69941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400"/>
              <a:buFont typeface="Arial"/>
              <a:buNone/>
            </a:pPr>
            <a:r>
              <a:rPr lang="en" sz="2400" dirty="0">
                <a:solidFill>
                  <a:srgbClr val="000000"/>
                </a:solidFill>
                <a:latin typeface="Calibri"/>
                <a:ea typeface="Calibri"/>
                <a:cs typeface="Calibri"/>
                <a:sym typeface="Calibri"/>
              </a:rPr>
              <a:t>Vinay Raj .N</a:t>
            </a:r>
            <a:endParaRPr lang="en"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0"/>
              </a:spcBef>
              <a:spcAft>
                <a:spcPts val="0"/>
              </a:spcAft>
              <a:buClr>
                <a:srgbClr val="000000"/>
              </a:buClr>
              <a:buSzPts val="2400"/>
              <a:buFont typeface="Arial"/>
              <a:buNone/>
            </a:pPr>
            <a:r>
              <a:rPr lang="en" sz="2400" dirty="0">
                <a:latin typeface="Calibri"/>
                <a:ea typeface="Calibri"/>
                <a:cs typeface="Calibri"/>
                <a:sym typeface="Calibri"/>
              </a:rPr>
              <a:t>MBAK2318</a:t>
            </a:r>
            <a:r>
              <a:rPr lang="en" sz="2400" b="0" i="0" u="none" strike="noStrike" cap="none" dirty="0">
                <a:solidFill>
                  <a:srgbClr val="000000"/>
                </a:solidFill>
                <a:latin typeface="Calibri"/>
                <a:ea typeface="Calibri"/>
                <a:cs typeface="Calibri"/>
                <a:sym typeface="Calibri"/>
              </a:rPr>
              <a:t> </a:t>
            </a:r>
            <a:endParaRPr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100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6EFB3A2D-3601-BA0F-3BE8-AEFE74A2E0AF}"/>
              </a:ext>
            </a:extLst>
          </p:cNvPr>
          <p:cNvSpPr>
            <a:spLocks noGrp="1"/>
          </p:cNvSpPr>
          <p:nvPr>
            <p:ph type="sldNum" sz="quarter" idx="12"/>
          </p:nvPr>
        </p:nvSpPr>
        <p:spPr>
          <a:xfrm>
            <a:off x="7194551" y="3217001"/>
            <a:ext cx="641040" cy="480060"/>
          </a:xfrm>
        </p:spPr>
        <p:txBody>
          <a:bodyPr/>
          <a:lstStyle/>
          <a:p>
            <a:pPr marL="0" lvl="0" indent="0" algn="r" rtl="0">
              <a:spcBef>
                <a:spcPts val="0"/>
              </a:spcBef>
              <a:spcAft>
                <a:spcPts val="0"/>
              </a:spcAft>
              <a:buNone/>
            </a:pPr>
            <a:fld id="{00000000-1234-1234-1234-123412341234}" type="slidenum">
              <a:rPr lang="en" smtClean="0"/>
              <a:t>1</a:t>
            </a:fld>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a:spLocks noGrp="1"/>
          </p:cNvSpPr>
          <p:nvPr>
            <p:ph type="title"/>
          </p:nvPr>
        </p:nvSpPr>
        <p:spPr>
          <a:xfrm>
            <a:off x="631400" y="80977"/>
            <a:ext cx="7543800" cy="1207008"/>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2800"/>
              <a:buNone/>
            </a:pPr>
            <a:r>
              <a:rPr lang="en" sz="1200" b="1" dirty="0">
                <a:latin typeface="Times New Roman" panose="02020603050405020304" pitchFamily="18" charset="0"/>
                <a:ea typeface="Calibri"/>
                <a:cs typeface="Times New Roman" panose="02020603050405020304" pitchFamily="18" charset="0"/>
                <a:sym typeface="Calibri"/>
              </a:rPr>
              <a:t>Q-8) </a:t>
            </a:r>
            <a:r>
              <a:rPr lang="en" sz="1200" b="1" dirty="0">
                <a:latin typeface="Times New Roman" panose="02020603050405020304" pitchFamily="18" charset="0"/>
                <a:cs typeface="Times New Roman" panose="02020603050405020304" pitchFamily="18" charset="0"/>
              </a:rPr>
              <a:t>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a:t>
            </a:r>
            <a:endParaRPr sz="1200" b="1" dirty="0">
              <a:latin typeface="Times New Roman" panose="02020603050405020304" pitchFamily="18" charset="0"/>
              <a:ea typeface="Calibri"/>
              <a:cs typeface="Times New Roman" panose="02020603050405020304" pitchFamily="18" charset="0"/>
              <a:sym typeface="Calibri"/>
            </a:endParaRPr>
          </a:p>
        </p:txBody>
      </p:sp>
      <p:sp>
        <p:nvSpPr>
          <p:cNvPr id="2" name="Content Placeholder 1">
            <a:extLst>
              <a:ext uri="{FF2B5EF4-FFF2-40B4-BE49-F238E27FC236}">
                <a16:creationId xmlns:a16="http://schemas.microsoft.com/office/drawing/2014/main" id="{64B9E435-0C50-7D2A-8A10-2DBE41CB1F05}"/>
              </a:ext>
            </a:extLst>
          </p:cNvPr>
          <p:cNvSpPr>
            <a:spLocks noGrp="1"/>
          </p:cNvSpPr>
          <p:nvPr>
            <p:ph idx="1"/>
          </p:nvPr>
        </p:nvSpPr>
        <p:spPr>
          <a:xfrm>
            <a:off x="534757" y="2336469"/>
            <a:ext cx="7543800" cy="3038094"/>
          </a:xfrm>
        </p:spPr>
        <p:txBody>
          <a:bodyPr/>
          <a:lstStyle/>
          <a:p>
            <a:pPr marL="0" marR="0" lvl="0" indent="0" algn="l" rtl="0">
              <a:lnSpc>
                <a:spcPct val="100000"/>
              </a:lnSpc>
              <a:spcBef>
                <a:spcPts val="0"/>
              </a:spcBef>
              <a:spcAft>
                <a:spcPts val="0"/>
              </a:spcAft>
              <a:buClr>
                <a:srgbClr val="000000"/>
              </a:buClr>
              <a:buSzPts val="1800"/>
              <a:buFont typeface="Arial"/>
              <a:buNone/>
            </a:pPr>
            <a:endParaRPr lang="en-US" sz="1600" b="0" i="0" u="sng"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600" b="0" i="0" u="sng" strike="noStrike" cap="none" dirty="0">
                <a:solidFill>
                  <a:srgbClr val="000000"/>
                </a:solidFill>
                <a:latin typeface="Calibri"/>
                <a:ea typeface="Calibri"/>
                <a:cs typeface="Calibri"/>
                <a:sym typeface="Calibri"/>
              </a:rPr>
              <a:t>Is there a change on Adjusted R square Value? If so, Why?</a:t>
            </a:r>
            <a:endParaRPr lang="en-US" sz="16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16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000000"/>
                </a:solidFill>
                <a:latin typeface="Calibri"/>
                <a:ea typeface="Calibri"/>
                <a:cs typeface="Calibri"/>
                <a:sym typeface="Calibri"/>
              </a:rPr>
              <a:t>In the Rocinante36 model, the adjusted R-squared value did not change, suggesting the insignificant variables had no substantial impact on the model's performance.</a:t>
            </a: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000000"/>
                </a:solidFill>
                <a:latin typeface="Calibri"/>
                <a:ea typeface="Calibri"/>
                <a:cs typeface="Calibri"/>
                <a:sym typeface="Calibri"/>
              </a:rPr>
              <a:t>In the Marengo32 model, the adjusted R-squared value increased, indicating that the significant variables were more effective at explaining the variation in the dependent variable without the presence of insignificant variables.</a:t>
            </a:r>
          </a:p>
          <a:p>
            <a:endParaRPr lang="en-IN" dirty="0"/>
          </a:p>
        </p:txBody>
      </p:sp>
      <p:sp>
        <p:nvSpPr>
          <p:cNvPr id="3" name="Slide Number Placeholder 2">
            <a:extLst>
              <a:ext uri="{FF2B5EF4-FFF2-40B4-BE49-F238E27FC236}">
                <a16:creationId xmlns:a16="http://schemas.microsoft.com/office/drawing/2014/main" id="{075FF7D4-932F-B732-2372-FEF403B8C35A}"/>
              </a:ext>
            </a:extLst>
          </p:cNvPr>
          <p:cNvSpPr>
            <a:spLocks noGrp="1"/>
          </p:cNvSpPr>
          <p:nvPr>
            <p:ph type="sldNum" sz="quarter" idx="12"/>
          </p:nvPr>
        </p:nvSpPr>
        <p:spPr>
          <a:xfrm>
            <a:off x="8483346" y="4704588"/>
            <a:ext cx="415327" cy="273844"/>
          </a:xfrm>
        </p:spPr>
        <p:txBody>
          <a:bodyPr/>
          <a:lstStyle/>
          <a:p>
            <a:pPr marL="0" lvl="0" indent="0" algn="r" rtl="0">
              <a:spcBef>
                <a:spcPts val="0"/>
              </a:spcBef>
              <a:spcAft>
                <a:spcPts val="0"/>
              </a:spcAft>
              <a:buNone/>
            </a:pPr>
            <a:fld id="{00000000-1234-1234-1234-123412341234}" type="slidenum">
              <a:rPr lang="en" smtClean="0"/>
              <a:t>10</a:t>
            </a:fld>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Q-1a)</a:t>
            </a:r>
            <a:r>
              <a:rPr lang="en" sz="2000">
                <a:latin typeface="Calibri"/>
                <a:ea typeface="Calibri"/>
                <a:cs typeface="Calibri"/>
                <a:sym typeface="Calibri"/>
              </a:rPr>
              <a:t> Formulate the </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null hypotheses</a:t>
            </a:r>
            <a:r>
              <a:rPr lang="en" sz="2000">
                <a:latin typeface="Calibri"/>
                <a:ea typeface="Calibri"/>
                <a:cs typeface="Calibri"/>
                <a:sym typeface="Calibri"/>
              </a:rPr>
              <a:t> to check whether the new models are performing as per the desired design specifications.</a:t>
            </a:r>
            <a:endParaRPr sz="2000">
              <a:latin typeface="Calibri"/>
              <a:ea typeface="Calibri"/>
              <a:cs typeface="Calibri"/>
              <a:sym typeface="Calibri"/>
            </a:endParaRPr>
          </a:p>
        </p:txBody>
      </p:sp>
      <p:sp>
        <p:nvSpPr>
          <p:cNvPr id="2" name="Content Placeholder 1">
            <a:extLst>
              <a:ext uri="{FF2B5EF4-FFF2-40B4-BE49-F238E27FC236}">
                <a16:creationId xmlns:a16="http://schemas.microsoft.com/office/drawing/2014/main" id="{025E66C1-D68F-541D-4554-8B07B2DE1BB8}"/>
              </a:ext>
            </a:extLst>
          </p:cNvPr>
          <p:cNvSpPr>
            <a:spLocks noGrp="1"/>
          </p:cNvSpPr>
          <p:nvPr>
            <p:ph sz="half" idx="1"/>
          </p:nvPr>
        </p:nvSpPr>
        <p:spPr/>
        <p:txBody>
          <a:bodyPr/>
          <a:lstStyle/>
          <a:p>
            <a:pPr marL="0" marR="0" lvl="0" indent="0" algn="ctr" rtl="0">
              <a:lnSpc>
                <a:spcPct val="100000"/>
              </a:lnSpc>
              <a:spcBef>
                <a:spcPts val="0"/>
              </a:spcBef>
              <a:spcAft>
                <a:spcPts val="0"/>
              </a:spcAft>
              <a:buClr>
                <a:srgbClr val="000000"/>
              </a:buClr>
              <a:buSzPts val="1800"/>
              <a:buFont typeface="Arial"/>
              <a:buNone/>
            </a:pPr>
            <a:r>
              <a:rPr lang="en-US" sz="1600" b="0" i="0" u="sng" strike="noStrike" cap="none" dirty="0">
                <a:solidFill>
                  <a:srgbClr val="000000"/>
                </a:solidFill>
                <a:latin typeface="Calibri"/>
                <a:ea typeface="Calibri"/>
                <a:cs typeface="Calibri"/>
                <a:sym typeface="Calibri"/>
              </a:rPr>
              <a:t>For Rocinante36:</a:t>
            </a:r>
          </a:p>
          <a:p>
            <a:pPr marL="0" marR="0" lvl="0" indent="0" algn="ctr" rtl="0">
              <a:lnSpc>
                <a:spcPct val="100000"/>
              </a:lnSpc>
              <a:spcBef>
                <a:spcPts val="0"/>
              </a:spcBef>
              <a:spcAft>
                <a:spcPts val="0"/>
              </a:spcAft>
              <a:buClr>
                <a:srgbClr val="000000"/>
              </a:buClr>
              <a:buSzPts val="1800"/>
              <a:buFont typeface="Arial"/>
              <a:buNone/>
            </a:pPr>
            <a:endParaRPr lang="en-US" sz="16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Mileage H</a:t>
            </a:r>
            <a:r>
              <a:rPr lang="en-US" sz="1600" b="0" i="0" u="none" strike="noStrike" cap="none" baseline="-25000"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O</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 Milage of </a:t>
            </a:r>
            <a:r>
              <a:rPr lang="en-US" sz="1600" b="0" i="0" strike="noStrike" cap="none" dirty="0">
                <a:solidFill>
                  <a:srgbClr val="000000"/>
                </a:solidFill>
                <a:latin typeface="Calibri"/>
                <a:ea typeface="Calibri"/>
                <a:cs typeface="Calibri"/>
                <a:sym typeface="Calibri"/>
              </a:rPr>
              <a:t>Rocinante36 model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is equal to 22km/</a:t>
            </a:r>
            <a:r>
              <a:rPr lang="en-US" sz="16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hr</a:t>
            </a:r>
            <a:endPar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endParaRPr>
          </a:p>
          <a:p>
            <a:pPr marL="0" marR="0" lvl="0" indent="0" algn="l" rtl="0">
              <a:lnSpc>
                <a:spcPct val="115000"/>
              </a:lnSpc>
              <a:spcBef>
                <a:spcPts val="1600"/>
              </a:spcBef>
              <a:spcAft>
                <a:spcPts val="0"/>
              </a:spcAft>
              <a:buClr>
                <a:schemeClr val="dk1"/>
              </a:buClr>
              <a:buSzPts val="1100"/>
              <a:buFont typeface="Arial"/>
              <a:buNone/>
            </a:pP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Top speed H</a:t>
            </a:r>
            <a:r>
              <a:rPr lang="en-US" sz="1600" b="0" i="0" u="none" strike="noStrike" cap="none" baseline="-25000"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O</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 : Top speed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of </a:t>
            </a:r>
            <a:r>
              <a:rPr lang="en-US" sz="1600" b="0" i="0" strike="noStrike" cap="none" dirty="0">
                <a:solidFill>
                  <a:srgbClr val="000000"/>
                </a:solidFill>
                <a:latin typeface="Calibri"/>
                <a:ea typeface="Calibri"/>
                <a:cs typeface="Calibri"/>
                <a:sym typeface="Calibri"/>
              </a:rPr>
              <a:t>Rocinante36 model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is equal to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140km/</a:t>
            </a:r>
            <a:r>
              <a:rPr lang="en-US" sz="16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hr</a:t>
            </a:r>
            <a:endParaRPr lang="en-US" sz="1600" b="0" i="0" u="sng" strike="noStrike" cap="none" dirty="0">
              <a:solidFill>
                <a:srgbClr val="000000"/>
              </a:solidFill>
              <a:latin typeface="Calibri"/>
              <a:ea typeface="Calibri"/>
              <a:cs typeface="Calibri"/>
              <a:sym typeface="Calibri"/>
            </a:endParaRPr>
          </a:p>
          <a:p>
            <a:endParaRPr lang="en-IN" dirty="0"/>
          </a:p>
        </p:txBody>
      </p:sp>
      <p:sp>
        <p:nvSpPr>
          <p:cNvPr id="3" name="Content Placeholder 2">
            <a:extLst>
              <a:ext uri="{FF2B5EF4-FFF2-40B4-BE49-F238E27FC236}">
                <a16:creationId xmlns:a16="http://schemas.microsoft.com/office/drawing/2014/main" id="{96378219-42F2-C9E5-5208-692AE3F8A4A2}"/>
              </a:ext>
            </a:extLst>
          </p:cNvPr>
          <p:cNvSpPr>
            <a:spLocks noGrp="1"/>
          </p:cNvSpPr>
          <p:nvPr>
            <p:ph sz="half" idx="2"/>
          </p:nvPr>
        </p:nvSpPr>
        <p:spPr/>
        <p:txBody>
          <a:bodyPr/>
          <a:lstStyle/>
          <a:p>
            <a:pPr marL="0" marR="0" lvl="0" indent="0" algn="ctr" rtl="0">
              <a:lnSpc>
                <a:spcPct val="100000"/>
              </a:lnSpc>
              <a:spcBef>
                <a:spcPts val="0"/>
              </a:spcBef>
              <a:spcAft>
                <a:spcPts val="0"/>
              </a:spcAft>
              <a:buClr>
                <a:srgbClr val="000000"/>
              </a:buClr>
              <a:buSzPts val="1800"/>
              <a:buFont typeface="Arial"/>
              <a:buNone/>
            </a:pPr>
            <a:r>
              <a:rPr lang="en-US" sz="1600" b="0" i="0" u="sng" strike="noStrike" cap="none" dirty="0">
                <a:solidFill>
                  <a:srgbClr val="000000"/>
                </a:solidFill>
                <a:latin typeface="Calibri"/>
                <a:ea typeface="Calibri"/>
                <a:cs typeface="Calibri"/>
                <a:sym typeface="Calibri"/>
              </a:rPr>
              <a:t>For Marengo32:</a:t>
            </a:r>
          </a:p>
          <a:p>
            <a:pPr marL="0" marR="0" lvl="0" indent="0" algn="ctr" rtl="0">
              <a:lnSpc>
                <a:spcPct val="100000"/>
              </a:lnSpc>
              <a:spcBef>
                <a:spcPts val="0"/>
              </a:spcBef>
              <a:spcAft>
                <a:spcPts val="0"/>
              </a:spcAft>
              <a:buClr>
                <a:srgbClr val="000000"/>
              </a:buClr>
              <a:buSzPts val="1800"/>
              <a:buFont typeface="Arial"/>
              <a:buNone/>
            </a:pPr>
            <a:endParaRPr lang="en-US" sz="16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Mileage H</a:t>
            </a:r>
            <a:r>
              <a:rPr lang="en-US" sz="1600" b="0" i="0" u="none" strike="noStrike" cap="none" baseline="-25000" dirty="0">
                <a:solidFill>
                  <a:srgbClr val="000000"/>
                </a:solidFill>
                <a:latin typeface="Arial"/>
                <a:ea typeface="Arial"/>
                <a:cs typeface="Arial"/>
                <a:sym typeface="Arial"/>
              </a:rPr>
              <a:t>O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M</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ilage</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of </a:t>
            </a:r>
            <a:r>
              <a:rPr lang="en-US" sz="1600" b="0" i="0" strike="noStrike" cap="none" dirty="0">
                <a:solidFill>
                  <a:srgbClr val="000000"/>
                </a:solidFill>
                <a:latin typeface="Calibri"/>
                <a:ea typeface="Calibri"/>
                <a:cs typeface="Calibri"/>
                <a:sym typeface="Calibri"/>
              </a:rPr>
              <a:t>Marengo32 model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is equal to 15 km/</a:t>
            </a:r>
            <a:r>
              <a:rPr lang="en-US" sz="16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hr</a:t>
            </a:r>
            <a:endParaRPr lang="en-US" sz="1600" b="0" i="0" u="none" strike="noStrike" cap="none" dirty="0">
              <a:solidFill>
                <a:srgbClr val="000000"/>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Top speed H</a:t>
            </a:r>
            <a:r>
              <a:rPr lang="en-US" sz="1600" b="0" i="0" u="none" strike="noStrike" cap="none" baseline="-25000" dirty="0">
                <a:solidFill>
                  <a:srgbClr val="000000"/>
                </a:solidFill>
                <a:latin typeface="Arial"/>
                <a:ea typeface="Arial"/>
                <a:cs typeface="Arial"/>
                <a:sym typeface="Arial"/>
              </a:rPr>
              <a:t>O</a:t>
            </a:r>
            <a:r>
              <a:rPr lang="en-US" sz="1600" b="0" i="0" u="none" strike="noStrike" cap="none" dirty="0">
                <a:solidFill>
                  <a:srgbClr val="000000"/>
                </a:solidFill>
                <a:latin typeface="Arial"/>
                <a:ea typeface="Arial"/>
                <a:cs typeface="Arial"/>
                <a:sym typeface="Arial"/>
              </a:rPr>
              <a:t>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 Top speed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of </a:t>
            </a:r>
            <a:r>
              <a:rPr lang="en-US" sz="1600" b="0" i="0" strike="noStrike" cap="none" dirty="0">
                <a:solidFill>
                  <a:srgbClr val="000000"/>
                </a:solidFill>
                <a:latin typeface="Calibri"/>
                <a:ea typeface="Calibri"/>
                <a:cs typeface="Calibri"/>
                <a:sym typeface="Calibri"/>
              </a:rPr>
              <a:t>Marengo32 model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is equal to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210 km/</a:t>
            </a:r>
            <a:r>
              <a:rPr lang="en-US" sz="16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hr</a:t>
            </a:r>
            <a:endParaRPr lang="en-US" sz="1600" b="0" i="0" u="sng" strike="noStrike" cap="none" dirty="0">
              <a:solidFill>
                <a:srgbClr val="000000"/>
              </a:solidFill>
              <a:latin typeface="Calibri"/>
              <a:ea typeface="Calibri"/>
              <a:cs typeface="Calibri"/>
              <a:sym typeface="Calibri"/>
            </a:endParaRPr>
          </a:p>
          <a:p>
            <a:endParaRPr lang="en-IN" dirty="0"/>
          </a:p>
        </p:txBody>
      </p:sp>
      <p:sp>
        <p:nvSpPr>
          <p:cNvPr id="4" name="Slide Number Placeholder 3">
            <a:extLst>
              <a:ext uri="{FF2B5EF4-FFF2-40B4-BE49-F238E27FC236}">
                <a16:creationId xmlns:a16="http://schemas.microsoft.com/office/drawing/2014/main" id="{6EA42D7C-8937-7797-92E9-E416987ECEAA}"/>
              </a:ext>
            </a:extLst>
          </p:cNvPr>
          <p:cNvSpPr>
            <a:spLocks noGrp="1"/>
          </p:cNvSpPr>
          <p:nvPr>
            <p:ph type="sldNum" sz="quarter" idx="12"/>
          </p:nvPr>
        </p:nvSpPr>
        <p:spPr>
          <a:xfrm>
            <a:off x="8483346" y="4712022"/>
            <a:ext cx="363288" cy="273844"/>
          </a:xfrm>
        </p:spPr>
        <p:txBody>
          <a:bodyPr/>
          <a:lstStyle/>
          <a:p>
            <a:pPr marL="0" lvl="0" indent="0" algn="r" rtl="0">
              <a:spcBef>
                <a:spcPts val="0"/>
              </a:spcBef>
              <a:spcAft>
                <a:spcPts val="0"/>
              </a:spcAft>
              <a:buNone/>
            </a:pPr>
            <a:fld id="{00000000-1234-1234-1234-123412341234}" type="slidenum">
              <a:rPr lang="en" smtClean="0"/>
              <a:t>2</a:t>
            </a:fld>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Q-1b)</a:t>
            </a:r>
            <a:r>
              <a:rPr lang="en" sz="2000">
                <a:latin typeface="Calibri"/>
                <a:ea typeface="Calibri"/>
                <a:cs typeface="Calibri"/>
                <a:sym typeface="Calibri"/>
              </a:rPr>
              <a:t> Formulate the alternate hypotheses to check whether the new models are performing as per the desired design specifications.</a:t>
            </a:r>
            <a:endParaRPr sz="2000">
              <a:latin typeface="Calibri"/>
              <a:ea typeface="Calibri"/>
              <a:cs typeface="Calibri"/>
              <a:sym typeface="Calibri"/>
            </a:endParaRPr>
          </a:p>
        </p:txBody>
      </p:sp>
      <p:sp>
        <p:nvSpPr>
          <p:cNvPr id="2" name="Content Placeholder 1">
            <a:extLst>
              <a:ext uri="{FF2B5EF4-FFF2-40B4-BE49-F238E27FC236}">
                <a16:creationId xmlns:a16="http://schemas.microsoft.com/office/drawing/2014/main" id="{5B5AD809-FF8F-191D-0C54-B9001C2E8BFE}"/>
              </a:ext>
            </a:extLst>
          </p:cNvPr>
          <p:cNvSpPr>
            <a:spLocks noGrp="1"/>
          </p:cNvSpPr>
          <p:nvPr>
            <p:ph sz="half" idx="1"/>
          </p:nvPr>
        </p:nvSpPr>
        <p:spPr/>
        <p:txBody>
          <a:bodyPr/>
          <a:lstStyle/>
          <a:p>
            <a:pPr marL="0" marR="0" lvl="0" indent="0" algn="ctr" rtl="0">
              <a:lnSpc>
                <a:spcPct val="100000"/>
              </a:lnSpc>
              <a:spcBef>
                <a:spcPts val="0"/>
              </a:spcBef>
              <a:spcAft>
                <a:spcPts val="0"/>
              </a:spcAft>
              <a:buClr>
                <a:srgbClr val="000000"/>
              </a:buClr>
              <a:buSzPts val="1800"/>
              <a:buFont typeface="Arial"/>
              <a:buNone/>
            </a:pPr>
            <a:r>
              <a:rPr lang="en-US" sz="1600" b="0" i="0" u="sng" strike="noStrike" cap="none" dirty="0">
                <a:solidFill>
                  <a:srgbClr val="000000"/>
                </a:solidFill>
                <a:latin typeface="Calibri"/>
                <a:ea typeface="Calibri"/>
                <a:cs typeface="Calibri"/>
                <a:sym typeface="Calibri"/>
              </a:rPr>
              <a:t>For Rocinante36:</a:t>
            </a:r>
          </a:p>
          <a:p>
            <a:pPr marL="0" marR="0" lvl="0" indent="0" algn="ctr" rtl="0">
              <a:lnSpc>
                <a:spcPct val="100000"/>
              </a:lnSpc>
              <a:spcBef>
                <a:spcPts val="0"/>
              </a:spcBef>
              <a:spcAft>
                <a:spcPts val="0"/>
              </a:spcAft>
              <a:buClr>
                <a:srgbClr val="000000"/>
              </a:buClr>
              <a:buSzPts val="1800"/>
              <a:buFont typeface="Arial"/>
              <a:buNone/>
            </a:pPr>
            <a:endParaRPr lang="en-US" sz="16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600" b="0" i="0" u="none" strike="noStrike" cap="none" dirty="0">
                <a:solidFill>
                  <a:srgbClr val="000000"/>
                </a:solidFill>
                <a:latin typeface="Arial"/>
                <a:ea typeface="Arial"/>
                <a:cs typeface="Arial"/>
                <a:sym typeface="Arial"/>
              </a:rPr>
              <a:t>Mileage H</a:t>
            </a:r>
            <a:r>
              <a:rPr lang="en-US" sz="1600" b="0" i="0" u="none" strike="noStrike" cap="none" baseline="-25000" dirty="0">
                <a:solidFill>
                  <a:srgbClr val="000000"/>
                </a:solidFill>
                <a:latin typeface="Arial"/>
                <a:ea typeface="Arial"/>
                <a:cs typeface="Arial"/>
                <a:sym typeface="Arial"/>
              </a:rPr>
              <a:t>1</a:t>
            </a:r>
            <a:r>
              <a:rPr lang="en-US" sz="1600" b="0" i="0" u="none" strike="noStrike" cap="none" dirty="0">
                <a:solidFill>
                  <a:srgbClr val="000000"/>
                </a:solidFill>
                <a:latin typeface="Arial"/>
                <a:ea typeface="Arial"/>
                <a:cs typeface="Arial"/>
                <a:sym typeface="Arial"/>
              </a:rPr>
              <a:t>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Milage of  </a:t>
            </a:r>
            <a:r>
              <a:rPr lang="en-US" sz="1600" b="0" i="0" strike="noStrike" cap="none" dirty="0">
                <a:solidFill>
                  <a:srgbClr val="000000"/>
                </a:solidFill>
                <a:latin typeface="Calibri"/>
                <a:ea typeface="Calibri"/>
                <a:cs typeface="Calibri"/>
                <a:sym typeface="Calibri"/>
              </a:rPr>
              <a:t>Rocinante36 model </a:t>
            </a:r>
            <a:r>
              <a:rPr lang="en-US" sz="1600" dirty="0">
                <a:ea typeface="Calibri"/>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is</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not equal to 22km/</a:t>
            </a:r>
            <a:r>
              <a:rPr lang="en-US" sz="16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hr</a:t>
            </a:r>
            <a:endParaRPr lang="en-US" sz="1600" b="0" i="0" u="none" strike="noStrike" cap="none" dirty="0">
              <a:solidFill>
                <a:srgbClr val="000000"/>
              </a:solidFill>
              <a:latin typeface="Arial"/>
              <a:ea typeface="Arial"/>
              <a:cs typeface="Arial"/>
              <a:sym typeface="Arial"/>
            </a:endParaRPr>
          </a:p>
          <a:p>
            <a:pPr>
              <a:lnSpc>
                <a:spcPct val="115000"/>
              </a:lnSpc>
              <a:spcBef>
                <a:spcPts val="1600"/>
              </a:spcBef>
              <a:buClr>
                <a:schemeClr val="dk1"/>
              </a:buClr>
              <a:buSzPts val="1100"/>
            </a:pPr>
            <a:r>
              <a:rPr lang="en-US" sz="1600" b="0" i="0" u="none" strike="noStrike" cap="none" dirty="0">
                <a:solidFill>
                  <a:srgbClr val="000000"/>
                </a:solidFill>
                <a:latin typeface="Arial"/>
                <a:ea typeface="Arial"/>
                <a:cs typeface="Arial"/>
                <a:sym typeface="Arial"/>
              </a:rPr>
              <a:t>Top speed H</a:t>
            </a:r>
            <a:r>
              <a:rPr lang="en-US" sz="1600" b="0" i="0" u="none" strike="noStrike" cap="none" baseline="-25000" dirty="0">
                <a:solidFill>
                  <a:srgbClr val="000000"/>
                </a:solidFill>
                <a:latin typeface="Arial"/>
                <a:ea typeface="Arial"/>
                <a:cs typeface="Arial"/>
                <a:sym typeface="Arial"/>
              </a:rPr>
              <a:t>1</a:t>
            </a:r>
            <a:r>
              <a:rPr lang="en-US" sz="1600" b="0" i="0" u="none" strike="noStrike" cap="none" dirty="0">
                <a:solidFill>
                  <a:srgbClr val="000000"/>
                </a:solidFill>
                <a:latin typeface="Arial"/>
                <a:ea typeface="Arial"/>
                <a:cs typeface="Arial"/>
                <a:sym typeface="Arial"/>
              </a:rPr>
              <a:t>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Top speed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of </a:t>
            </a:r>
            <a:r>
              <a:rPr lang="en-US" sz="1600" b="0" i="0" strike="noStrike" cap="none" dirty="0">
                <a:solidFill>
                  <a:srgbClr val="000000"/>
                </a:solidFill>
                <a:latin typeface="Calibri"/>
                <a:ea typeface="Calibri"/>
                <a:cs typeface="Calibri"/>
                <a:sym typeface="Calibri"/>
              </a:rPr>
              <a:t>Rocinante36 model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is not equal to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140km/</a:t>
            </a:r>
            <a:r>
              <a:rPr lang="en-US" sz="16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hr</a:t>
            </a:r>
            <a:endParaRPr lang="en-US" sz="1600" b="0" i="0" u="sng" strike="noStrike" cap="none" dirty="0">
              <a:solidFill>
                <a:srgbClr val="000000"/>
              </a:solidFill>
              <a:latin typeface="Calibri"/>
              <a:ea typeface="Calibri"/>
              <a:cs typeface="Calibri"/>
              <a:sym typeface="Calibri"/>
            </a:endParaRPr>
          </a:p>
          <a:p>
            <a:endParaRPr lang="en-IN" dirty="0"/>
          </a:p>
        </p:txBody>
      </p:sp>
      <p:sp>
        <p:nvSpPr>
          <p:cNvPr id="3" name="Content Placeholder 2">
            <a:extLst>
              <a:ext uri="{FF2B5EF4-FFF2-40B4-BE49-F238E27FC236}">
                <a16:creationId xmlns:a16="http://schemas.microsoft.com/office/drawing/2014/main" id="{92BB9850-88F3-7900-D5FF-EB21BD84325F}"/>
              </a:ext>
            </a:extLst>
          </p:cNvPr>
          <p:cNvSpPr>
            <a:spLocks noGrp="1"/>
          </p:cNvSpPr>
          <p:nvPr>
            <p:ph sz="half" idx="2"/>
          </p:nvPr>
        </p:nvSpPr>
        <p:spPr/>
        <p:txBody>
          <a:bodyPr/>
          <a:lstStyle/>
          <a:p>
            <a:pPr marL="0" marR="0" lvl="0" indent="0" algn="ctr" rtl="0">
              <a:lnSpc>
                <a:spcPct val="100000"/>
              </a:lnSpc>
              <a:spcBef>
                <a:spcPts val="0"/>
              </a:spcBef>
              <a:spcAft>
                <a:spcPts val="0"/>
              </a:spcAft>
              <a:buClr>
                <a:srgbClr val="000000"/>
              </a:buClr>
              <a:buSzPts val="1800"/>
              <a:buFont typeface="Arial"/>
              <a:buNone/>
            </a:pPr>
            <a:r>
              <a:rPr lang="en-US" sz="1600" b="0" i="0" u="sng" strike="noStrike" cap="none" dirty="0">
                <a:solidFill>
                  <a:srgbClr val="000000"/>
                </a:solidFill>
                <a:latin typeface="Calibri"/>
                <a:ea typeface="Calibri"/>
                <a:cs typeface="Calibri"/>
                <a:sym typeface="Calibri"/>
              </a:rPr>
              <a:t>For Marengo32:</a:t>
            </a:r>
          </a:p>
          <a:p>
            <a:pPr marL="0" marR="0" lvl="0" indent="0" algn="ctr" rtl="0">
              <a:lnSpc>
                <a:spcPct val="100000"/>
              </a:lnSpc>
              <a:spcBef>
                <a:spcPts val="0"/>
              </a:spcBef>
              <a:spcAft>
                <a:spcPts val="0"/>
              </a:spcAft>
              <a:buClr>
                <a:srgbClr val="000000"/>
              </a:buClr>
              <a:buSzPts val="1800"/>
              <a:buFont typeface="Arial"/>
              <a:buNone/>
            </a:pPr>
            <a:endParaRPr lang="en-US" sz="1600" b="0" i="0" u="sng" strike="noStrike" cap="none" dirty="0">
              <a:solidFill>
                <a:srgbClr val="000000"/>
              </a:solidFill>
              <a:latin typeface="Calibri"/>
              <a:ea typeface="Calibri"/>
              <a:cs typeface="Calibri"/>
              <a:sym typeface="Calibri"/>
            </a:endParaRPr>
          </a:p>
          <a:p>
            <a:pPr>
              <a:lnSpc>
                <a:spcPct val="115000"/>
              </a:lnSpc>
              <a:buSzPts val="1100"/>
            </a:pPr>
            <a:r>
              <a:rPr lang="en-US" sz="1600" b="0" i="0" u="none" strike="noStrike" cap="none" dirty="0">
                <a:solidFill>
                  <a:srgbClr val="000000"/>
                </a:solidFill>
                <a:latin typeface="Arial"/>
                <a:ea typeface="Arial"/>
                <a:cs typeface="Arial"/>
                <a:sym typeface="Arial"/>
              </a:rPr>
              <a:t>Mileage H</a:t>
            </a:r>
            <a:r>
              <a:rPr lang="en-US" sz="1600" b="0" i="0" u="none" strike="noStrike" cap="none" baseline="-25000" dirty="0">
                <a:solidFill>
                  <a:srgbClr val="000000"/>
                </a:solidFill>
                <a:latin typeface="Arial"/>
                <a:ea typeface="Arial"/>
                <a:cs typeface="Arial"/>
                <a:sym typeface="Arial"/>
              </a:rPr>
              <a:t>1</a:t>
            </a:r>
            <a:r>
              <a:rPr lang="en-US" sz="1600" b="0" i="0" u="none" strike="noStrike" cap="none" dirty="0">
                <a:solidFill>
                  <a:srgbClr val="000000"/>
                </a:solidFill>
                <a:latin typeface="Arial"/>
                <a:ea typeface="Arial"/>
                <a:cs typeface="Arial"/>
                <a:sym typeface="Arial"/>
              </a:rPr>
              <a:t> :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M</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ilage</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of </a:t>
            </a:r>
            <a:r>
              <a:rPr lang="en-US" sz="1600" b="0" i="0" strike="noStrike" cap="none" dirty="0">
                <a:solidFill>
                  <a:srgbClr val="000000"/>
                </a:solidFill>
                <a:latin typeface="Calibri"/>
                <a:ea typeface="Calibri"/>
                <a:cs typeface="Calibri"/>
                <a:sym typeface="Calibri"/>
              </a:rPr>
              <a:t>Marengo32 model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is not equal to 15 km/</a:t>
            </a:r>
            <a:r>
              <a:rPr lang="en-US" sz="16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hr</a:t>
            </a:r>
            <a:endParaRPr lang="en-US" sz="1600" b="0" i="0" u="none" strike="noStrike" cap="none" dirty="0">
              <a:solidFill>
                <a:srgbClr val="000000"/>
              </a:solidFill>
              <a:latin typeface="Arial"/>
              <a:ea typeface="Arial"/>
              <a:cs typeface="Arial"/>
              <a:sym typeface="Arial"/>
            </a:endParaRPr>
          </a:p>
          <a:p>
            <a:pPr>
              <a:lnSpc>
                <a:spcPct val="115000"/>
              </a:lnSpc>
              <a:spcBef>
                <a:spcPts val="1600"/>
              </a:spcBef>
              <a:buSzPts val="1100"/>
            </a:pPr>
            <a:r>
              <a:rPr lang="en-US" sz="1600" b="0" i="0" u="none" strike="noStrike" cap="none" dirty="0">
                <a:solidFill>
                  <a:srgbClr val="000000"/>
                </a:solidFill>
                <a:latin typeface="Arial"/>
                <a:ea typeface="Arial"/>
                <a:cs typeface="Arial"/>
                <a:sym typeface="Arial"/>
              </a:rPr>
              <a:t>Top speed H</a:t>
            </a:r>
            <a:r>
              <a:rPr lang="en-US" sz="1600" b="0" i="0" u="none" strike="noStrike" cap="none" baseline="-25000" dirty="0">
                <a:solidFill>
                  <a:srgbClr val="000000"/>
                </a:solidFill>
                <a:latin typeface="Arial"/>
                <a:ea typeface="Arial"/>
                <a:cs typeface="Arial"/>
                <a:sym typeface="Arial"/>
              </a:rPr>
              <a:t>1</a:t>
            </a:r>
            <a:r>
              <a:rPr lang="en-US" sz="1600" b="0" i="0" u="none" strike="noStrike" cap="none" dirty="0">
                <a:solidFill>
                  <a:srgbClr val="000000"/>
                </a:solidFill>
                <a:latin typeface="Arial"/>
                <a:ea typeface="Arial"/>
                <a:cs typeface="Arial"/>
                <a:sym typeface="Arial"/>
              </a:rPr>
              <a:t> :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Top speed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of </a:t>
            </a:r>
            <a:r>
              <a:rPr lang="en-US" sz="1600" b="0" i="0" strike="noStrike" cap="none" dirty="0">
                <a:solidFill>
                  <a:srgbClr val="000000"/>
                </a:solidFill>
                <a:latin typeface="Calibri"/>
                <a:ea typeface="Calibri"/>
                <a:cs typeface="Calibri"/>
                <a:sym typeface="Calibri"/>
              </a:rPr>
              <a:t>Marengo32 model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 is not equal to </a:t>
            </a:r>
            <a:r>
              <a:rPr lang="en-US" sz="1600" b="0" i="0" u="none" strike="noStrike" cap="none" dirty="0">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210 km/</a:t>
            </a:r>
            <a:r>
              <a:rPr lang="en-US" sz="1600" b="0" i="0" u="none" strike="noStrike" cap="none" dirty="0" err="1">
                <a:solidFill>
                  <a:srgbClr val="000000"/>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8"/>
                  </a:ext>
                </a:extLst>
              </a:rPr>
              <a:t>hr</a:t>
            </a:r>
            <a:endParaRPr lang="en-US" sz="1600" b="0" i="0" u="sng" strike="noStrike" cap="none" dirty="0">
              <a:solidFill>
                <a:srgbClr val="000000"/>
              </a:solidFill>
              <a:latin typeface="Calibri"/>
              <a:ea typeface="Calibri"/>
              <a:cs typeface="Calibri"/>
              <a:sym typeface="Calibri"/>
            </a:endParaRPr>
          </a:p>
          <a:p>
            <a:endParaRPr lang="en-IN" dirty="0"/>
          </a:p>
        </p:txBody>
      </p:sp>
      <p:sp>
        <p:nvSpPr>
          <p:cNvPr id="4" name="Slide Number Placeholder 3">
            <a:extLst>
              <a:ext uri="{FF2B5EF4-FFF2-40B4-BE49-F238E27FC236}">
                <a16:creationId xmlns:a16="http://schemas.microsoft.com/office/drawing/2014/main" id="{D23A84C8-315C-9291-78F4-DDF138981FD1}"/>
              </a:ext>
            </a:extLst>
          </p:cNvPr>
          <p:cNvSpPr>
            <a:spLocks noGrp="1"/>
          </p:cNvSpPr>
          <p:nvPr>
            <p:ph type="sldNum" sz="quarter" idx="12"/>
          </p:nvPr>
        </p:nvSpPr>
        <p:spPr>
          <a:xfrm>
            <a:off x="8483346" y="4704588"/>
            <a:ext cx="363288" cy="273844"/>
          </a:xfrm>
        </p:spPr>
        <p:txBody>
          <a:bodyPr/>
          <a:lstStyle/>
          <a:p>
            <a:pPr marL="0" lvl="0" indent="0" algn="r" rtl="0">
              <a:spcBef>
                <a:spcPts val="0"/>
              </a:spcBef>
              <a:spcAft>
                <a:spcPts val="0"/>
              </a:spcAft>
              <a:buNone/>
            </a:pPr>
            <a:fld id="{00000000-1234-1234-1234-123412341234}" type="slidenum">
              <a:rPr lang="en" smtClean="0"/>
              <a:t>3</a:t>
            </a:fld>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Q-2)</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rPr>
              <a:t> In order to comment on whether the design </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rPr>
              <a:t>specifications</a:t>
            </a:r>
            <a:r>
              <a:rPr lang="en" sz="2000">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2"/>
                  </a:ext>
                </a:extLst>
              </a:rPr>
              <a:t> are being matched or not, perform relevant hypothesis tests and calculate the p-value for each. What will you conclude? Assume you are performing the tests at 95% confidence level.</a:t>
            </a:r>
            <a:endParaRPr sz="2000">
              <a:latin typeface="Calibri"/>
              <a:ea typeface="Calibri"/>
              <a:cs typeface="Calibri"/>
              <a:sym typeface="Calibri"/>
            </a:endParaRPr>
          </a:p>
        </p:txBody>
      </p:sp>
      <p:sp>
        <p:nvSpPr>
          <p:cNvPr id="3" name="Content Placeholder 2">
            <a:extLst>
              <a:ext uri="{FF2B5EF4-FFF2-40B4-BE49-F238E27FC236}">
                <a16:creationId xmlns:a16="http://schemas.microsoft.com/office/drawing/2014/main" id="{F509DCB6-E83A-20DB-0712-323611F3B37D}"/>
              </a:ext>
            </a:extLst>
          </p:cNvPr>
          <p:cNvSpPr>
            <a:spLocks noGrp="1"/>
          </p:cNvSpPr>
          <p:nvPr>
            <p:ph sz="half" idx="1"/>
          </p:nvPr>
        </p:nvSpPr>
        <p:spPr>
          <a:xfrm>
            <a:off x="847831" y="1943286"/>
            <a:ext cx="3566160" cy="2983230"/>
          </a:xfrm>
        </p:spPr>
        <p:txBody>
          <a:bodyPr/>
          <a:lstStyle/>
          <a:p>
            <a:pPr marL="0" marR="0" lvl="0" indent="0" algn="l" rtl="0">
              <a:lnSpc>
                <a:spcPct val="100000"/>
              </a:lnSpc>
              <a:spcBef>
                <a:spcPts val="0"/>
              </a:spcBef>
              <a:spcAft>
                <a:spcPts val="0"/>
              </a:spcAft>
              <a:buClr>
                <a:srgbClr val="000000"/>
              </a:buClr>
              <a:buSzPts val="1800"/>
              <a:buFont typeface="Arial"/>
              <a:buNone/>
            </a:pPr>
            <a:r>
              <a:rPr lang="en-US" sz="1600" b="0" i="0" u="sng" strike="noStrike" cap="none" dirty="0">
                <a:solidFill>
                  <a:srgbClr val="000000"/>
                </a:solidFill>
                <a:latin typeface="Calibri"/>
                <a:ea typeface="Calibri"/>
                <a:cs typeface="Calibri"/>
                <a:sym typeface="Calibri"/>
              </a:rPr>
              <a:t>For Rocinante36:</a:t>
            </a:r>
          </a:p>
          <a:p>
            <a:pPr marL="0" marR="0" lvl="0" indent="0" algn="ctr" rtl="0">
              <a:lnSpc>
                <a:spcPct val="100000"/>
              </a:lnSpc>
              <a:spcBef>
                <a:spcPts val="0"/>
              </a:spcBef>
              <a:spcAft>
                <a:spcPts val="0"/>
              </a:spcAft>
              <a:buClr>
                <a:srgbClr val="000000"/>
              </a:buClr>
              <a:buSzPts val="1800"/>
              <a:buFont typeface="Arial"/>
              <a:buNone/>
            </a:pPr>
            <a:endParaRPr lang="en-US" sz="1600" b="0" i="0" u="sng" strike="noStrike" cap="none" dirty="0">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1100"/>
              <a:buFont typeface="Arial"/>
              <a:buNone/>
            </a:pPr>
            <a:r>
              <a:rPr lang="en-US" sz="1600" b="0" i="0" u="none" strike="noStrike" cap="none" dirty="0">
                <a:solidFill>
                  <a:srgbClr val="000000"/>
                </a:solidFill>
                <a:latin typeface="Arial"/>
                <a:ea typeface="Arial"/>
                <a:cs typeface="Arial"/>
                <a:sym typeface="Arial"/>
              </a:rPr>
              <a:t>p-value for mileage = 0.08</a:t>
            </a:r>
            <a:br>
              <a:rPr lang="en-US" sz="1600" b="0" i="0" u="none" strike="noStrike" cap="none" dirty="0">
                <a:solidFill>
                  <a:srgbClr val="000000"/>
                </a:solidFill>
                <a:latin typeface="Arial"/>
                <a:ea typeface="Arial"/>
                <a:cs typeface="Arial"/>
                <a:sym typeface="Arial"/>
              </a:rPr>
            </a:br>
            <a:r>
              <a:rPr lang="en-US" sz="1600" b="0" i="0" u="none" strike="noStrike" cap="none" dirty="0">
                <a:solidFill>
                  <a:srgbClr val="000000"/>
                </a:solidFill>
                <a:latin typeface="Arial"/>
                <a:ea typeface="Arial"/>
                <a:cs typeface="Arial"/>
                <a:sym typeface="Arial"/>
              </a:rPr>
              <a:t>p-value for top speed = 0.43</a:t>
            </a:r>
          </a:p>
          <a:p>
            <a:pPr marL="0" marR="0" lvl="0" indent="0" algn="l" rtl="0">
              <a:lnSpc>
                <a:spcPct val="100000"/>
              </a:lnSpc>
              <a:spcBef>
                <a:spcPts val="1600"/>
              </a:spcBef>
              <a:spcAft>
                <a:spcPts val="0"/>
              </a:spcAft>
              <a:buClr>
                <a:schemeClr val="dk1"/>
              </a:buClr>
              <a:buSzPts val="1800"/>
              <a:buFont typeface="Arial"/>
              <a:buNone/>
            </a:pPr>
            <a:r>
              <a:rPr lang="en-US" sz="1600" b="0" i="0" u="sng" strike="noStrike" cap="none" dirty="0">
                <a:solidFill>
                  <a:schemeClr val="dk1"/>
                </a:solidFill>
                <a:latin typeface="Calibri"/>
                <a:ea typeface="Calibri"/>
                <a:cs typeface="Calibri"/>
                <a:sym typeface="Calibri"/>
              </a:rPr>
              <a:t>For Marengo32:</a:t>
            </a:r>
          </a:p>
          <a:p>
            <a:pPr marL="0" marR="0" lvl="0" indent="0" algn="ctr" rtl="0">
              <a:lnSpc>
                <a:spcPct val="100000"/>
              </a:lnSpc>
              <a:spcBef>
                <a:spcPts val="0"/>
              </a:spcBef>
              <a:spcAft>
                <a:spcPts val="0"/>
              </a:spcAft>
              <a:buClr>
                <a:schemeClr val="dk1"/>
              </a:buClr>
              <a:buSzPts val="1800"/>
              <a:buFont typeface="Arial"/>
              <a:buNone/>
            </a:pPr>
            <a:endParaRPr lang="en-US" sz="1600" b="0" i="0" u="sng" strike="noStrike" cap="none" dirty="0">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1100"/>
              <a:buFont typeface="Arial"/>
              <a:buNone/>
            </a:pPr>
            <a:r>
              <a:rPr lang="en-US" sz="1600" b="0" i="0" u="none" strike="noStrike" cap="none" dirty="0">
                <a:solidFill>
                  <a:schemeClr val="dk1"/>
                </a:solidFill>
                <a:latin typeface="Arial"/>
                <a:ea typeface="Arial"/>
                <a:cs typeface="Arial"/>
                <a:sym typeface="Arial"/>
              </a:rPr>
              <a:t>p-value for mileage =0.13</a:t>
            </a:r>
            <a:br>
              <a:rPr lang="en-US" sz="1600" b="0" i="0" u="none" strike="noStrike" cap="none" dirty="0">
                <a:solidFill>
                  <a:schemeClr val="dk1"/>
                </a:solidFill>
                <a:latin typeface="Arial"/>
                <a:ea typeface="Arial"/>
                <a:cs typeface="Arial"/>
                <a:sym typeface="Arial"/>
              </a:rPr>
            </a:br>
            <a:r>
              <a:rPr lang="en-US" sz="1600" b="0" i="0" u="none" strike="noStrike" cap="none" dirty="0">
                <a:solidFill>
                  <a:schemeClr val="dk1"/>
                </a:solidFill>
                <a:latin typeface="Arial"/>
                <a:ea typeface="Arial"/>
                <a:cs typeface="Arial"/>
                <a:sym typeface="Arial"/>
              </a:rPr>
              <a:t>p-value for top speed =0.37</a:t>
            </a:r>
            <a:endParaRPr lang="en-US" sz="1600" b="0" i="0" u="none" strike="noStrike" cap="none" dirty="0">
              <a:solidFill>
                <a:srgbClr val="000000"/>
              </a:solidFill>
              <a:latin typeface="Arial"/>
              <a:ea typeface="Arial"/>
              <a:cs typeface="Arial"/>
              <a:sym typeface="Arial"/>
            </a:endParaRPr>
          </a:p>
          <a:p>
            <a:endParaRPr lang="en-IN" dirty="0"/>
          </a:p>
        </p:txBody>
      </p:sp>
      <p:sp>
        <p:nvSpPr>
          <p:cNvPr id="4" name="Content Placeholder 3">
            <a:extLst>
              <a:ext uri="{FF2B5EF4-FFF2-40B4-BE49-F238E27FC236}">
                <a16:creationId xmlns:a16="http://schemas.microsoft.com/office/drawing/2014/main" id="{B754F089-F58F-5C1F-6CB0-6A0DD8F32732}"/>
              </a:ext>
            </a:extLst>
          </p:cNvPr>
          <p:cNvSpPr>
            <a:spLocks noGrp="1"/>
          </p:cNvSpPr>
          <p:nvPr>
            <p:ph sz="half" idx="2"/>
          </p:nvPr>
        </p:nvSpPr>
        <p:spPr>
          <a:xfrm>
            <a:off x="4780026" y="2010193"/>
            <a:ext cx="3566160" cy="2983230"/>
          </a:xfrm>
        </p:spPr>
        <p:txBody>
          <a:bodyPr/>
          <a:lstStyle/>
          <a:p>
            <a:pPr marL="0" marR="0" lvl="0" indent="0" algn="l" rtl="0">
              <a:lnSpc>
                <a:spcPct val="115000"/>
              </a:lnSpc>
              <a:spcBef>
                <a:spcPts val="0"/>
              </a:spcBef>
              <a:spcAft>
                <a:spcPts val="0"/>
              </a:spcAft>
              <a:buClr>
                <a:srgbClr val="000000"/>
              </a:buClr>
              <a:buSzPts val="1100"/>
              <a:buFont typeface="Arial"/>
              <a:buNone/>
            </a:pPr>
            <a:r>
              <a:rPr lang="en-US" sz="1600" b="0" i="0" u="sng" strike="noStrike" cap="none" dirty="0">
                <a:solidFill>
                  <a:srgbClr val="000000"/>
                </a:solidFill>
                <a:latin typeface="Calibri"/>
                <a:ea typeface="Calibri"/>
                <a:cs typeface="Calibri"/>
                <a:sym typeface="Calibri"/>
              </a:rPr>
              <a:t>Conclusion</a:t>
            </a:r>
          </a:p>
          <a:p>
            <a:pPr marL="0" marR="0" lvl="0" indent="0" algn="l" rtl="0">
              <a:lnSpc>
                <a:spcPct val="100000"/>
              </a:lnSpc>
              <a:spcBef>
                <a:spcPts val="1600"/>
              </a:spcBef>
              <a:spcAft>
                <a:spcPts val="0"/>
              </a:spcAft>
              <a:buClr>
                <a:srgbClr val="000000"/>
              </a:buClr>
              <a:buSzPts val="1800"/>
              <a:buFont typeface="Arial"/>
              <a:buNone/>
            </a:pPr>
            <a:r>
              <a:rPr lang="en-US" sz="1600" b="1" i="0" u="none" strike="noStrike" cap="none" dirty="0">
                <a:solidFill>
                  <a:srgbClr val="000000"/>
                </a:solidFill>
                <a:latin typeface="Calibri"/>
                <a:ea typeface="Calibri"/>
                <a:cs typeface="Calibri"/>
                <a:sym typeface="Calibri"/>
              </a:rPr>
              <a:t>The Mileage and Top speed of Rocinante36  and Marengo 32 are not significantly differ from desired specification.</a:t>
            </a:r>
          </a:p>
          <a:p>
            <a:endParaRPr lang="en-IN" dirty="0"/>
          </a:p>
        </p:txBody>
      </p:sp>
      <p:sp>
        <p:nvSpPr>
          <p:cNvPr id="2" name="Rectangle 1">
            <a:extLst>
              <a:ext uri="{FF2B5EF4-FFF2-40B4-BE49-F238E27FC236}">
                <a16:creationId xmlns:a16="http://schemas.microsoft.com/office/drawing/2014/main" id="{817E35B6-B49F-7F94-3036-F2C7214FA04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8E5CA15C-3ABD-BC85-CFEF-764FA378222A}"/>
              </a:ext>
            </a:extLst>
          </p:cNvPr>
          <p:cNvSpPr>
            <a:spLocks noGrp="1"/>
          </p:cNvSpPr>
          <p:nvPr>
            <p:ph type="sldNum" sz="quarter" idx="12"/>
          </p:nvPr>
        </p:nvSpPr>
        <p:spPr>
          <a:xfrm>
            <a:off x="8483346" y="4704588"/>
            <a:ext cx="400459" cy="273844"/>
          </a:xfrm>
        </p:spPr>
        <p:txBody>
          <a:bodyPr/>
          <a:lstStyle/>
          <a:p>
            <a:pPr marL="0" lvl="0" indent="0" algn="r" rtl="0">
              <a:spcBef>
                <a:spcPts val="0"/>
              </a:spcBef>
              <a:spcAft>
                <a:spcPts val="0"/>
              </a:spcAft>
              <a:buNone/>
            </a:pPr>
            <a:fld id="{00000000-1234-1234-1234-123412341234}" type="slidenum">
              <a:rPr lang="en" smtClean="0"/>
              <a:t>4</a:t>
            </a:fld>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a:latin typeface="Calibri"/>
                <a:ea typeface="Calibri"/>
                <a:cs typeface="Calibri"/>
                <a:sym typeface="Calibri"/>
              </a:rPr>
              <a:t>Q-3)</a:t>
            </a:r>
            <a:r>
              <a:rPr lang="en" sz="2000">
                <a:latin typeface="Calibri"/>
                <a:ea typeface="Calibri"/>
                <a:cs typeface="Calibri"/>
                <a:sym typeface="Calibri"/>
              </a:rPr>
              <a:t> You have learnt about the possible errors that might result from the hypothesis tests. What type of error is more expensive for Random motors based on the hypothesis they are testing? Why? Assume that you need to refund all your customers if your cars deviate from specifications.</a:t>
            </a:r>
            <a:endParaRPr sz="2000">
              <a:latin typeface="Calibri"/>
              <a:ea typeface="Calibri"/>
              <a:cs typeface="Calibri"/>
              <a:sym typeface="Calibri"/>
            </a:endParaRPr>
          </a:p>
        </p:txBody>
      </p:sp>
      <p:sp>
        <p:nvSpPr>
          <p:cNvPr id="2" name="Content Placeholder 1">
            <a:extLst>
              <a:ext uri="{FF2B5EF4-FFF2-40B4-BE49-F238E27FC236}">
                <a16:creationId xmlns:a16="http://schemas.microsoft.com/office/drawing/2014/main" id="{8EDBAE47-6B34-43D0-E63F-F8AE3FE2E7F7}"/>
              </a:ext>
            </a:extLst>
          </p:cNvPr>
          <p:cNvSpPr>
            <a:spLocks noGrp="1"/>
          </p:cNvSpPr>
          <p:nvPr>
            <p:ph sz="half" idx="1"/>
          </p:nvPr>
        </p:nvSpPr>
        <p:spPr>
          <a:xfrm>
            <a:off x="527323" y="2493122"/>
            <a:ext cx="3566160" cy="2983230"/>
          </a:xfrm>
        </p:spPr>
        <p:txBody>
          <a:bodyPr/>
          <a:lstStyle/>
          <a:p>
            <a:r>
              <a:rPr lang="en-US" sz="1600" b="0" i="0" u="sng" strike="noStrike" cap="none" dirty="0">
                <a:solidFill>
                  <a:srgbClr val="000000"/>
                </a:solidFill>
                <a:latin typeface="Calibri"/>
                <a:ea typeface="Calibri"/>
                <a:cs typeface="Calibri"/>
                <a:sym typeface="Calibri"/>
              </a:rPr>
              <a:t>The type of error which is more expensive: </a:t>
            </a:r>
            <a:r>
              <a:rPr lang="en-US" sz="1600" dirty="0"/>
              <a:t>Type II Error (Failing to reject a false null hypothesis)is more expensive for Random Motors</a:t>
            </a:r>
            <a:endParaRPr lang="en-US" sz="1600" b="0" i="0" u="none" strike="noStrike" cap="none" dirty="0">
              <a:solidFill>
                <a:srgbClr val="000000"/>
              </a:solidFill>
              <a:latin typeface="Calibri"/>
              <a:ea typeface="Calibri"/>
              <a:cs typeface="Calibri"/>
              <a:sym typeface="Calibri"/>
            </a:endParaRPr>
          </a:p>
          <a:p>
            <a:endParaRPr lang="en-IN" dirty="0"/>
          </a:p>
        </p:txBody>
      </p:sp>
      <p:sp>
        <p:nvSpPr>
          <p:cNvPr id="3" name="Content Placeholder 2">
            <a:extLst>
              <a:ext uri="{FF2B5EF4-FFF2-40B4-BE49-F238E27FC236}">
                <a16:creationId xmlns:a16="http://schemas.microsoft.com/office/drawing/2014/main" id="{C0A66DD4-B398-6A21-BDD9-36F26758FFCA}"/>
              </a:ext>
            </a:extLst>
          </p:cNvPr>
          <p:cNvSpPr>
            <a:spLocks noGrp="1"/>
          </p:cNvSpPr>
          <p:nvPr>
            <p:ph sz="half" idx="2"/>
          </p:nvPr>
        </p:nvSpPr>
        <p:spPr>
          <a:xfrm>
            <a:off x="4630341" y="2084244"/>
            <a:ext cx="3566160" cy="2983230"/>
          </a:xfrm>
        </p:spPr>
        <p:txBody>
          <a:bodyPr/>
          <a:lstStyle/>
          <a:p>
            <a:pPr marL="0" marR="0" lvl="0" indent="0" algn="l" rtl="0">
              <a:lnSpc>
                <a:spcPct val="115000"/>
              </a:lnSpc>
              <a:spcBef>
                <a:spcPts val="0"/>
              </a:spcBef>
              <a:spcAft>
                <a:spcPts val="0"/>
              </a:spcAft>
              <a:buClr>
                <a:srgbClr val="000000"/>
              </a:buClr>
              <a:buSzPts val="1100"/>
              <a:buFont typeface="Arial"/>
              <a:buNone/>
            </a:pPr>
            <a:r>
              <a:rPr lang="en-US" sz="1600" b="0" i="0" u="sng" strike="noStrike" cap="none" dirty="0">
                <a:solidFill>
                  <a:srgbClr val="000000"/>
                </a:solidFill>
                <a:latin typeface="Calibri"/>
                <a:ea typeface="Calibri"/>
                <a:cs typeface="Calibri"/>
                <a:sym typeface="Calibri"/>
              </a:rPr>
              <a:t>Reason:</a:t>
            </a:r>
          </a:p>
          <a:p>
            <a:pPr>
              <a:spcBef>
                <a:spcPts val="1600"/>
              </a:spcBef>
              <a:buSzPts val="1800"/>
            </a:pPr>
            <a:r>
              <a:rPr lang="en-US" sz="1600" dirty="0"/>
              <a:t>It would result in allowing cars that do not meet specifications to be sold, leading to refunds, loss of reputation, and customer dissatisfaction.</a:t>
            </a:r>
            <a:endParaRPr lang="en-US" sz="1600" b="0" i="0" u="none" strike="noStrike" cap="none" dirty="0">
              <a:solidFill>
                <a:srgbClr val="000000"/>
              </a:solidFill>
              <a:latin typeface="Arial"/>
              <a:ea typeface="Arial"/>
              <a:cs typeface="Arial"/>
              <a:sym typeface="Arial"/>
            </a:endParaRPr>
          </a:p>
          <a:p>
            <a:endParaRPr lang="en-IN" dirty="0"/>
          </a:p>
        </p:txBody>
      </p:sp>
      <p:sp>
        <p:nvSpPr>
          <p:cNvPr id="4" name="Slide Number Placeholder 3">
            <a:extLst>
              <a:ext uri="{FF2B5EF4-FFF2-40B4-BE49-F238E27FC236}">
                <a16:creationId xmlns:a16="http://schemas.microsoft.com/office/drawing/2014/main" id="{2C9232FC-F127-0427-E0CB-041F780CCF7E}"/>
              </a:ext>
            </a:extLst>
          </p:cNvPr>
          <p:cNvSpPr>
            <a:spLocks noGrp="1"/>
          </p:cNvSpPr>
          <p:nvPr>
            <p:ph type="sldNum" sz="quarter" idx="12"/>
          </p:nvPr>
        </p:nvSpPr>
        <p:spPr>
          <a:xfrm>
            <a:off x="8483346" y="4704588"/>
            <a:ext cx="355854" cy="273844"/>
          </a:xfrm>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Q-4) Develop a regression equation for each model at 95 percent confidence level. From the regression equation predict the sales of the two models.</a:t>
            </a:r>
            <a:endParaRPr sz="2000">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00000"/>
              </a:lnSpc>
              <a:spcBef>
                <a:spcPts val="0"/>
              </a:spcBef>
              <a:spcAft>
                <a:spcPts val="0"/>
              </a:spcAft>
              <a:buSzPts val="2800"/>
              <a:buNone/>
            </a:pPr>
            <a:endParaRPr sz="2000">
              <a:latin typeface="Calibri"/>
              <a:ea typeface="Calibri"/>
              <a:cs typeface="Calibri"/>
              <a:sym typeface="Calibri"/>
            </a:endParaRPr>
          </a:p>
        </p:txBody>
      </p:sp>
      <p:sp>
        <p:nvSpPr>
          <p:cNvPr id="3" name="Content Placeholder 2">
            <a:extLst>
              <a:ext uri="{FF2B5EF4-FFF2-40B4-BE49-F238E27FC236}">
                <a16:creationId xmlns:a16="http://schemas.microsoft.com/office/drawing/2014/main" id="{99228E19-1AF1-4BDA-566C-3FE6BF9D60CA}"/>
              </a:ext>
            </a:extLst>
          </p:cNvPr>
          <p:cNvSpPr>
            <a:spLocks noGrp="1"/>
          </p:cNvSpPr>
          <p:nvPr>
            <p:ph sz="half" idx="1"/>
          </p:nvPr>
        </p:nvSpPr>
        <p:spPr/>
        <p:txBody>
          <a:bodyPr>
            <a:normAutofit lnSpcReduction="10000"/>
          </a:bodyPr>
          <a:lstStyle/>
          <a:p>
            <a:pPr marR="0" lvl="0" algn="ctr" rtl="0">
              <a:lnSpc>
                <a:spcPct val="100000"/>
              </a:lnSpc>
              <a:spcBef>
                <a:spcPts val="0"/>
              </a:spcBef>
              <a:spcAft>
                <a:spcPts val="0"/>
              </a:spcAft>
              <a:buClr>
                <a:srgbClr val="000000"/>
              </a:buClr>
              <a:buSzPts val="1550"/>
            </a:pPr>
            <a:r>
              <a:rPr lang="en-US" sz="1400" b="0" i="0" u="sng" strike="noStrike" cap="none" dirty="0">
                <a:solidFill>
                  <a:srgbClr val="000000"/>
                </a:solidFill>
                <a:latin typeface="Calibri"/>
                <a:ea typeface="Calibri"/>
                <a:cs typeface="Calibri"/>
                <a:sym typeface="Calibri"/>
              </a:rPr>
              <a:t>Develop the regression equation for the Rocinante models and Predict the number of unit sales of Rocinante36 model? </a:t>
            </a:r>
            <a:endParaRPr lang="en-US" sz="1400" b="0" i="0" u="none" strike="noStrike" cap="none" dirty="0">
              <a:solidFill>
                <a:srgbClr val="000000"/>
              </a:solidFill>
              <a:latin typeface="Arial"/>
              <a:ea typeface="Arial"/>
              <a:cs typeface="Arial"/>
              <a:sym typeface="Arial"/>
            </a:endParaRPr>
          </a:p>
          <a:p>
            <a:pPr marR="0" lvl="0" algn="l" rtl="0">
              <a:lnSpc>
                <a:spcPct val="100000"/>
              </a:lnSpc>
              <a:spcBef>
                <a:spcPts val="0"/>
              </a:spcBef>
              <a:spcAft>
                <a:spcPts val="0"/>
              </a:spcAft>
              <a:buClr>
                <a:srgbClr val="000000"/>
              </a:buClr>
              <a:buSzPts val="1550"/>
            </a:pPr>
            <a:r>
              <a:rPr lang="en-US" sz="1400" b="0" i="0" u="sng" strike="noStrike" cap="none" dirty="0">
                <a:solidFill>
                  <a:srgbClr val="000000"/>
                </a:solidFill>
                <a:latin typeface="Calibri"/>
                <a:ea typeface="Calibri"/>
                <a:cs typeface="Calibri"/>
                <a:sym typeface="Calibri"/>
              </a:rPr>
              <a:t>Regression coefficients</a:t>
            </a:r>
          </a:p>
          <a:p>
            <a:pPr marR="0" lvl="0" algn="l" rtl="0">
              <a:lnSpc>
                <a:spcPct val="100000"/>
              </a:lnSpc>
              <a:spcBef>
                <a:spcPts val="0"/>
              </a:spcBef>
              <a:spcAft>
                <a:spcPts val="0"/>
              </a:spcAft>
              <a:buClr>
                <a:srgbClr val="000000"/>
              </a:buClr>
              <a:buSzPts val="1550"/>
            </a:pPr>
            <a:endParaRPr lang="en-US" sz="1400" b="0" i="0" u="sng" strike="noStrike" cap="none" dirty="0">
              <a:solidFill>
                <a:srgbClr val="000000"/>
              </a:solidFill>
              <a:latin typeface="Calibri"/>
              <a:ea typeface="Calibri"/>
              <a:cs typeface="Calibri"/>
              <a:sym typeface="Calibri"/>
            </a:endParaRPr>
          </a:p>
          <a:p>
            <a:pPr marR="0" lvl="0" algn="l" rtl="0">
              <a:lnSpc>
                <a:spcPct val="100000"/>
              </a:lnSpc>
              <a:spcBef>
                <a:spcPts val="0"/>
              </a:spcBef>
              <a:spcAft>
                <a:spcPts val="0"/>
              </a:spcAft>
              <a:buClr>
                <a:srgbClr val="000000"/>
              </a:buClr>
              <a:buSzPts val="1550"/>
            </a:pPr>
            <a:r>
              <a:rPr lang="en-US" sz="1400" b="0" i="0" u="sng" strike="noStrike" cap="none" dirty="0">
                <a:solidFill>
                  <a:srgbClr val="000000"/>
                </a:solidFill>
                <a:latin typeface="Calibri"/>
                <a:ea typeface="Calibri"/>
                <a:cs typeface="Calibri"/>
                <a:sym typeface="Calibri"/>
              </a:rPr>
              <a:t>Price: - 0.7950 </a:t>
            </a:r>
          </a:p>
          <a:p>
            <a:pPr marR="0" lvl="0" algn="l" rtl="0">
              <a:lnSpc>
                <a:spcPct val="100000"/>
              </a:lnSpc>
              <a:spcBef>
                <a:spcPts val="0"/>
              </a:spcBef>
              <a:spcAft>
                <a:spcPts val="0"/>
              </a:spcAft>
              <a:buClr>
                <a:srgbClr val="000000"/>
              </a:buClr>
              <a:buSzPts val="1550"/>
            </a:pPr>
            <a:endParaRPr lang="en-US" sz="1400" b="0" i="0" u="sng" strike="noStrike" cap="none" dirty="0">
              <a:solidFill>
                <a:srgbClr val="000000"/>
              </a:solidFill>
              <a:latin typeface="Calibri"/>
              <a:ea typeface="Calibri"/>
              <a:cs typeface="Calibri"/>
              <a:sym typeface="Calibri"/>
            </a:endParaRPr>
          </a:p>
          <a:p>
            <a:pPr marR="0" lvl="0" algn="l" rtl="0">
              <a:lnSpc>
                <a:spcPct val="100000"/>
              </a:lnSpc>
              <a:spcBef>
                <a:spcPts val="0"/>
              </a:spcBef>
              <a:spcAft>
                <a:spcPts val="0"/>
              </a:spcAft>
              <a:buClr>
                <a:srgbClr val="000000"/>
              </a:buClr>
              <a:buSzPts val="1550"/>
            </a:pPr>
            <a:r>
              <a:rPr lang="en-US" sz="1400" b="0" i="0" u="sng" strike="noStrike" cap="none" dirty="0">
                <a:solidFill>
                  <a:srgbClr val="000000"/>
                </a:solidFill>
                <a:latin typeface="Calibri"/>
                <a:ea typeface="Calibri"/>
                <a:cs typeface="Calibri"/>
                <a:sym typeface="Calibri"/>
              </a:rPr>
              <a:t>Mileage: 8.3063</a:t>
            </a:r>
          </a:p>
          <a:p>
            <a:pPr marR="0" lvl="0" algn="l" rtl="0">
              <a:lnSpc>
                <a:spcPct val="100000"/>
              </a:lnSpc>
              <a:spcBef>
                <a:spcPts val="0"/>
              </a:spcBef>
              <a:spcAft>
                <a:spcPts val="0"/>
              </a:spcAft>
              <a:buClr>
                <a:srgbClr val="000000"/>
              </a:buClr>
              <a:buSzPts val="1550"/>
            </a:pPr>
            <a:endParaRPr lang="en-US" sz="1400" b="0" i="0" u="sng" strike="noStrike" cap="none" dirty="0">
              <a:solidFill>
                <a:srgbClr val="000000"/>
              </a:solidFill>
              <a:latin typeface="Calibri"/>
              <a:ea typeface="Calibri"/>
              <a:cs typeface="Calibri"/>
              <a:sym typeface="Calibri"/>
            </a:endParaRPr>
          </a:p>
          <a:p>
            <a:pPr marR="0" lvl="0" algn="l" rtl="0">
              <a:lnSpc>
                <a:spcPct val="100000"/>
              </a:lnSpc>
              <a:spcBef>
                <a:spcPts val="0"/>
              </a:spcBef>
              <a:spcAft>
                <a:spcPts val="0"/>
              </a:spcAft>
              <a:buClr>
                <a:srgbClr val="000000"/>
              </a:buClr>
              <a:buSzPts val="1550"/>
            </a:pPr>
            <a:r>
              <a:rPr lang="en-US" sz="1400" b="0" i="0" u="sng" strike="noStrike" cap="none" dirty="0">
                <a:solidFill>
                  <a:srgbClr val="000000"/>
                </a:solidFill>
                <a:latin typeface="Calibri"/>
                <a:ea typeface="Calibri"/>
                <a:cs typeface="Calibri"/>
                <a:sym typeface="Calibri"/>
              </a:rPr>
              <a:t>Top speed: - 0.0186 </a:t>
            </a:r>
          </a:p>
          <a:p>
            <a:pPr marR="0" lvl="0" algn="l" rtl="0">
              <a:lnSpc>
                <a:spcPct val="100000"/>
              </a:lnSpc>
              <a:spcBef>
                <a:spcPts val="0"/>
              </a:spcBef>
              <a:spcAft>
                <a:spcPts val="0"/>
              </a:spcAft>
              <a:buClr>
                <a:srgbClr val="000000"/>
              </a:buClr>
              <a:buSzPts val="1550"/>
            </a:pPr>
            <a:endParaRPr lang="en-US" sz="1400" b="0" i="0" u="sng" strike="noStrike" cap="none" dirty="0">
              <a:solidFill>
                <a:srgbClr val="000000"/>
              </a:solidFill>
              <a:latin typeface="Calibri"/>
              <a:ea typeface="Calibri"/>
              <a:cs typeface="Calibri"/>
              <a:sym typeface="Calibri"/>
            </a:endParaRPr>
          </a:p>
          <a:p>
            <a:pPr marR="0" lvl="0" algn="l" rtl="0">
              <a:lnSpc>
                <a:spcPct val="100000"/>
              </a:lnSpc>
              <a:spcBef>
                <a:spcPts val="0"/>
              </a:spcBef>
              <a:spcAft>
                <a:spcPts val="0"/>
              </a:spcAft>
              <a:buClr>
                <a:srgbClr val="000000"/>
              </a:buClr>
              <a:buSzPts val="1550"/>
            </a:pPr>
            <a:r>
              <a:rPr lang="en-US" sz="1400" b="0" i="0" u="sng" strike="noStrike" cap="none" dirty="0">
                <a:solidFill>
                  <a:srgbClr val="000000"/>
                </a:solidFill>
                <a:latin typeface="Calibri"/>
                <a:ea typeface="Calibri"/>
                <a:cs typeface="Calibri"/>
                <a:sym typeface="Calibri"/>
              </a:rPr>
              <a:t>Equation: 50.7231 - 0.7950 * price + 8.3063 * mileage  - 0.0186 * top speed</a:t>
            </a:r>
            <a:endParaRPr lang="en-US" dirty="0"/>
          </a:p>
          <a:p>
            <a:pPr marR="0" lvl="0" algn="l" rtl="0">
              <a:lnSpc>
                <a:spcPct val="100000"/>
              </a:lnSpc>
              <a:spcBef>
                <a:spcPts val="0"/>
              </a:spcBef>
              <a:spcAft>
                <a:spcPts val="0"/>
              </a:spcAft>
              <a:buClr>
                <a:srgbClr val="000000"/>
              </a:buClr>
              <a:buSzPts val="1550"/>
            </a:pPr>
            <a:endParaRPr lang="en-US" sz="1400" b="0" i="0" u="sng" strike="noStrike" cap="none" dirty="0">
              <a:solidFill>
                <a:srgbClr val="000000"/>
              </a:solidFill>
              <a:latin typeface="Calibri"/>
              <a:ea typeface="Calibri"/>
              <a:cs typeface="Calibri"/>
              <a:sym typeface="Calibri"/>
            </a:endParaRPr>
          </a:p>
          <a:p>
            <a:pPr marR="0" lvl="0" algn="l" rtl="0">
              <a:lnSpc>
                <a:spcPct val="100000"/>
              </a:lnSpc>
              <a:spcBef>
                <a:spcPts val="0"/>
              </a:spcBef>
              <a:spcAft>
                <a:spcPts val="0"/>
              </a:spcAft>
              <a:buClr>
                <a:srgbClr val="000000"/>
              </a:buClr>
              <a:buSzPts val="1550"/>
            </a:pPr>
            <a:r>
              <a:rPr lang="en-US" sz="1400" b="0" i="0" u="sng" strike="noStrike" cap="none" dirty="0">
                <a:solidFill>
                  <a:srgbClr val="000000"/>
                </a:solidFill>
                <a:latin typeface="Calibri"/>
                <a:ea typeface="Calibri"/>
                <a:cs typeface="Calibri"/>
                <a:sym typeface="Calibri"/>
              </a:rPr>
              <a:t>Predicted Sales(in units): 225.2927</a:t>
            </a:r>
          </a:p>
          <a:p>
            <a:endParaRPr lang="en-IN" dirty="0"/>
          </a:p>
        </p:txBody>
      </p:sp>
      <p:sp>
        <p:nvSpPr>
          <p:cNvPr id="4" name="Content Placeholder 3">
            <a:extLst>
              <a:ext uri="{FF2B5EF4-FFF2-40B4-BE49-F238E27FC236}">
                <a16:creationId xmlns:a16="http://schemas.microsoft.com/office/drawing/2014/main" id="{CC0E8E46-7B63-0148-68A2-3A177A3FF19B}"/>
              </a:ext>
            </a:extLst>
          </p:cNvPr>
          <p:cNvSpPr>
            <a:spLocks noGrp="1"/>
          </p:cNvSpPr>
          <p:nvPr>
            <p:ph sz="half" idx="2"/>
          </p:nvPr>
        </p:nvSpPr>
        <p:spPr/>
        <p:txBody>
          <a:bodyPr>
            <a:normAutofit lnSpcReduction="10000"/>
          </a:bodyPr>
          <a:lstStyle/>
          <a:p>
            <a:pPr algn="ctr">
              <a:lnSpc>
                <a:spcPct val="100000"/>
              </a:lnSpc>
              <a:spcBef>
                <a:spcPts val="0"/>
              </a:spcBef>
              <a:buClr>
                <a:srgbClr val="000000"/>
              </a:buClr>
              <a:buSzPts val="1550"/>
            </a:pPr>
            <a:r>
              <a:rPr lang="en-US" sz="1400" b="0" i="0" u="sng" strike="noStrike" cap="none" dirty="0">
                <a:solidFill>
                  <a:srgbClr val="000000"/>
                </a:solidFill>
                <a:latin typeface="Calibri"/>
                <a:ea typeface="Calibri"/>
                <a:cs typeface="Calibri"/>
                <a:sym typeface="Calibri"/>
              </a:rPr>
              <a:t>Develop the regression equation for the Marengo models and Predict the number of unit sales of Marengo32 model?</a:t>
            </a:r>
            <a:endParaRPr lang="en-US" sz="1400" b="0" i="0" u="none" strike="noStrike" cap="none" dirty="0">
              <a:solidFill>
                <a:srgbClr val="000000"/>
              </a:solidFill>
              <a:latin typeface="Calibri"/>
              <a:ea typeface="Calibri"/>
              <a:cs typeface="Calibri"/>
              <a:sym typeface="Calibri"/>
            </a:endParaRPr>
          </a:p>
          <a:p>
            <a:pPr>
              <a:lnSpc>
                <a:spcPct val="100000"/>
              </a:lnSpc>
              <a:spcBef>
                <a:spcPts val="0"/>
              </a:spcBef>
              <a:buClr>
                <a:schemeClr val="dk1"/>
              </a:buClr>
              <a:buSzPts val="1550"/>
            </a:pPr>
            <a:r>
              <a:rPr lang="en-US" b="0" i="0" u="sng" strike="noStrike" cap="none" dirty="0">
                <a:solidFill>
                  <a:schemeClr val="dk1"/>
                </a:solidFill>
                <a:latin typeface="Calibri"/>
                <a:ea typeface="Calibri"/>
                <a:cs typeface="Calibri"/>
                <a:sym typeface="Calibri"/>
              </a:rPr>
              <a:t>Regression coefficients</a:t>
            </a:r>
          </a:p>
          <a:p>
            <a:pPr>
              <a:lnSpc>
                <a:spcPct val="100000"/>
              </a:lnSpc>
              <a:spcBef>
                <a:spcPts val="0"/>
              </a:spcBef>
              <a:buClr>
                <a:schemeClr val="dk1"/>
              </a:buClr>
              <a:buSzPts val="1550"/>
            </a:pPr>
            <a:endParaRPr lang="en-US" b="0" i="0" u="sng" strike="noStrike" cap="none" dirty="0">
              <a:solidFill>
                <a:schemeClr val="dk1"/>
              </a:solidFill>
              <a:latin typeface="Calibri"/>
              <a:ea typeface="Calibri"/>
              <a:cs typeface="Calibri"/>
              <a:sym typeface="Calibri"/>
            </a:endParaRPr>
          </a:p>
          <a:p>
            <a:pPr>
              <a:lnSpc>
                <a:spcPct val="100000"/>
              </a:lnSpc>
              <a:spcBef>
                <a:spcPts val="0"/>
              </a:spcBef>
              <a:buClr>
                <a:schemeClr val="dk1"/>
              </a:buClr>
              <a:buSzPts val="1550"/>
            </a:pPr>
            <a:r>
              <a:rPr lang="en-US" b="0" i="0" u="sng" strike="noStrike" cap="none" dirty="0">
                <a:solidFill>
                  <a:schemeClr val="dk1"/>
                </a:solidFill>
                <a:latin typeface="Calibri"/>
                <a:ea typeface="Calibri"/>
                <a:cs typeface="Calibri"/>
                <a:sym typeface="Calibri"/>
              </a:rPr>
              <a:t>Price: - 0.1867</a:t>
            </a:r>
          </a:p>
          <a:p>
            <a:pPr>
              <a:lnSpc>
                <a:spcPct val="100000"/>
              </a:lnSpc>
              <a:spcBef>
                <a:spcPts val="0"/>
              </a:spcBef>
              <a:buClr>
                <a:schemeClr val="dk1"/>
              </a:buClr>
              <a:buSzPts val="1550"/>
            </a:pPr>
            <a:endParaRPr lang="en-US" b="0" i="0" u="sng" strike="noStrike" cap="none" dirty="0">
              <a:solidFill>
                <a:schemeClr val="dk1"/>
              </a:solidFill>
              <a:latin typeface="Calibri"/>
              <a:ea typeface="Calibri"/>
              <a:cs typeface="Calibri"/>
              <a:sym typeface="Calibri"/>
            </a:endParaRPr>
          </a:p>
          <a:p>
            <a:pPr>
              <a:lnSpc>
                <a:spcPct val="100000"/>
              </a:lnSpc>
              <a:spcBef>
                <a:spcPts val="0"/>
              </a:spcBef>
              <a:buClr>
                <a:schemeClr val="dk1"/>
              </a:buClr>
              <a:buSzPts val="1550"/>
            </a:pPr>
            <a:r>
              <a:rPr lang="en-US" b="0" i="0" u="sng" strike="noStrike" cap="none" dirty="0">
                <a:solidFill>
                  <a:schemeClr val="dk1"/>
                </a:solidFill>
                <a:latin typeface="Calibri"/>
                <a:ea typeface="Calibri"/>
                <a:cs typeface="Calibri"/>
                <a:sym typeface="Calibri"/>
              </a:rPr>
              <a:t>Mileage: 0.0413</a:t>
            </a:r>
          </a:p>
          <a:p>
            <a:pPr>
              <a:lnSpc>
                <a:spcPct val="100000"/>
              </a:lnSpc>
              <a:spcBef>
                <a:spcPts val="0"/>
              </a:spcBef>
              <a:buClr>
                <a:schemeClr val="dk1"/>
              </a:buClr>
              <a:buSzPts val="1550"/>
            </a:pPr>
            <a:endParaRPr lang="en-US" b="0" i="0" u="sng" strike="noStrike" cap="none" dirty="0">
              <a:solidFill>
                <a:schemeClr val="dk1"/>
              </a:solidFill>
              <a:latin typeface="Calibri"/>
              <a:ea typeface="Calibri"/>
              <a:cs typeface="Calibri"/>
              <a:sym typeface="Calibri"/>
            </a:endParaRPr>
          </a:p>
          <a:p>
            <a:pPr>
              <a:lnSpc>
                <a:spcPct val="100000"/>
              </a:lnSpc>
              <a:spcBef>
                <a:spcPts val="0"/>
              </a:spcBef>
              <a:buClr>
                <a:schemeClr val="dk1"/>
              </a:buClr>
              <a:buSzPts val="1550"/>
            </a:pPr>
            <a:r>
              <a:rPr lang="en-US" b="0" i="0" u="sng" strike="noStrike" cap="none" dirty="0">
                <a:solidFill>
                  <a:schemeClr val="dk1"/>
                </a:solidFill>
                <a:latin typeface="Calibri"/>
                <a:ea typeface="Calibri"/>
                <a:cs typeface="Calibri"/>
                <a:sym typeface="Calibri"/>
              </a:rPr>
              <a:t>Top speed: 0.2208</a:t>
            </a:r>
          </a:p>
          <a:p>
            <a:pPr>
              <a:lnSpc>
                <a:spcPct val="100000"/>
              </a:lnSpc>
              <a:spcBef>
                <a:spcPts val="0"/>
              </a:spcBef>
              <a:buClr>
                <a:schemeClr val="dk1"/>
              </a:buClr>
              <a:buSzPts val="1550"/>
            </a:pPr>
            <a:endParaRPr lang="en-US" b="0" i="0" u="sng" strike="noStrike" cap="none" dirty="0">
              <a:solidFill>
                <a:schemeClr val="dk1"/>
              </a:solidFill>
              <a:latin typeface="Calibri"/>
              <a:ea typeface="Calibri"/>
              <a:cs typeface="Calibri"/>
              <a:sym typeface="Calibri"/>
            </a:endParaRPr>
          </a:p>
          <a:p>
            <a:pPr>
              <a:lnSpc>
                <a:spcPct val="100000"/>
              </a:lnSpc>
              <a:spcBef>
                <a:spcPts val="0"/>
              </a:spcBef>
              <a:buClr>
                <a:schemeClr val="dk1"/>
              </a:buClr>
              <a:buSzPts val="1550"/>
            </a:pPr>
            <a:r>
              <a:rPr lang="en-US" b="0" i="0" u="sng" strike="noStrike" cap="none" dirty="0">
                <a:solidFill>
                  <a:schemeClr val="dk1"/>
                </a:solidFill>
                <a:latin typeface="Calibri"/>
                <a:ea typeface="Calibri"/>
                <a:cs typeface="Calibri"/>
                <a:sym typeface="Calibri"/>
              </a:rPr>
              <a:t>Equation:  -13.4476 - 0.1867* price+ 0.0413* mileage + 0.2208* top speed</a:t>
            </a:r>
          </a:p>
          <a:p>
            <a:pPr>
              <a:lnSpc>
                <a:spcPct val="100000"/>
              </a:lnSpc>
              <a:spcBef>
                <a:spcPts val="0"/>
              </a:spcBef>
              <a:buClr>
                <a:schemeClr val="dk1"/>
              </a:buClr>
              <a:buSzPts val="1550"/>
            </a:pPr>
            <a:r>
              <a:rPr lang="en-US" b="0" i="0" u="sng" strike="noStrike" cap="none" dirty="0">
                <a:solidFill>
                  <a:schemeClr val="dk1"/>
                </a:solidFill>
                <a:latin typeface="Calibri"/>
                <a:ea typeface="Calibri"/>
                <a:cs typeface="Calibri"/>
                <a:sym typeface="Calibri"/>
              </a:rPr>
              <a:t>Predicted Sales(in units):  25.885</a:t>
            </a:r>
          </a:p>
          <a:p>
            <a:pPr>
              <a:lnSpc>
                <a:spcPct val="100000"/>
              </a:lnSpc>
              <a:spcBef>
                <a:spcPts val="0"/>
              </a:spcBef>
              <a:buClr>
                <a:schemeClr val="dk1"/>
              </a:buClr>
              <a:buSzPts val="1550"/>
            </a:pPr>
            <a:endParaRPr lang="en-US" dirty="0"/>
          </a:p>
          <a:p>
            <a:endParaRPr lang="en-IN" dirty="0"/>
          </a:p>
        </p:txBody>
      </p:sp>
      <p:sp>
        <p:nvSpPr>
          <p:cNvPr id="5" name="Slide Number Placeholder 4">
            <a:extLst>
              <a:ext uri="{FF2B5EF4-FFF2-40B4-BE49-F238E27FC236}">
                <a16:creationId xmlns:a16="http://schemas.microsoft.com/office/drawing/2014/main" id="{33239A46-65C9-F007-1F37-A83204A78898}"/>
              </a:ext>
            </a:extLst>
          </p:cNvPr>
          <p:cNvSpPr>
            <a:spLocks noGrp="1"/>
          </p:cNvSpPr>
          <p:nvPr>
            <p:ph type="sldNum" sz="quarter" idx="12"/>
          </p:nvPr>
        </p:nvSpPr>
        <p:spPr>
          <a:xfrm>
            <a:off x="8346186" y="4712023"/>
            <a:ext cx="480060" cy="273844"/>
          </a:xfrm>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Q-5) Based on sales prediction, what is the overall predicted profit for Rocinante36 model and Marengo32 model ?</a:t>
            </a:r>
            <a:endParaRPr sz="2000">
              <a:latin typeface="Calibri"/>
              <a:ea typeface="Calibri"/>
              <a:cs typeface="Calibri"/>
              <a:sym typeface="Calibri"/>
            </a:endParaRPr>
          </a:p>
        </p:txBody>
      </p:sp>
      <p:sp>
        <p:nvSpPr>
          <p:cNvPr id="2" name="Content Placeholder 1">
            <a:extLst>
              <a:ext uri="{FF2B5EF4-FFF2-40B4-BE49-F238E27FC236}">
                <a16:creationId xmlns:a16="http://schemas.microsoft.com/office/drawing/2014/main" id="{DA64BB7C-5B47-6330-C07E-8ED885FDE85B}"/>
              </a:ext>
            </a:extLst>
          </p:cNvPr>
          <p:cNvSpPr>
            <a:spLocks noGrp="1"/>
          </p:cNvSpPr>
          <p:nvPr>
            <p:ph idx="1"/>
          </p:nvPr>
        </p:nvSpPr>
        <p:spPr/>
        <p:txBody>
          <a:bodyPr/>
          <a:lstStyle/>
          <a:p>
            <a:pPr marL="0" marR="0" lvl="0" indent="0" algn="l" rtl="0">
              <a:lnSpc>
                <a:spcPct val="100000"/>
              </a:lnSpc>
              <a:spcBef>
                <a:spcPts val="0"/>
              </a:spcBef>
              <a:spcAft>
                <a:spcPts val="0"/>
              </a:spcAft>
              <a:buClr>
                <a:srgbClr val="000000"/>
              </a:buClr>
              <a:buSzPts val="1800"/>
              <a:buFont typeface="Arial"/>
              <a:buNone/>
            </a:pPr>
            <a:r>
              <a:rPr lang="en-IN" sz="1600" b="0" i="0" u="sng" strike="noStrike" cap="none" dirty="0">
                <a:solidFill>
                  <a:srgbClr val="000000"/>
                </a:solidFill>
                <a:latin typeface="Calibri"/>
                <a:ea typeface="Calibri"/>
                <a:cs typeface="Calibri"/>
                <a:sym typeface="Calibri"/>
              </a:rPr>
              <a:t>Overall predicted profit</a:t>
            </a:r>
          </a:p>
          <a:p>
            <a:pPr marL="0" marR="0" lvl="0" indent="0" algn="l" rtl="0">
              <a:lnSpc>
                <a:spcPct val="100000"/>
              </a:lnSpc>
              <a:spcBef>
                <a:spcPts val="0"/>
              </a:spcBef>
              <a:spcAft>
                <a:spcPts val="0"/>
              </a:spcAft>
              <a:buClr>
                <a:srgbClr val="000000"/>
              </a:buClr>
              <a:buSzPts val="1800"/>
              <a:buFont typeface="Arial"/>
              <a:buNone/>
            </a:pPr>
            <a:endParaRPr lang="en-IN" sz="16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IN" sz="1600" b="0" i="0" u="sng" strike="noStrike" cap="none" dirty="0">
                <a:solidFill>
                  <a:srgbClr val="000000"/>
                </a:solidFill>
                <a:latin typeface="Calibri"/>
                <a:ea typeface="Calibri"/>
                <a:cs typeface="Calibri"/>
                <a:sym typeface="Calibri"/>
              </a:rPr>
              <a:t>Rocinante36 Model:   Rs. </a:t>
            </a:r>
            <a:r>
              <a:rPr kumimoji="0" lang="en-IN"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2,25,29,270.0</a:t>
            </a:r>
            <a:endParaRPr lang="en-IN" sz="1600" b="0" i="0" u="sng"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l" rtl="0">
              <a:lnSpc>
                <a:spcPct val="100000"/>
              </a:lnSpc>
              <a:spcBef>
                <a:spcPts val="0"/>
              </a:spcBef>
              <a:spcAft>
                <a:spcPts val="0"/>
              </a:spcAft>
              <a:buClr>
                <a:srgbClr val="000000"/>
              </a:buClr>
              <a:buSzPts val="1800"/>
              <a:buFont typeface="Arial"/>
              <a:buNone/>
            </a:pPr>
            <a:endParaRPr lang="en-IN" sz="16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IN" sz="1600" b="0" i="0" u="sng" strike="noStrike" cap="none" dirty="0">
                <a:solidFill>
                  <a:srgbClr val="000000"/>
                </a:solidFill>
                <a:latin typeface="Calibri"/>
                <a:ea typeface="Calibri"/>
                <a:cs typeface="Calibri"/>
                <a:sym typeface="Calibri"/>
              </a:rPr>
              <a:t>Marengo32 Model:  Rs. </a:t>
            </a:r>
            <a:r>
              <a:rPr kumimoji="0" lang="en-IN"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2,06,75,120.0</a:t>
            </a:r>
            <a:r>
              <a:rPr kumimoji="0" lang="en-IN" altLang="en-US" sz="7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IN" sz="1600" b="0" i="0" u="sng"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a:endParaRPr>
          </a:p>
          <a:p>
            <a:endParaRPr lang="en-IN" dirty="0"/>
          </a:p>
        </p:txBody>
      </p:sp>
      <p:sp>
        <p:nvSpPr>
          <p:cNvPr id="3" name="Slide Number Placeholder 2">
            <a:extLst>
              <a:ext uri="{FF2B5EF4-FFF2-40B4-BE49-F238E27FC236}">
                <a16:creationId xmlns:a16="http://schemas.microsoft.com/office/drawing/2014/main" id="{9CE10847-7250-D8B6-22B3-1AE9E95A90EF}"/>
              </a:ext>
            </a:extLst>
          </p:cNvPr>
          <p:cNvSpPr>
            <a:spLocks noGrp="1"/>
          </p:cNvSpPr>
          <p:nvPr>
            <p:ph type="sldNum" sz="quarter" idx="12"/>
          </p:nvPr>
        </p:nvSpPr>
        <p:spPr>
          <a:xfrm>
            <a:off x="8483346" y="4704588"/>
            <a:ext cx="370722" cy="273844"/>
          </a:xfrm>
        </p:spPr>
        <p:txBody>
          <a:bodyPr/>
          <a:lstStyle/>
          <a:p>
            <a:pPr marL="0" lvl="0" indent="0" algn="r" rtl="0">
              <a:spcBef>
                <a:spcPts val="0"/>
              </a:spcBef>
              <a:spcAft>
                <a:spcPts val="0"/>
              </a:spcAft>
              <a:buNone/>
            </a:pPr>
            <a:fld id="{00000000-1234-1234-1234-123412341234}" type="slidenum">
              <a:rPr lang="en" smtClean="0"/>
              <a:t>7</a:t>
            </a:fld>
            <a:endParaRPr lang="e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latin typeface="Calibri"/>
                <a:ea typeface="Calibri"/>
                <a:cs typeface="Calibri"/>
                <a:sym typeface="Calibri"/>
              </a:rPr>
              <a:t>Q-6) As a CEO, you wish to invest only in the model which is predicted to be more profitable. Which model among Rocinante36 and Marengo32 will you invest in?</a:t>
            </a:r>
            <a:endParaRPr sz="2000">
              <a:latin typeface="Calibri"/>
              <a:ea typeface="Calibri"/>
              <a:cs typeface="Calibri"/>
              <a:sym typeface="Calibri"/>
            </a:endParaRPr>
          </a:p>
        </p:txBody>
      </p:sp>
      <p:sp>
        <p:nvSpPr>
          <p:cNvPr id="2" name="Content Placeholder 1">
            <a:extLst>
              <a:ext uri="{FF2B5EF4-FFF2-40B4-BE49-F238E27FC236}">
                <a16:creationId xmlns:a16="http://schemas.microsoft.com/office/drawing/2014/main" id="{AA16DBA7-581E-0A21-C073-31D5CC7CB333}"/>
              </a:ext>
            </a:extLst>
          </p:cNvPr>
          <p:cNvSpPr>
            <a:spLocks noGrp="1"/>
          </p:cNvSpPr>
          <p:nvPr>
            <p:ph idx="1"/>
          </p:nvPr>
        </p:nvSpPr>
        <p:spPr/>
        <p:txBody>
          <a:bodyPr/>
          <a:lstStyle/>
          <a:p>
            <a:pPr marL="0" marR="0" lvl="0" indent="0" algn="ctr" rtl="0">
              <a:lnSpc>
                <a:spcPct val="100000"/>
              </a:lnSpc>
              <a:spcBef>
                <a:spcPts val="0"/>
              </a:spcBef>
              <a:spcAft>
                <a:spcPts val="0"/>
              </a:spcAft>
              <a:buClr>
                <a:srgbClr val="000000"/>
              </a:buClr>
              <a:buSzPts val="1800"/>
              <a:buFont typeface="Arial"/>
              <a:buNone/>
            </a:pPr>
            <a:r>
              <a:rPr lang="en-US" sz="1600" b="0" i="0" u="sng" strike="noStrike" cap="none" dirty="0">
                <a:solidFill>
                  <a:srgbClr val="000000"/>
                </a:solidFill>
                <a:latin typeface="Calibri"/>
                <a:ea typeface="Calibri"/>
                <a:cs typeface="Calibri"/>
                <a:sym typeface="Calibri"/>
              </a:rPr>
              <a:t>Which model you will invest in?</a:t>
            </a:r>
          </a:p>
          <a:p>
            <a:pPr marL="0" marR="0" lvl="0" indent="0" algn="l" rtl="0">
              <a:lnSpc>
                <a:spcPct val="100000"/>
              </a:lnSpc>
              <a:spcBef>
                <a:spcPts val="0"/>
              </a:spcBef>
              <a:spcAft>
                <a:spcPts val="0"/>
              </a:spcAft>
              <a:buClr>
                <a:srgbClr val="000000"/>
              </a:buClr>
              <a:buSzPts val="1800"/>
              <a:buFont typeface="Arial"/>
              <a:buNone/>
            </a:pPr>
            <a:endParaRPr lang="en-US" sz="16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16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000000"/>
                </a:solidFill>
                <a:latin typeface="Calibri"/>
                <a:ea typeface="Calibri"/>
                <a:cs typeface="Calibri"/>
                <a:sym typeface="Calibri"/>
              </a:rPr>
              <a:t>Since Rocinante36 is projected to generate a higher overall profit (22,529,270.0) compared to Marengo32 (20,675,120.0), the company should invest in the Rocinante36 model to maximize profits.</a:t>
            </a:r>
          </a:p>
          <a:p>
            <a:pPr marL="0" marR="0" lvl="0" indent="0" algn="l" rtl="0">
              <a:lnSpc>
                <a:spcPct val="100000"/>
              </a:lnSpc>
              <a:spcBef>
                <a:spcPts val="0"/>
              </a:spcBef>
              <a:spcAft>
                <a:spcPts val="0"/>
              </a:spcAft>
              <a:buClr>
                <a:srgbClr val="000000"/>
              </a:buClr>
              <a:buSzPts val="1800"/>
              <a:buFont typeface="Arial"/>
              <a:buNone/>
            </a:pPr>
            <a:endParaRPr lang="en-US" sz="16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000000"/>
                </a:solidFill>
                <a:latin typeface="Calibri"/>
                <a:ea typeface="Calibri"/>
                <a:cs typeface="Calibri"/>
                <a:sym typeface="Calibri"/>
              </a:rPr>
              <a:t>Rocinante36 is the better investment option based on the projected profit figures.</a:t>
            </a:r>
          </a:p>
          <a:p>
            <a:endParaRPr lang="en-IN" dirty="0"/>
          </a:p>
        </p:txBody>
      </p:sp>
      <p:sp>
        <p:nvSpPr>
          <p:cNvPr id="3" name="Slide Number Placeholder 2">
            <a:extLst>
              <a:ext uri="{FF2B5EF4-FFF2-40B4-BE49-F238E27FC236}">
                <a16:creationId xmlns:a16="http://schemas.microsoft.com/office/drawing/2014/main" id="{4EEA77C7-5922-1565-2C2C-2D7496437743}"/>
              </a:ext>
            </a:extLst>
          </p:cNvPr>
          <p:cNvSpPr>
            <a:spLocks noGrp="1"/>
          </p:cNvSpPr>
          <p:nvPr>
            <p:ph type="sldNum" sz="quarter" idx="12"/>
          </p:nvPr>
        </p:nvSpPr>
        <p:spPr>
          <a:xfrm>
            <a:off x="8483346" y="4704588"/>
            <a:ext cx="378156" cy="273844"/>
          </a:xfrm>
        </p:spPr>
        <p:txBody>
          <a:bodyPr/>
          <a:lstStyle/>
          <a:p>
            <a:pPr marL="0" lvl="0" indent="0" algn="r" rtl="0">
              <a:spcBef>
                <a:spcPts val="0"/>
              </a:spcBef>
              <a:spcAft>
                <a:spcPts val="0"/>
              </a:spcAft>
              <a:buNone/>
            </a:pPr>
            <a:fld id="{00000000-1234-1234-1234-123412341234}" type="slidenum">
              <a:rPr lang="en" smtClean="0"/>
              <a:t>8</a:t>
            </a:fld>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2800"/>
              <a:buNone/>
            </a:pPr>
            <a:r>
              <a:rPr lang="en" sz="1600" dirty="0">
                <a:latin typeface="Calibri"/>
                <a:ea typeface="Calibri"/>
                <a:cs typeface="Calibri"/>
                <a:sym typeface="Calibri"/>
              </a:rPr>
              <a:t>Q-7) </a:t>
            </a:r>
            <a:r>
              <a:rPr lang="en" sz="1600" dirty="0"/>
              <a:t>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a:t>
            </a:r>
            <a:endParaRPr sz="1600" dirty="0">
              <a:latin typeface="Calibri"/>
              <a:ea typeface="Calibri"/>
              <a:cs typeface="Calibri"/>
              <a:sym typeface="Calibri"/>
            </a:endParaRPr>
          </a:p>
        </p:txBody>
      </p:sp>
      <p:sp>
        <p:nvSpPr>
          <p:cNvPr id="2" name="Content Placeholder 1">
            <a:extLst>
              <a:ext uri="{FF2B5EF4-FFF2-40B4-BE49-F238E27FC236}">
                <a16:creationId xmlns:a16="http://schemas.microsoft.com/office/drawing/2014/main" id="{9F252912-A3B8-3F3F-F143-FC7D518D7085}"/>
              </a:ext>
            </a:extLst>
          </p:cNvPr>
          <p:cNvSpPr>
            <a:spLocks noGrp="1"/>
          </p:cNvSpPr>
          <p:nvPr>
            <p:ph idx="1"/>
          </p:nvPr>
        </p:nvSpPr>
        <p:spPr>
          <a:xfrm>
            <a:off x="710890" y="2364207"/>
            <a:ext cx="7543800" cy="3038094"/>
          </a:xfrm>
        </p:spPr>
        <p:txBody>
          <a:bodyPr/>
          <a:lstStyle/>
          <a:p>
            <a:pPr marL="0" marR="0" lvl="0" indent="0" algn="ctr" rtl="0">
              <a:lnSpc>
                <a:spcPct val="100000"/>
              </a:lnSpc>
              <a:spcBef>
                <a:spcPts val="0"/>
              </a:spcBef>
              <a:spcAft>
                <a:spcPts val="0"/>
              </a:spcAft>
              <a:buClr>
                <a:srgbClr val="000000"/>
              </a:buClr>
              <a:buSzPts val="1800"/>
              <a:buFont typeface="Arial"/>
              <a:buNone/>
            </a:pPr>
            <a:r>
              <a:rPr lang="en-US" sz="1600" b="0" i="0" u="sng" strike="noStrike" cap="none" dirty="0">
                <a:solidFill>
                  <a:srgbClr val="000000"/>
                </a:solidFill>
                <a:latin typeface="Calibri"/>
                <a:ea typeface="Calibri"/>
                <a:cs typeface="Calibri"/>
                <a:sym typeface="Calibri"/>
              </a:rPr>
              <a:t>Which car is most affected by a price increase? Why?</a:t>
            </a:r>
            <a:endParaRPr lang="en-US" sz="16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16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600" b="0" i="0" u="none" strike="noStrike" cap="none" dirty="0">
                <a:solidFill>
                  <a:srgbClr val="000000"/>
                </a:solidFill>
                <a:latin typeface="Calibri"/>
                <a:ea typeface="Calibri"/>
                <a:cs typeface="Calibri"/>
                <a:sym typeface="Calibri"/>
              </a:rPr>
              <a:t>The impact of increasing the price on sales is more pronounced in Rocinante36, indicating that customers may be more price-sensitive for this model.</a:t>
            </a:r>
          </a:p>
          <a:p>
            <a:endParaRPr lang="en-IN" dirty="0"/>
          </a:p>
        </p:txBody>
      </p:sp>
      <p:sp>
        <p:nvSpPr>
          <p:cNvPr id="3" name="Slide Number Placeholder 2">
            <a:extLst>
              <a:ext uri="{FF2B5EF4-FFF2-40B4-BE49-F238E27FC236}">
                <a16:creationId xmlns:a16="http://schemas.microsoft.com/office/drawing/2014/main" id="{654AC166-FB8C-A04E-3CD1-444A83146AA6}"/>
              </a:ext>
            </a:extLst>
          </p:cNvPr>
          <p:cNvSpPr>
            <a:spLocks noGrp="1"/>
          </p:cNvSpPr>
          <p:nvPr>
            <p:ph type="sldNum" sz="quarter" idx="12"/>
          </p:nvPr>
        </p:nvSpPr>
        <p:spPr>
          <a:xfrm>
            <a:off x="8483346" y="4704588"/>
            <a:ext cx="385591" cy="273844"/>
          </a:xfrm>
        </p:spPr>
        <p:txBody>
          <a:bodyPr/>
          <a:lstStyle/>
          <a:p>
            <a:pPr marL="0" lvl="0" indent="0" algn="r" rtl="0">
              <a:spcBef>
                <a:spcPts val="0"/>
              </a:spcBef>
              <a:spcAft>
                <a:spcPts val="0"/>
              </a:spcAft>
              <a:buNone/>
            </a:pPr>
            <a:fld id="{00000000-1234-1234-1234-123412341234}" type="slidenum">
              <a:rPr lang="en" smtClean="0"/>
              <a:t>9</a:t>
            </a:fld>
            <a:endParaRPr lang="e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406</TotalTime>
  <Words>943</Words>
  <Application>Microsoft Office PowerPoint</Application>
  <PresentationFormat>On-screen Show (16:9)</PresentationFormat>
  <Paragraphs>91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Rockwell</vt:lpstr>
      <vt:lpstr>Rockwell Condensed</vt:lpstr>
      <vt:lpstr>Times New Roman</vt:lpstr>
      <vt:lpstr>Wingdings</vt:lpstr>
      <vt:lpstr>Wood Type</vt:lpstr>
      <vt:lpstr>Random Motors Project Submission</vt:lpstr>
      <vt:lpstr>Q-1a) Formulate the null hypotheses to check whether the new models are performing as per the desired design specifications.</vt:lpstr>
      <vt:lpstr>Q-1b) Formulate the alternate hypotheses to check whether the new models are performing as per the desired design specifications.</vt:lpstr>
      <vt:lpstr>Q-2) In order to comment on whether the design specifications are being matched or not, perform relevant hypothesis tests and calculate the p-value for each. What will you conclude? Assume you are performing the tests at 95% confidence level.</vt:lpstr>
      <vt:lpstr>Q-3) You have learnt about the possible errors that might result from the hypothesis tests. What type of error is more expensive for Random motors based on the hypothesis they are testing? Why? Assume that you need to refund all your customers if your cars deviate from specifications.</vt:lpstr>
      <vt:lpstr>Q-4) Develop a regression equation for each model at 95 percent confidence level. From the regression equation predict the sales of the two models.  </vt:lpstr>
      <vt:lpstr>Q-5) Based on sales prediction, what is the overall predicted profit for Rocinante36 model and Marengo32 model ?</vt:lpstr>
      <vt:lpstr>Q-6) As a CEO, you wish to invest only in the model which is predicted to be more profitable. Which model among Rocinante36 and Marengo32 will you invest in?</vt:lpstr>
      <vt:lpstr>Q-7) Now you must have derived the regression equation for both models, Rocinante and Marengo. Now if you increase the price of Rocinante36 and Marengo32 by 1 lac rupees each, which car will have a higher impact on the sales due to increase in price? Give proper logic for your answer. You can consider that all other specifications such as mileage and top speed remain the same for both models.</vt:lpstr>
      <vt:lpstr>Q-8) After developing the regression equation for both models (Rocinante and Marengo), if you analyse the p values for coefficients in the regression results, you will notice that some of the regression variables (top speed, mileage and price) are insignificant. Remove the insignificant regression variables from your selection and rebuild the regression model using only significant variables. Compare the Adjusted R square value for the new and old regression model. Do you notice any change in Adjusted R square value? If yes, explain the reason for the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Motors Project Submission</dc:title>
  <dc:creator>Kiran H C</dc:creator>
  <cp:lastModifiedBy>Kiran H C</cp:lastModifiedBy>
  <cp:revision>6</cp:revision>
  <dcterms:modified xsi:type="dcterms:W3CDTF">2024-10-26T14:04:49Z</dcterms:modified>
</cp:coreProperties>
</file>