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7" r:id="rId6"/>
    <p:sldId id="266" r:id="rId7"/>
    <p:sldId id="265" r:id="rId8"/>
    <p:sldId id="261" r:id="rId9"/>
    <p:sldId id="264" r:id="rId10"/>
    <p:sldId id="263" r:id="rId11"/>
    <p:sldId id="262" r:id="rId12"/>
    <p:sldId id="268"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7" d="100"/>
          <a:sy n="117" d="100"/>
        </p:scale>
        <p:origin x="3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296682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44723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EF725-2CE5-45D6-9B05-7FE0B5A856C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353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263536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EF725-2CE5-45D6-9B05-7FE0B5A856C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9886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4075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429449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298505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27987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0F97-8989-45D9-B9DA-C1425DDFDA8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95874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75037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A50F97-8989-45D9-B9DA-C1425DDFDA85}"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33597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50F97-8989-45D9-B9DA-C1425DDFDA85}"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7146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50F97-8989-45D9-B9DA-C1425DDFDA85}"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23006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244445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50F97-8989-45D9-B9DA-C1425DDFDA8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EF725-2CE5-45D6-9B05-7FE0B5A856CD}" type="slidenum">
              <a:rPr lang="en-IN" smtClean="0"/>
              <a:t>‹#›</a:t>
            </a:fld>
            <a:endParaRPr lang="en-IN"/>
          </a:p>
        </p:txBody>
      </p:sp>
    </p:spTree>
    <p:extLst>
      <p:ext uri="{BB962C8B-B14F-4D97-AF65-F5344CB8AC3E}">
        <p14:creationId xmlns:p14="http://schemas.microsoft.com/office/powerpoint/2010/main" val="379448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A50F97-8989-45D9-B9DA-C1425DDFDA85}" type="datetimeFigureOut">
              <a:rPr lang="en-IN" smtClean="0"/>
              <a:t>03-02-2024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2EF725-2CE5-45D6-9B05-7FE0B5A856CD}" type="slidenum">
              <a:rPr lang="en-IN" smtClean="0"/>
              <a:t>‹#›</a:t>
            </a:fld>
            <a:endParaRPr lang="en-IN"/>
          </a:p>
        </p:txBody>
      </p:sp>
    </p:spTree>
    <p:extLst>
      <p:ext uri="{BB962C8B-B14F-4D97-AF65-F5344CB8AC3E}">
        <p14:creationId xmlns:p14="http://schemas.microsoft.com/office/powerpoint/2010/main" val="12965911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D70-C82C-C10F-0A1C-35C0A8F4475F}"/>
              </a:ext>
            </a:extLst>
          </p:cNvPr>
          <p:cNvSpPr txBox="1"/>
          <p:nvPr/>
        </p:nvSpPr>
        <p:spPr>
          <a:xfrm>
            <a:off x="0" y="2844225"/>
            <a:ext cx="12192000" cy="584775"/>
          </a:xfrm>
          <a:prstGeom prst="rect">
            <a:avLst/>
          </a:prstGeom>
          <a:noFill/>
        </p:spPr>
        <p:txBody>
          <a:bodyPr wrap="square">
            <a:spAutoFit/>
          </a:bodyPr>
          <a:lstStyle/>
          <a:p>
            <a:pPr algn="ctr"/>
            <a:r>
              <a:rPr lang="en-IN" sz="3200" dirty="0">
                <a:latin typeface="Algerian" panose="04020705040A02060702" pitchFamily="82" charset="0"/>
              </a:rPr>
              <a:t>Unlocking Automotive Trends with Data Analytics</a:t>
            </a:r>
          </a:p>
        </p:txBody>
      </p:sp>
      <p:sp>
        <p:nvSpPr>
          <p:cNvPr id="4" name="TextBox 3">
            <a:extLst>
              <a:ext uri="{FF2B5EF4-FFF2-40B4-BE49-F238E27FC236}">
                <a16:creationId xmlns:a16="http://schemas.microsoft.com/office/drawing/2014/main" id="{E8C1DE80-271A-EB71-E3A2-A7AC3A8E38C7}"/>
              </a:ext>
            </a:extLst>
          </p:cNvPr>
          <p:cNvSpPr txBox="1"/>
          <p:nvPr/>
        </p:nvSpPr>
        <p:spPr>
          <a:xfrm>
            <a:off x="5080337" y="3546764"/>
            <a:ext cx="2031325" cy="646331"/>
          </a:xfrm>
          <a:prstGeom prst="rect">
            <a:avLst/>
          </a:prstGeom>
          <a:noFill/>
        </p:spPr>
        <p:txBody>
          <a:bodyPr wrap="none" rtlCol="0">
            <a:spAutoFit/>
          </a:bodyPr>
          <a:lstStyle/>
          <a:p>
            <a:pPr algn="ctr"/>
            <a:r>
              <a:rPr lang="en-IN" dirty="0">
                <a:latin typeface="Algerian" panose="04020705040A02060702" pitchFamily="82" charset="0"/>
              </a:rPr>
              <a:t>By</a:t>
            </a:r>
          </a:p>
          <a:p>
            <a:pPr algn="ctr"/>
            <a:r>
              <a:rPr lang="en-IN" dirty="0">
                <a:latin typeface="Algerian" panose="04020705040A02060702" pitchFamily="82" charset="0"/>
              </a:rPr>
              <a:t>Vinay Simha M K</a:t>
            </a:r>
          </a:p>
        </p:txBody>
      </p:sp>
      <p:sp>
        <p:nvSpPr>
          <p:cNvPr id="5" name="TextBox 4">
            <a:extLst>
              <a:ext uri="{FF2B5EF4-FFF2-40B4-BE49-F238E27FC236}">
                <a16:creationId xmlns:a16="http://schemas.microsoft.com/office/drawing/2014/main" id="{D6ED4B05-6530-2F09-200B-4493D215161B}"/>
              </a:ext>
            </a:extLst>
          </p:cNvPr>
          <p:cNvSpPr txBox="1"/>
          <p:nvPr/>
        </p:nvSpPr>
        <p:spPr>
          <a:xfrm>
            <a:off x="4711645" y="4193095"/>
            <a:ext cx="2768707" cy="369332"/>
          </a:xfrm>
          <a:prstGeom prst="rect">
            <a:avLst/>
          </a:prstGeom>
          <a:noFill/>
        </p:spPr>
        <p:txBody>
          <a:bodyPr wrap="none" rtlCol="0">
            <a:spAutoFit/>
          </a:bodyPr>
          <a:lstStyle/>
          <a:p>
            <a:r>
              <a:rPr lang="en-IN" dirty="0">
                <a:latin typeface="Algerian" panose="04020705040A02060702" pitchFamily="82" charset="0"/>
              </a:rPr>
              <a:t>Batch code: ML3-DA23</a:t>
            </a:r>
          </a:p>
        </p:txBody>
      </p:sp>
    </p:spTree>
    <p:extLst>
      <p:ext uri="{BB962C8B-B14F-4D97-AF65-F5344CB8AC3E}">
        <p14:creationId xmlns:p14="http://schemas.microsoft.com/office/powerpoint/2010/main" val="260466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0ABB03-25E8-C8CA-083A-857ABBEF8C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33685D8-30AD-BB80-B418-1313E1EDD112}"/>
              </a:ext>
            </a:extLst>
          </p:cNvPr>
          <p:cNvPicPr>
            <a:picLocks noChangeAspect="1"/>
          </p:cNvPicPr>
          <p:nvPr/>
        </p:nvPicPr>
        <p:blipFill>
          <a:blip r:embed="rId2"/>
          <a:stretch>
            <a:fillRect/>
          </a:stretch>
        </p:blipFill>
        <p:spPr>
          <a:xfrm>
            <a:off x="322566" y="1176023"/>
            <a:ext cx="8640381" cy="4505954"/>
          </a:xfrm>
          <a:prstGeom prst="rect">
            <a:avLst/>
          </a:prstGeom>
        </p:spPr>
      </p:pic>
      <p:sp>
        <p:nvSpPr>
          <p:cNvPr id="4" name="TextBox 3">
            <a:extLst>
              <a:ext uri="{FF2B5EF4-FFF2-40B4-BE49-F238E27FC236}">
                <a16:creationId xmlns:a16="http://schemas.microsoft.com/office/drawing/2014/main" id="{1E863997-7AF8-1460-297E-1E49E7C6CFCD}"/>
              </a:ext>
            </a:extLst>
          </p:cNvPr>
          <p:cNvSpPr txBox="1"/>
          <p:nvPr/>
        </p:nvSpPr>
        <p:spPr>
          <a:xfrm>
            <a:off x="322566" y="547006"/>
            <a:ext cx="6394699" cy="369332"/>
          </a:xfrm>
          <a:prstGeom prst="rect">
            <a:avLst/>
          </a:prstGeom>
          <a:noFill/>
        </p:spPr>
        <p:txBody>
          <a:bodyPr wrap="none" rtlCol="0">
            <a:spAutoFit/>
          </a:bodyPr>
          <a:lstStyle/>
          <a:p>
            <a:r>
              <a:rPr lang="en-IN" b="1" i="1" u="sng" dirty="0"/>
              <a:t>Distribution of Fuel Economy for selected manufacturers:</a:t>
            </a:r>
          </a:p>
        </p:txBody>
      </p:sp>
      <p:sp>
        <p:nvSpPr>
          <p:cNvPr id="5" name="TextBox 4">
            <a:extLst>
              <a:ext uri="{FF2B5EF4-FFF2-40B4-BE49-F238E27FC236}">
                <a16:creationId xmlns:a16="http://schemas.microsoft.com/office/drawing/2014/main" id="{82DA317C-453F-21A4-B4FA-8CCADE9026D0}"/>
              </a:ext>
            </a:extLst>
          </p:cNvPr>
          <p:cNvSpPr txBox="1"/>
          <p:nvPr/>
        </p:nvSpPr>
        <p:spPr>
          <a:xfrm>
            <a:off x="506186" y="5976257"/>
            <a:ext cx="6510115" cy="646331"/>
          </a:xfrm>
          <a:prstGeom prst="rect">
            <a:avLst/>
          </a:prstGeom>
          <a:noFill/>
        </p:spPr>
        <p:txBody>
          <a:bodyPr wrap="none" rtlCol="0">
            <a:spAutoFit/>
          </a:bodyPr>
          <a:lstStyle/>
          <a:p>
            <a:r>
              <a:rPr lang="en-IN" dirty="0"/>
              <a:t>Interpretation:</a:t>
            </a:r>
          </a:p>
          <a:p>
            <a:r>
              <a:rPr lang="en-IN" dirty="0"/>
              <a:t>From this for the BMW manufacturer the skewness is high.</a:t>
            </a:r>
          </a:p>
        </p:txBody>
      </p:sp>
    </p:spTree>
    <p:extLst>
      <p:ext uri="{BB962C8B-B14F-4D97-AF65-F5344CB8AC3E}">
        <p14:creationId xmlns:p14="http://schemas.microsoft.com/office/powerpoint/2010/main" val="93656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C5ECF83-0B67-DFF9-5D9F-A93EFF5500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ECBE28-5D1C-9062-283F-44550206EC8D}"/>
              </a:ext>
            </a:extLst>
          </p:cNvPr>
          <p:cNvPicPr>
            <a:picLocks noChangeAspect="1"/>
          </p:cNvPicPr>
          <p:nvPr/>
        </p:nvPicPr>
        <p:blipFill>
          <a:blip r:embed="rId2"/>
          <a:stretch>
            <a:fillRect/>
          </a:stretch>
        </p:blipFill>
        <p:spPr>
          <a:xfrm>
            <a:off x="199426" y="601647"/>
            <a:ext cx="10887674" cy="5113353"/>
          </a:xfrm>
          <a:prstGeom prst="rect">
            <a:avLst/>
          </a:prstGeom>
        </p:spPr>
      </p:pic>
      <p:sp>
        <p:nvSpPr>
          <p:cNvPr id="4" name="TextBox 3">
            <a:extLst>
              <a:ext uri="{FF2B5EF4-FFF2-40B4-BE49-F238E27FC236}">
                <a16:creationId xmlns:a16="http://schemas.microsoft.com/office/drawing/2014/main" id="{9568F6B3-BDF5-AA11-30E8-C2FECF88E907}"/>
              </a:ext>
            </a:extLst>
          </p:cNvPr>
          <p:cNvSpPr txBox="1"/>
          <p:nvPr/>
        </p:nvSpPr>
        <p:spPr>
          <a:xfrm>
            <a:off x="199426" y="204107"/>
            <a:ext cx="6106159" cy="369332"/>
          </a:xfrm>
          <a:prstGeom prst="rect">
            <a:avLst/>
          </a:prstGeom>
          <a:noFill/>
        </p:spPr>
        <p:txBody>
          <a:bodyPr wrap="none" rtlCol="0">
            <a:spAutoFit/>
          </a:bodyPr>
          <a:lstStyle/>
          <a:p>
            <a:r>
              <a:rPr lang="en-IN" b="1" i="1" u="sng" dirty="0"/>
              <a:t>Distribution of Displacement based on Manufacturer:</a:t>
            </a:r>
          </a:p>
        </p:txBody>
      </p:sp>
      <p:sp>
        <p:nvSpPr>
          <p:cNvPr id="5" name="TextBox 4">
            <a:extLst>
              <a:ext uri="{FF2B5EF4-FFF2-40B4-BE49-F238E27FC236}">
                <a16:creationId xmlns:a16="http://schemas.microsoft.com/office/drawing/2014/main" id="{EB1AB12F-259F-E9B1-8845-FD919562245C}"/>
              </a:ext>
            </a:extLst>
          </p:cNvPr>
          <p:cNvSpPr txBox="1"/>
          <p:nvPr/>
        </p:nvSpPr>
        <p:spPr>
          <a:xfrm>
            <a:off x="199426" y="5743208"/>
            <a:ext cx="12011622" cy="646331"/>
          </a:xfrm>
          <a:prstGeom prst="rect">
            <a:avLst/>
          </a:prstGeom>
          <a:noFill/>
        </p:spPr>
        <p:txBody>
          <a:bodyPr wrap="none" rtlCol="0">
            <a:spAutoFit/>
          </a:bodyPr>
          <a:lstStyle/>
          <a:p>
            <a:r>
              <a:rPr lang="en-IN" dirty="0"/>
              <a:t>Interpretation: For the manufacturers which are providing high average city mileage doesn’t have outliers</a:t>
            </a:r>
          </a:p>
          <a:p>
            <a:r>
              <a:rPr lang="en-IN" dirty="0"/>
              <a:t>but other brands since the displacement and mileage are inversely related, they are having outliers. </a:t>
            </a:r>
          </a:p>
        </p:txBody>
      </p:sp>
    </p:spTree>
    <p:extLst>
      <p:ext uri="{BB962C8B-B14F-4D97-AF65-F5344CB8AC3E}">
        <p14:creationId xmlns:p14="http://schemas.microsoft.com/office/powerpoint/2010/main" val="415682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810EEBE-2426-A94C-BB67-2A534353AD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1F6C16-76F4-D5F0-6203-ABF1153F64B3}"/>
              </a:ext>
            </a:extLst>
          </p:cNvPr>
          <p:cNvPicPr>
            <a:picLocks noChangeAspect="1"/>
          </p:cNvPicPr>
          <p:nvPr/>
        </p:nvPicPr>
        <p:blipFill>
          <a:blip r:embed="rId2"/>
          <a:stretch>
            <a:fillRect/>
          </a:stretch>
        </p:blipFill>
        <p:spPr>
          <a:xfrm>
            <a:off x="596716" y="775225"/>
            <a:ext cx="6351092" cy="5307550"/>
          </a:xfrm>
          <a:prstGeom prst="rect">
            <a:avLst/>
          </a:prstGeom>
        </p:spPr>
      </p:pic>
      <p:sp>
        <p:nvSpPr>
          <p:cNvPr id="4" name="TextBox 3">
            <a:extLst>
              <a:ext uri="{FF2B5EF4-FFF2-40B4-BE49-F238E27FC236}">
                <a16:creationId xmlns:a16="http://schemas.microsoft.com/office/drawing/2014/main" id="{9AEF5549-973F-0BFE-A78B-14120D02106A}"/>
              </a:ext>
            </a:extLst>
          </p:cNvPr>
          <p:cNvSpPr txBox="1"/>
          <p:nvPr/>
        </p:nvSpPr>
        <p:spPr>
          <a:xfrm>
            <a:off x="596716" y="326570"/>
            <a:ext cx="3563796" cy="369332"/>
          </a:xfrm>
          <a:prstGeom prst="rect">
            <a:avLst/>
          </a:prstGeom>
          <a:noFill/>
        </p:spPr>
        <p:txBody>
          <a:bodyPr wrap="none" rtlCol="0">
            <a:spAutoFit/>
          </a:bodyPr>
          <a:lstStyle/>
          <a:p>
            <a:r>
              <a:rPr lang="en-IN" b="1" i="1" u="sng" dirty="0"/>
              <a:t>Factors affecting the mileage:</a:t>
            </a:r>
          </a:p>
        </p:txBody>
      </p:sp>
      <p:sp>
        <p:nvSpPr>
          <p:cNvPr id="5" name="TextBox 4">
            <a:extLst>
              <a:ext uri="{FF2B5EF4-FFF2-40B4-BE49-F238E27FC236}">
                <a16:creationId xmlns:a16="http://schemas.microsoft.com/office/drawing/2014/main" id="{7EBF7BBD-73B7-06B6-527C-81B7F030DB11}"/>
              </a:ext>
            </a:extLst>
          </p:cNvPr>
          <p:cNvSpPr txBox="1"/>
          <p:nvPr/>
        </p:nvSpPr>
        <p:spPr>
          <a:xfrm>
            <a:off x="7102145" y="2551837"/>
            <a:ext cx="5089855" cy="1754326"/>
          </a:xfrm>
          <a:prstGeom prst="rect">
            <a:avLst/>
          </a:prstGeom>
          <a:noFill/>
        </p:spPr>
        <p:txBody>
          <a:bodyPr wrap="none" rtlCol="0">
            <a:spAutoFit/>
          </a:bodyPr>
          <a:lstStyle/>
          <a:p>
            <a:r>
              <a:rPr lang="en-IN" dirty="0"/>
              <a:t>Interpretation: From this we can say that</a:t>
            </a:r>
          </a:p>
          <a:p>
            <a:r>
              <a:rPr lang="en-IN" dirty="0"/>
              <a:t>Displacement, Power and Torque are </a:t>
            </a:r>
          </a:p>
          <a:p>
            <a:r>
              <a:rPr lang="en-IN" dirty="0"/>
              <a:t>inversely related with Mileage (city and</a:t>
            </a:r>
          </a:p>
          <a:p>
            <a:r>
              <a:rPr lang="en-IN" dirty="0"/>
              <a:t>highway) as Mileage increase the above </a:t>
            </a:r>
          </a:p>
          <a:p>
            <a:r>
              <a:rPr lang="en-IN" dirty="0"/>
              <a:t>Values are decreases that’s why the values </a:t>
            </a:r>
          </a:p>
          <a:p>
            <a:r>
              <a:rPr lang="en-IN" dirty="0"/>
              <a:t>Are negative.</a:t>
            </a:r>
          </a:p>
        </p:txBody>
      </p:sp>
    </p:spTree>
    <p:extLst>
      <p:ext uri="{BB962C8B-B14F-4D97-AF65-F5344CB8AC3E}">
        <p14:creationId xmlns:p14="http://schemas.microsoft.com/office/powerpoint/2010/main" val="191408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BF83467-DBD9-B3C8-C0BC-4581C0D84CA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2070DA7-A9A0-3C67-5126-074D4B630E5C}"/>
              </a:ext>
            </a:extLst>
          </p:cNvPr>
          <p:cNvPicPr>
            <a:picLocks noChangeAspect="1"/>
          </p:cNvPicPr>
          <p:nvPr/>
        </p:nvPicPr>
        <p:blipFill>
          <a:blip r:embed="rId2"/>
          <a:stretch>
            <a:fillRect/>
          </a:stretch>
        </p:blipFill>
        <p:spPr>
          <a:xfrm>
            <a:off x="393314" y="597202"/>
            <a:ext cx="7138018" cy="4841169"/>
          </a:xfrm>
          <a:prstGeom prst="rect">
            <a:avLst/>
          </a:prstGeom>
        </p:spPr>
      </p:pic>
      <p:sp>
        <p:nvSpPr>
          <p:cNvPr id="4" name="TextBox 3">
            <a:extLst>
              <a:ext uri="{FF2B5EF4-FFF2-40B4-BE49-F238E27FC236}">
                <a16:creationId xmlns:a16="http://schemas.microsoft.com/office/drawing/2014/main" id="{42E4DBF0-6BA5-A935-4B54-DCC2058673BB}"/>
              </a:ext>
            </a:extLst>
          </p:cNvPr>
          <p:cNvSpPr txBox="1"/>
          <p:nvPr/>
        </p:nvSpPr>
        <p:spPr>
          <a:xfrm>
            <a:off x="393313" y="130628"/>
            <a:ext cx="4637808" cy="369332"/>
          </a:xfrm>
          <a:prstGeom prst="rect">
            <a:avLst/>
          </a:prstGeom>
          <a:noFill/>
        </p:spPr>
        <p:txBody>
          <a:bodyPr wrap="none" rtlCol="0">
            <a:spAutoFit/>
          </a:bodyPr>
          <a:lstStyle/>
          <a:p>
            <a:r>
              <a:rPr lang="en-IN" b="1" i="1" u="sng" dirty="0"/>
              <a:t>Information related to Dimension of car:</a:t>
            </a:r>
          </a:p>
        </p:txBody>
      </p:sp>
      <p:sp>
        <p:nvSpPr>
          <p:cNvPr id="5" name="TextBox 4">
            <a:extLst>
              <a:ext uri="{FF2B5EF4-FFF2-40B4-BE49-F238E27FC236}">
                <a16:creationId xmlns:a16="http://schemas.microsoft.com/office/drawing/2014/main" id="{11BD60E9-D941-7E82-821A-8A3C29A47580}"/>
              </a:ext>
            </a:extLst>
          </p:cNvPr>
          <p:cNvSpPr txBox="1"/>
          <p:nvPr/>
        </p:nvSpPr>
        <p:spPr>
          <a:xfrm>
            <a:off x="202771" y="5438371"/>
            <a:ext cx="10426252" cy="923330"/>
          </a:xfrm>
          <a:prstGeom prst="rect">
            <a:avLst/>
          </a:prstGeom>
          <a:noFill/>
        </p:spPr>
        <p:txBody>
          <a:bodyPr wrap="none" rtlCol="0">
            <a:spAutoFit/>
          </a:bodyPr>
          <a:lstStyle/>
          <a:p>
            <a:r>
              <a:rPr lang="en-IN" dirty="0"/>
              <a:t>Interpretation:</a:t>
            </a:r>
          </a:p>
          <a:p>
            <a:r>
              <a:rPr lang="en-US" dirty="0"/>
              <a:t>The preferred car size is liking to have minimum of 1557 mm in height, 4330mm in length and</a:t>
            </a:r>
          </a:p>
          <a:p>
            <a:r>
              <a:rPr lang="en-US" dirty="0"/>
              <a:t>1770 mm in terms od width. So, this is the most found common size of the cars.</a:t>
            </a:r>
            <a:r>
              <a:rPr lang="en-IN" dirty="0"/>
              <a:t> </a:t>
            </a:r>
          </a:p>
        </p:txBody>
      </p:sp>
    </p:spTree>
    <p:extLst>
      <p:ext uri="{BB962C8B-B14F-4D97-AF65-F5344CB8AC3E}">
        <p14:creationId xmlns:p14="http://schemas.microsoft.com/office/powerpoint/2010/main" val="145918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681593-D6EA-2009-AEB4-7492D7FD0EA6}"/>
              </a:ext>
            </a:extLst>
          </p:cNvPr>
          <p:cNvSpPr txBox="1"/>
          <p:nvPr/>
        </p:nvSpPr>
        <p:spPr>
          <a:xfrm>
            <a:off x="293914" y="0"/>
            <a:ext cx="11898086" cy="461665"/>
          </a:xfrm>
          <a:prstGeom prst="rect">
            <a:avLst/>
          </a:prstGeom>
          <a:noFill/>
        </p:spPr>
        <p:txBody>
          <a:bodyPr wrap="square" rtlCol="0">
            <a:spAutoFit/>
          </a:bodyPr>
          <a:lstStyle/>
          <a:p>
            <a:r>
              <a:rPr lang="en-US" sz="2400" b="1" i="1" u="sng" dirty="0"/>
              <a:t>Summary:</a:t>
            </a:r>
          </a:p>
        </p:txBody>
      </p:sp>
      <p:sp>
        <p:nvSpPr>
          <p:cNvPr id="7" name="TextBox 6">
            <a:extLst>
              <a:ext uri="{FF2B5EF4-FFF2-40B4-BE49-F238E27FC236}">
                <a16:creationId xmlns:a16="http://schemas.microsoft.com/office/drawing/2014/main" id="{2EEBB04B-E1AE-77C5-CB81-12517F0E6696}"/>
              </a:ext>
            </a:extLst>
          </p:cNvPr>
          <p:cNvSpPr txBox="1"/>
          <p:nvPr/>
        </p:nvSpPr>
        <p:spPr>
          <a:xfrm>
            <a:off x="293914" y="461665"/>
            <a:ext cx="11832771" cy="5786199"/>
          </a:xfrm>
          <a:prstGeom prst="rect">
            <a:avLst/>
          </a:prstGeom>
          <a:noFill/>
        </p:spPr>
        <p:txBody>
          <a:bodyPr wrap="square" rtlCol="0">
            <a:spAutoFit/>
          </a:bodyPr>
          <a:lstStyle/>
          <a:p>
            <a:pPr marL="285750" indent="-285750">
              <a:spcBef>
                <a:spcPts val="600"/>
              </a:spcBef>
              <a:buFont typeface="Courier New" panose="02070309020205020404" pitchFamily="49" charset="0"/>
              <a:buChar char="o"/>
            </a:pPr>
            <a:r>
              <a:rPr lang="en-US" sz="1400" dirty="0"/>
              <a:t>The most popular car body types are SUV, Sedan Hatchback, Coupe and MUV. </a:t>
            </a:r>
          </a:p>
          <a:p>
            <a:pPr marL="285750" indent="-285750">
              <a:spcBef>
                <a:spcPts val="600"/>
              </a:spcBef>
              <a:buFont typeface="Courier New" panose="02070309020205020404" pitchFamily="49" charset="0"/>
              <a:buChar char="o"/>
            </a:pPr>
            <a:r>
              <a:rPr lang="en-US" sz="1400" dirty="0"/>
              <a:t>Only 2 cars among all does all capability to adapt various driving conditions namely Normal, Comfort, Eco, Sport</a:t>
            </a:r>
          </a:p>
          <a:p>
            <a:pPr>
              <a:spcBef>
                <a:spcPts val="600"/>
              </a:spcBef>
            </a:pPr>
            <a:r>
              <a:rPr lang="en-US" sz="1400" dirty="0"/>
              <a:t>      and Power. And these cars are Audi Q8, Audi A8 L.</a:t>
            </a:r>
          </a:p>
          <a:p>
            <a:pPr marL="285750" indent="-285750">
              <a:spcBef>
                <a:spcPts val="600"/>
              </a:spcBef>
              <a:buFont typeface="Courier New" panose="02070309020205020404" pitchFamily="49" charset="0"/>
              <a:buChar char="o"/>
            </a:pPr>
            <a:r>
              <a:rPr lang="en-US" sz="1400" dirty="0"/>
              <a:t>The car manufacturers namely Maruti Suzuki, Datsun, Renault, Mahindra and Tata are giving the highest average city mileage.</a:t>
            </a:r>
          </a:p>
          <a:p>
            <a:pPr marL="285750" indent="-285750">
              <a:spcBef>
                <a:spcPts val="600"/>
              </a:spcBef>
              <a:buFont typeface="Courier New" panose="02070309020205020404" pitchFamily="49" charset="0"/>
              <a:buChar char="o"/>
            </a:pPr>
            <a:r>
              <a:rPr lang="en-US" sz="1400" dirty="0"/>
              <a:t>Since the above-mentioned cards are giving highest city avg mileage the manufacturing rate of nonelectric car is also high.</a:t>
            </a:r>
          </a:p>
          <a:p>
            <a:pPr marL="285750" indent="-285750">
              <a:spcBef>
                <a:spcPts val="600"/>
              </a:spcBef>
              <a:buFont typeface="Courier New" panose="02070309020205020404" pitchFamily="49" charset="0"/>
              <a:buChar char="o"/>
            </a:pPr>
            <a:r>
              <a:rPr lang="en-US" sz="1400" dirty="0"/>
              <a:t>Among the car manufacturers Hyundai, Mahindra, Renault, Skoda, Renault manufactured cars are providing </a:t>
            </a:r>
          </a:p>
          <a:p>
            <a:pPr>
              <a:spcBef>
                <a:spcPts val="600"/>
              </a:spcBef>
            </a:pPr>
            <a:r>
              <a:rPr lang="en-US" sz="1400" dirty="0"/>
              <a:t>      highest avg city mileage and does have lots of varieties of cars giving the avg city mileage as 20+kms/liter.</a:t>
            </a:r>
          </a:p>
          <a:p>
            <a:pPr marL="285750" indent="-285750">
              <a:spcBef>
                <a:spcPts val="600"/>
              </a:spcBef>
              <a:buFont typeface="Courier New" panose="02070309020205020404" pitchFamily="49" charset="0"/>
              <a:buChar char="o"/>
            </a:pPr>
            <a:r>
              <a:rPr lang="en-US" sz="1400" dirty="0"/>
              <a:t>When we consider the fact about both city as well as highway mileage Datsun, Maruti Suzuki, Tata, Renault </a:t>
            </a:r>
          </a:p>
          <a:p>
            <a:pPr>
              <a:spcBef>
                <a:spcPts val="600"/>
              </a:spcBef>
            </a:pPr>
            <a:r>
              <a:rPr lang="en-US" sz="1400" dirty="0"/>
              <a:t>      and Mahindra are top 5 manufacturers if the customer needs cars for mileage based. And the manufacturers</a:t>
            </a:r>
          </a:p>
          <a:p>
            <a:pPr>
              <a:spcBef>
                <a:spcPts val="600"/>
              </a:spcBef>
            </a:pPr>
            <a:r>
              <a:rPr lang="en-US" sz="1400" dirty="0"/>
              <a:t>      named Maserati, Ferrari, Lambo, Bentley and Porsche are the cars having higher Power and Torque and having </a:t>
            </a:r>
          </a:p>
          <a:p>
            <a:pPr>
              <a:spcBef>
                <a:spcPts val="600"/>
              </a:spcBef>
            </a:pPr>
            <a:r>
              <a:rPr lang="en-US" sz="1400" dirty="0"/>
              <a:t>      higher fuel consumption rate. So, the mileage is low compared to others.</a:t>
            </a:r>
          </a:p>
          <a:p>
            <a:pPr marL="285750" indent="-285750">
              <a:spcBef>
                <a:spcPts val="600"/>
              </a:spcBef>
              <a:buFont typeface="Courier New" panose="02070309020205020404" pitchFamily="49" charset="0"/>
              <a:buChar char="o"/>
            </a:pPr>
            <a:r>
              <a:rPr lang="en-US" sz="1400" dirty="0"/>
              <a:t>In general Displacement and Mileage does have Negative Correlation that is When Mileage Decrease Engine </a:t>
            </a:r>
          </a:p>
          <a:p>
            <a:pPr>
              <a:spcBef>
                <a:spcPts val="600"/>
              </a:spcBef>
            </a:pPr>
            <a:r>
              <a:rPr lang="en-US" sz="1400" dirty="0"/>
              <a:t>      Displacement Increases and vice versa.</a:t>
            </a:r>
          </a:p>
          <a:p>
            <a:pPr marL="285750" indent="-285750">
              <a:spcBef>
                <a:spcPts val="600"/>
              </a:spcBef>
              <a:buFont typeface="Courier New" panose="02070309020205020404" pitchFamily="49" charset="0"/>
              <a:buChar char="o"/>
            </a:pPr>
            <a:r>
              <a:rPr lang="en-US" sz="1400" dirty="0"/>
              <a:t>And for the manufacturer BMW there is higher skewed data which represent that they do manufacture different</a:t>
            </a:r>
          </a:p>
          <a:p>
            <a:pPr>
              <a:spcBef>
                <a:spcPts val="600"/>
              </a:spcBef>
            </a:pPr>
            <a:r>
              <a:rPr lang="en-US" sz="1400" dirty="0"/>
              <a:t>      varieties of cars that has varying mileage.</a:t>
            </a:r>
          </a:p>
          <a:p>
            <a:pPr marL="285750" indent="-285750">
              <a:spcBef>
                <a:spcPts val="600"/>
              </a:spcBef>
              <a:buFont typeface="Courier New" panose="02070309020205020404" pitchFamily="49" charset="0"/>
              <a:buChar char="o"/>
            </a:pPr>
            <a:r>
              <a:rPr lang="en-US" sz="1400" dirty="0"/>
              <a:t>Around 30% of cars having Safety Features like ABS, Airbags and Hill assist together</a:t>
            </a:r>
          </a:p>
          <a:p>
            <a:pPr marL="285750" indent="-285750">
              <a:spcBef>
                <a:spcPts val="600"/>
              </a:spcBef>
              <a:buFont typeface="Courier New" panose="02070309020205020404" pitchFamily="49" charset="0"/>
              <a:buChar char="o"/>
            </a:pPr>
            <a:r>
              <a:rPr lang="en-US" sz="1400" dirty="0"/>
              <a:t>Around 65% of cars are manufactured for 2-4 seaters and have central locking system and have Child safety locks inbuild.</a:t>
            </a:r>
          </a:p>
          <a:p>
            <a:pPr marL="285750" indent="-285750">
              <a:spcBef>
                <a:spcPts val="600"/>
              </a:spcBef>
              <a:buFont typeface="Courier New" panose="02070309020205020404" pitchFamily="49" charset="0"/>
              <a:buChar char="o"/>
            </a:pPr>
            <a:r>
              <a:rPr lang="en-US" sz="1400" dirty="0"/>
              <a:t>There are 20% of cars having all types of Alert Systems together namely High-Speed alerts, seat belt reminders, door ajar warnings.</a:t>
            </a:r>
          </a:p>
          <a:p>
            <a:pPr marL="285750" indent="-285750">
              <a:spcBef>
                <a:spcPts val="600"/>
              </a:spcBef>
              <a:buFont typeface="Courier New" panose="02070309020205020404" pitchFamily="49" charset="0"/>
              <a:buChar char="o"/>
            </a:pPr>
            <a:r>
              <a:rPr lang="en-US" sz="1400" dirty="0"/>
              <a:t>The preferred car size is liking to have minimum of 1557 mm in height, 4330mm in length and1770 mm in terms of width. So, this is the most found common size of the cars.</a:t>
            </a:r>
            <a:endParaRPr lang="en-IN" sz="1400" dirty="0"/>
          </a:p>
        </p:txBody>
      </p:sp>
    </p:spTree>
    <p:extLst>
      <p:ext uri="{BB962C8B-B14F-4D97-AF65-F5344CB8AC3E}">
        <p14:creationId xmlns:p14="http://schemas.microsoft.com/office/powerpoint/2010/main" val="187858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A95A7-3E8F-DC53-D433-7B328F4C0E49}"/>
              </a:ext>
            </a:extLst>
          </p:cNvPr>
          <p:cNvSpPr txBox="1"/>
          <p:nvPr/>
        </p:nvSpPr>
        <p:spPr>
          <a:xfrm>
            <a:off x="644979" y="0"/>
            <a:ext cx="5386411" cy="461665"/>
          </a:xfrm>
          <a:prstGeom prst="rect">
            <a:avLst/>
          </a:prstGeom>
          <a:noFill/>
        </p:spPr>
        <p:txBody>
          <a:bodyPr wrap="none" rtlCol="0">
            <a:spAutoFit/>
          </a:bodyPr>
          <a:lstStyle/>
          <a:p>
            <a:r>
              <a:rPr lang="en-IN" sz="2400" b="1" i="1" u="sng" dirty="0"/>
              <a:t>Conclusion and Recommendation:</a:t>
            </a:r>
          </a:p>
        </p:txBody>
      </p:sp>
      <p:sp>
        <p:nvSpPr>
          <p:cNvPr id="3" name="TextBox 2">
            <a:extLst>
              <a:ext uri="{FF2B5EF4-FFF2-40B4-BE49-F238E27FC236}">
                <a16:creationId xmlns:a16="http://schemas.microsoft.com/office/drawing/2014/main" id="{5B32C46D-B2F3-061B-2A7B-369F581101BD}"/>
              </a:ext>
            </a:extLst>
          </p:cNvPr>
          <p:cNvSpPr txBox="1"/>
          <p:nvPr/>
        </p:nvSpPr>
        <p:spPr>
          <a:xfrm>
            <a:off x="21078" y="579664"/>
            <a:ext cx="5984422" cy="5678478"/>
          </a:xfrm>
          <a:prstGeom prst="rect">
            <a:avLst/>
          </a:prstGeom>
          <a:noFill/>
        </p:spPr>
        <p:txBody>
          <a:bodyPr wrap="square" rtlCol="0">
            <a:spAutoFit/>
          </a:bodyPr>
          <a:lstStyle/>
          <a:p>
            <a:r>
              <a:rPr lang="en-US" sz="1100" b="1" dirty="0"/>
              <a:t>1. Popular Car Body Types:</a:t>
            </a:r>
          </a:p>
          <a:p>
            <a:r>
              <a:rPr lang="en-US" sz="1100" dirty="0"/>
              <a:t>SUV, Sedan Hatchback, Coupe, and MUV are the most preferred car body types.</a:t>
            </a:r>
          </a:p>
          <a:p>
            <a:endParaRPr lang="en-US" sz="1100" dirty="0"/>
          </a:p>
          <a:p>
            <a:r>
              <a:rPr lang="en-US" sz="1100" b="1" dirty="0"/>
              <a:t>Recommendation</a:t>
            </a:r>
            <a:r>
              <a:rPr lang="en-US" sz="1100" dirty="0"/>
              <a:t>: The new car model could be designed in one of these popular body types to align with market preferences.</a:t>
            </a:r>
          </a:p>
          <a:p>
            <a:endParaRPr lang="en-US" sz="1100" dirty="0"/>
          </a:p>
          <a:p>
            <a:r>
              <a:rPr lang="en-US" sz="1100" b="1" dirty="0"/>
              <a:t>2. Adaptable Driving Conditions:</a:t>
            </a:r>
          </a:p>
          <a:p>
            <a:r>
              <a:rPr lang="en-US" sz="1100" dirty="0"/>
              <a:t>Only two cars, Audi Q8 and Audi A8 L, have features to adapt to various driving                 conditions. </a:t>
            </a:r>
          </a:p>
          <a:p>
            <a:endParaRPr lang="en-US" sz="1100" dirty="0"/>
          </a:p>
          <a:p>
            <a:r>
              <a:rPr lang="en-US" sz="1100" b="1" dirty="0"/>
              <a:t>Recommendation:</a:t>
            </a:r>
            <a:r>
              <a:rPr lang="en-US" sz="1100" dirty="0"/>
              <a:t> Highlight the adaptability feature in marketing as it sets these cars apart in terms of driving experience.</a:t>
            </a:r>
          </a:p>
          <a:p>
            <a:endParaRPr lang="en-US" sz="1100" dirty="0"/>
          </a:p>
          <a:p>
            <a:r>
              <a:rPr lang="en-US" sz="1100" b="1" dirty="0"/>
              <a:t>3.Fuel Efficiency:</a:t>
            </a:r>
            <a:endParaRPr lang="en-US" sz="1100" dirty="0"/>
          </a:p>
          <a:p>
            <a:r>
              <a:rPr lang="en-US" sz="1100" dirty="0"/>
              <a:t>Maruti Suzuki, Datsun, Renault, Mahindra, and Tata are top manufacturers for average city mileage.</a:t>
            </a:r>
          </a:p>
          <a:p>
            <a:pPr marL="171450" indent="-171450">
              <a:buFont typeface="Arial" panose="020B0604020202020204" pitchFamily="34" charset="0"/>
              <a:buChar char="•"/>
            </a:pPr>
            <a:endParaRPr lang="en-US" sz="1100" dirty="0"/>
          </a:p>
          <a:p>
            <a:r>
              <a:rPr lang="en-US" sz="1100" b="1" dirty="0"/>
              <a:t>Recommendation: </a:t>
            </a:r>
            <a:r>
              <a:rPr lang="en-US" sz="1100" dirty="0"/>
              <a:t>Focus on eco-friendly designs and promote fuel efficiency as a key selling point for the new car model.</a:t>
            </a:r>
          </a:p>
          <a:p>
            <a:endParaRPr lang="en-US" sz="1100" dirty="0"/>
          </a:p>
          <a:p>
            <a:r>
              <a:rPr lang="en-US" sz="1100" b="1" dirty="0"/>
              <a:t>4. Non-electric Cars for Mileage:</a:t>
            </a:r>
            <a:endParaRPr lang="en-US" sz="1100" dirty="0"/>
          </a:p>
          <a:p>
            <a:r>
              <a:rPr lang="en-US" sz="1100" dirty="0"/>
              <a:t>Maruti Suzuki, Datsun, Renault, Mahindra, and Tata are the top 5 non-electric car manufacturers for city and highway mileage.</a:t>
            </a:r>
          </a:p>
          <a:p>
            <a:endParaRPr lang="en-US" sz="1100" dirty="0"/>
          </a:p>
          <a:p>
            <a:r>
              <a:rPr lang="en-US" sz="1100" b="1" dirty="0"/>
              <a:t>Recommendation: </a:t>
            </a:r>
            <a:r>
              <a:rPr lang="en-US" sz="1100" dirty="0"/>
              <a:t>Emphasize the mileage aspect for non-electric models, targeting customers looking for fuel-efficient options.</a:t>
            </a:r>
          </a:p>
          <a:p>
            <a:endParaRPr lang="en-US" sz="1100" dirty="0"/>
          </a:p>
          <a:p>
            <a:r>
              <a:rPr lang="en-US" sz="1100" b="1" dirty="0"/>
              <a:t>5. Performance and Mileage:</a:t>
            </a:r>
            <a:endParaRPr lang="en-US" sz="1100" dirty="0"/>
          </a:p>
          <a:p>
            <a:r>
              <a:rPr lang="en-US" sz="1100" dirty="0"/>
              <a:t>Cars with higher power, torque, and fuel consumption (Maserati, Ferrari, Lambo, Bentley, Porsche) have lower mileage.</a:t>
            </a:r>
          </a:p>
          <a:p>
            <a:endParaRPr lang="en-US" sz="1100" dirty="0"/>
          </a:p>
          <a:p>
            <a:r>
              <a:rPr lang="en-US" sz="1100" b="1" dirty="0"/>
              <a:t>Recommendation: </a:t>
            </a:r>
            <a:r>
              <a:rPr lang="en-US" sz="1100" dirty="0"/>
              <a:t>Position the new car model based on a balance between performance and fuel efficiency to cater to a wider audience.</a:t>
            </a:r>
            <a:endParaRPr lang="en-IN" sz="1100" dirty="0"/>
          </a:p>
        </p:txBody>
      </p:sp>
      <p:sp>
        <p:nvSpPr>
          <p:cNvPr id="4" name="TextBox 3">
            <a:extLst>
              <a:ext uri="{FF2B5EF4-FFF2-40B4-BE49-F238E27FC236}">
                <a16:creationId xmlns:a16="http://schemas.microsoft.com/office/drawing/2014/main" id="{DB8E1F56-1F2E-5739-0C2D-64D0AD779AC2}"/>
              </a:ext>
            </a:extLst>
          </p:cNvPr>
          <p:cNvSpPr txBox="1"/>
          <p:nvPr/>
        </p:nvSpPr>
        <p:spPr>
          <a:xfrm>
            <a:off x="6186502" y="0"/>
            <a:ext cx="5784174" cy="5170646"/>
          </a:xfrm>
          <a:prstGeom prst="rect">
            <a:avLst/>
          </a:prstGeom>
          <a:noFill/>
        </p:spPr>
        <p:txBody>
          <a:bodyPr wrap="square" rtlCol="0">
            <a:spAutoFit/>
          </a:bodyPr>
          <a:lstStyle/>
          <a:p>
            <a:r>
              <a:rPr lang="en-US" sz="1100" b="1" dirty="0"/>
              <a:t>6. Correlation Analysis:</a:t>
            </a:r>
            <a:endParaRPr lang="en-US" sz="1100" dirty="0"/>
          </a:p>
          <a:p>
            <a:r>
              <a:rPr lang="en-US" sz="1100" dirty="0"/>
              <a:t>Negative correlation between displacement and mileage.</a:t>
            </a:r>
          </a:p>
          <a:p>
            <a:endParaRPr lang="en-US" sz="1100" dirty="0"/>
          </a:p>
          <a:p>
            <a:r>
              <a:rPr lang="en-US" sz="1100" b="1" dirty="0"/>
              <a:t>Recommendation:</a:t>
            </a:r>
            <a:r>
              <a:rPr lang="en-US" sz="1100" dirty="0"/>
              <a:t> Consider engine displacement carefully, balancing performance with fuel efficiency in the new model.</a:t>
            </a:r>
          </a:p>
          <a:p>
            <a:endParaRPr lang="en-US" sz="1100" dirty="0"/>
          </a:p>
          <a:p>
            <a:r>
              <a:rPr lang="en-US" sz="1100" b="1" dirty="0"/>
              <a:t>7. Safety Features:</a:t>
            </a:r>
          </a:p>
          <a:p>
            <a:r>
              <a:rPr lang="en-US" sz="1100" dirty="0"/>
              <a:t>About 30% of cars have ABS, airbags, and hill assist.</a:t>
            </a:r>
          </a:p>
          <a:p>
            <a:endParaRPr lang="en-US" sz="1100" dirty="0"/>
          </a:p>
          <a:p>
            <a:r>
              <a:rPr lang="en-US" sz="1100" b="1" dirty="0"/>
              <a:t>Recommendation:</a:t>
            </a:r>
            <a:r>
              <a:rPr lang="en-US" sz="1100" dirty="0"/>
              <a:t> Prioritize safety features in the new model, emphasizing them in marketing as a key aspect of the vehicle.</a:t>
            </a:r>
          </a:p>
          <a:p>
            <a:endParaRPr lang="en-US" sz="1100" dirty="0"/>
          </a:p>
          <a:p>
            <a:r>
              <a:rPr lang="en-US" sz="1100" b="1" dirty="0"/>
              <a:t>8. User Comfort:</a:t>
            </a:r>
          </a:p>
          <a:p>
            <a:r>
              <a:rPr lang="en-US" sz="1100" dirty="0"/>
              <a:t>Around 65% of cars have 2-4 seaters, central locking, and child safety locks.</a:t>
            </a:r>
          </a:p>
          <a:p>
            <a:endParaRPr lang="en-US" sz="1100" dirty="0"/>
          </a:p>
          <a:p>
            <a:r>
              <a:rPr lang="en-US" sz="1100" b="1" dirty="0"/>
              <a:t>Recommendation:</a:t>
            </a:r>
            <a:r>
              <a:rPr lang="en-US" sz="1100" dirty="0"/>
              <a:t> Design the new model with a comfortable seating capacity and incorporate central locking and child safety features.</a:t>
            </a:r>
          </a:p>
          <a:p>
            <a:endParaRPr lang="en-US" sz="1100" dirty="0"/>
          </a:p>
          <a:p>
            <a:r>
              <a:rPr lang="en-US" sz="1100" b="1" dirty="0"/>
              <a:t>9. Alert Systems:</a:t>
            </a:r>
          </a:p>
          <a:p>
            <a:r>
              <a:rPr lang="en-US" sz="1100" dirty="0"/>
              <a:t>About 20% of cars have all types of alert systems.</a:t>
            </a:r>
          </a:p>
          <a:p>
            <a:endParaRPr lang="en-US" sz="1100" dirty="0"/>
          </a:p>
          <a:p>
            <a:r>
              <a:rPr lang="en-US" sz="1100" b="1" dirty="0"/>
              <a:t>Recommendation:</a:t>
            </a:r>
            <a:r>
              <a:rPr lang="en-US" sz="1100" dirty="0"/>
              <a:t> Include advanced alert systems in the new model to enhance safety and convenience.</a:t>
            </a:r>
          </a:p>
          <a:p>
            <a:endParaRPr lang="en-US" sz="1100" dirty="0"/>
          </a:p>
          <a:p>
            <a:r>
              <a:rPr lang="en-US" sz="1100" b="1" dirty="0"/>
              <a:t>10. Dimensional Preferences:</a:t>
            </a:r>
          </a:p>
          <a:p>
            <a:r>
              <a:rPr lang="en-US" sz="1100" dirty="0"/>
              <a:t>Preferred car size: Minimum height of 1557mm, length of 4330mm, and width of 1770mm.</a:t>
            </a:r>
          </a:p>
          <a:p>
            <a:endParaRPr lang="en-US" sz="1100" dirty="0"/>
          </a:p>
          <a:p>
            <a:r>
              <a:rPr lang="en-US" sz="1100" b="1" dirty="0"/>
              <a:t>Recommendation:</a:t>
            </a:r>
            <a:r>
              <a:rPr lang="en-US" sz="1100" dirty="0"/>
              <a:t> Align the dimensions of the new car with the common preferences observed in the market.</a:t>
            </a:r>
            <a:endParaRPr lang="en-IN" sz="1100" dirty="0"/>
          </a:p>
        </p:txBody>
      </p:sp>
      <p:sp>
        <p:nvSpPr>
          <p:cNvPr id="5" name="TextBox 4">
            <a:extLst>
              <a:ext uri="{FF2B5EF4-FFF2-40B4-BE49-F238E27FC236}">
                <a16:creationId xmlns:a16="http://schemas.microsoft.com/office/drawing/2014/main" id="{C8744EFB-E0C8-10C5-D042-404A7C8FAB80}"/>
              </a:ext>
            </a:extLst>
          </p:cNvPr>
          <p:cNvSpPr txBox="1"/>
          <p:nvPr/>
        </p:nvSpPr>
        <p:spPr>
          <a:xfrm>
            <a:off x="6096000" y="5170646"/>
            <a:ext cx="5974713" cy="1329723"/>
          </a:xfrm>
          <a:prstGeom prst="rect">
            <a:avLst/>
          </a:prstGeom>
          <a:noFill/>
        </p:spPr>
        <p:txBody>
          <a:bodyPr wrap="none" rtlCol="0">
            <a:spAutoFit/>
          </a:bodyPr>
          <a:lstStyle/>
          <a:p>
            <a:pPr>
              <a:lnSpc>
                <a:spcPct val="150000"/>
              </a:lnSpc>
            </a:pPr>
            <a:r>
              <a:rPr lang="en-US" sz="1100" b="1" dirty="0"/>
              <a:t>Conclusions:</a:t>
            </a:r>
          </a:p>
          <a:p>
            <a:pPr marL="171450" indent="-171450">
              <a:lnSpc>
                <a:spcPct val="150000"/>
              </a:lnSpc>
              <a:buFont typeface="Arial" panose="020B0604020202020204" pitchFamily="34" charset="0"/>
              <a:buChar char="•"/>
            </a:pPr>
            <a:r>
              <a:rPr lang="en-US" sz="1100" dirty="0"/>
              <a:t>Prioritize fuel efficiency, safety features, and user comfort in the new car model.</a:t>
            </a:r>
          </a:p>
          <a:p>
            <a:pPr marL="171450" indent="-171450">
              <a:lnSpc>
                <a:spcPct val="150000"/>
              </a:lnSpc>
              <a:buFont typeface="Arial" panose="020B0604020202020204" pitchFamily="34" charset="0"/>
              <a:buChar char="•"/>
            </a:pPr>
            <a:r>
              <a:rPr lang="en-US" sz="1100" dirty="0"/>
              <a:t>Emphasize a balance between performance and mileage.</a:t>
            </a:r>
          </a:p>
          <a:p>
            <a:pPr marL="171450" indent="-171450">
              <a:lnSpc>
                <a:spcPct val="150000"/>
              </a:lnSpc>
              <a:buFont typeface="Arial" panose="020B0604020202020204" pitchFamily="34" charset="0"/>
              <a:buChar char="•"/>
            </a:pPr>
            <a:r>
              <a:rPr lang="en-US" sz="1100" dirty="0"/>
              <a:t>Design the new model in a popular body type based on market trends.</a:t>
            </a:r>
          </a:p>
          <a:p>
            <a:pPr marL="171450" indent="-171450">
              <a:lnSpc>
                <a:spcPct val="150000"/>
              </a:lnSpc>
              <a:buFont typeface="Arial" panose="020B0604020202020204" pitchFamily="34" charset="0"/>
              <a:buChar char="•"/>
            </a:pPr>
            <a:r>
              <a:rPr lang="en-US" sz="1100" dirty="0"/>
              <a:t>Consider the observed preferences in dimensions for optimal market acceptance.</a:t>
            </a:r>
            <a:endParaRPr lang="en-IN" sz="1100" dirty="0"/>
          </a:p>
        </p:txBody>
      </p:sp>
    </p:spTree>
    <p:extLst>
      <p:ext uri="{BB962C8B-B14F-4D97-AF65-F5344CB8AC3E}">
        <p14:creationId xmlns:p14="http://schemas.microsoft.com/office/powerpoint/2010/main" val="13275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B18499-3D88-D179-F95C-85E356355A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584B43-A9AE-56BF-B0EB-B2B1944E7533}"/>
              </a:ext>
            </a:extLst>
          </p:cNvPr>
          <p:cNvSpPr txBox="1"/>
          <p:nvPr/>
        </p:nvSpPr>
        <p:spPr>
          <a:xfrm>
            <a:off x="4253593" y="3044279"/>
            <a:ext cx="3684814" cy="769441"/>
          </a:xfrm>
          <a:prstGeom prst="rect">
            <a:avLst/>
          </a:prstGeom>
          <a:noFill/>
        </p:spPr>
        <p:txBody>
          <a:bodyPr wrap="square" rtlCol="0">
            <a:spAutoFit/>
          </a:bodyPr>
          <a:lstStyle/>
          <a:p>
            <a:r>
              <a:rPr lang="en-IN" sz="4400" dirty="0">
                <a:latin typeface="Algerian" panose="04020705040A02060702" pitchFamily="82" charset="0"/>
              </a:rPr>
              <a:t>Thank You</a:t>
            </a:r>
          </a:p>
        </p:txBody>
      </p:sp>
    </p:spTree>
    <p:extLst>
      <p:ext uri="{BB962C8B-B14F-4D97-AF65-F5344CB8AC3E}">
        <p14:creationId xmlns:p14="http://schemas.microsoft.com/office/powerpoint/2010/main" val="220787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E946D-8634-107C-E5E2-918F5A5A0F63}"/>
              </a:ext>
            </a:extLst>
          </p:cNvPr>
          <p:cNvSpPr txBox="1"/>
          <p:nvPr/>
        </p:nvSpPr>
        <p:spPr>
          <a:xfrm>
            <a:off x="794327" y="295564"/>
            <a:ext cx="1864613" cy="461665"/>
          </a:xfrm>
          <a:prstGeom prst="rect">
            <a:avLst/>
          </a:prstGeom>
          <a:noFill/>
        </p:spPr>
        <p:txBody>
          <a:bodyPr wrap="none" rtlCol="0">
            <a:spAutoFit/>
          </a:bodyPr>
          <a:lstStyle/>
          <a:p>
            <a:r>
              <a:rPr lang="en-IN" sz="2400" b="1" i="1" u="sng" dirty="0"/>
              <a:t>Objectives:</a:t>
            </a:r>
          </a:p>
        </p:txBody>
      </p:sp>
      <p:sp>
        <p:nvSpPr>
          <p:cNvPr id="3" name="TextBox 2">
            <a:extLst>
              <a:ext uri="{FF2B5EF4-FFF2-40B4-BE49-F238E27FC236}">
                <a16:creationId xmlns:a16="http://schemas.microsoft.com/office/drawing/2014/main" id="{FCC3E36C-1C54-BAC3-0AF3-FFF6C19D6397}"/>
              </a:ext>
            </a:extLst>
          </p:cNvPr>
          <p:cNvSpPr txBox="1"/>
          <p:nvPr/>
        </p:nvSpPr>
        <p:spPr>
          <a:xfrm>
            <a:off x="794326" y="3312003"/>
            <a:ext cx="5089238" cy="2862322"/>
          </a:xfrm>
          <a:prstGeom prst="rect">
            <a:avLst/>
          </a:prstGeom>
          <a:noFill/>
        </p:spPr>
        <p:txBody>
          <a:bodyPr wrap="square" numCol="2" rtlCol="0">
            <a:spAutoFit/>
          </a:bodyPr>
          <a:lstStyle/>
          <a:p>
            <a:pPr marL="285750" indent="-285750">
              <a:buFont typeface="Wingdings" panose="05000000000000000000" pitchFamily="2" charset="2"/>
              <a:buChar char="Ø"/>
            </a:pPr>
            <a:r>
              <a:rPr lang="en-IN" dirty="0"/>
              <a:t>Market Segmentation Analysis</a:t>
            </a:r>
          </a:p>
          <a:p>
            <a:pPr marL="285750" indent="-285750">
              <a:buFont typeface="Wingdings" panose="05000000000000000000" pitchFamily="2" charset="2"/>
              <a:buChar char="Ø"/>
            </a:pPr>
            <a:r>
              <a:rPr lang="en-IN" dirty="0"/>
              <a:t>Fuel Efficiency Analysis</a:t>
            </a:r>
          </a:p>
          <a:p>
            <a:pPr marL="285750" indent="-285750">
              <a:buFont typeface="Wingdings" panose="05000000000000000000" pitchFamily="2" charset="2"/>
              <a:buChar char="Ø"/>
            </a:pPr>
            <a:r>
              <a:rPr lang="en-IN" dirty="0"/>
              <a:t>Performance Comparison Analysis</a:t>
            </a:r>
          </a:p>
          <a:p>
            <a:pPr marL="285750" indent="-285750">
              <a:buFont typeface="Wingdings" panose="05000000000000000000" pitchFamily="2" charset="2"/>
              <a:buChar char="Ø"/>
            </a:pPr>
            <a:r>
              <a:rPr lang="en-IN" dirty="0"/>
              <a:t>Weight Distribution Analysis</a:t>
            </a:r>
          </a:p>
          <a:p>
            <a:pPr marL="285750" indent="-285750">
              <a:buFont typeface="Wingdings" panose="05000000000000000000" pitchFamily="2" charset="2"/>
              <a:buChar char="Ø"/>
            </a:pPr>
            <a:r>
              <a:rPr lang="en-IN" dirty="0"/>
              <a:t>Safety Feature Analysis</a:t>
            </a:r>
          </a:p>
          <a:p>
            <a:pPr marL="285750" indent="-285750">
              <a:buFont typeface="Wingdings" panose="05000000000000000000" pitchFamily="2" charset="2"/>
              <a:buChar char="Ø"/>
            </a:pPr>
            <a:r>
              <a:rPr lang="en-IN" dirty="0"/>
              <a:t>User Comfort Analysis</a:t>
            </a:r>
          </a:p>
          <a:p>
            <a:pPr marL="285750" indent="-285750">
              <a:buFont typeface="Wingdings" panose="05000000000000000000" pitchFamily="2" charset="2"/>
              <a:buChar char="Ø"/>
            </a:pPr>
            <a:r>
              <a:rPr lang="en-IN" dirty="0"/>
              <a:t>Alert System Analysis</a:t>
            </a:r>
          </a:p>
          <a:p>
            <a:pPr marL="285750" indent="-285750">
              <a:buFont typeface="Wingdings" panose="05000000000000000000" pitchFamily="2" charset="2"/>
              <a:buChar char="Ø"/>
            </a:pPr>
            <a:r>
              <a:rPr lang="en-IN" dirty="0"/>
              <a:t>Dimensional Analysis</a:t>
            </a:r>
          </a:p>
        </p:txBody>
      </p:sp>
      <p:sp>
        <p:nvSpPr>
          <p:cNvPr id="4" name="TextBox 3">
            <a:extLst>
              <a:ext uri="{FF2B5EF4-FFF2-40B4-BE49-F238E27FC236}">
                <a16:creationId xmlns:a16="http://schemas.microsoft.com/office/drawing/2014/main" id="{9365834B-5B2B-354C-33C0-0AEDC8933994}"/>
              </a:ext>
            </a:extLst>
          </p:cNvPr>
          <p:cNvSpPr txBox="1"/>
          <p:nvPr/>
        </p:nvSpPr>
        <p:spPr>
          <a:xfrm>
            <a:off x="794326" y="2706960"/>
            <a:ext cx="4257897" cy="461665"/>
          </a:xfrm>
          <a:prstGeom prst="rect">
            <a:avLst/>
          </a:prstGeom>
          <a:noFill/>
        </p:spPr>
        <p:txBody>
          <a:bodyPr wrap="none" rtlCol="0">
            <a:spAutoFit/>
          </a:bodyPr>
          <a:lstStyle/>
          <a:p>
            <a:r>
              <a:rPr lang="en-IN" sz="2400" b="1" i="1" u="sng" dirty="0"/>
              <a:t>Area of Focus and Analysis.</a:t>
            </a:r>
          </a:p>
        </p:txBody>
      </p:sp>
      <p:sp>
        <p:nvSpPr>
          <p:cNvPr id="6" name="TextBox 5">
            <a:extLst>
              <a:ext uri="{FF2B5EF4-FFF2-40B4-BE49-F238E27FC236}">
                <a16:creationId xmlns:a16="http://schemas.microsoft.com/office/drawing/2014/main" id="{2073CF08-D132-F49A-9E61-0407711BD93F}"/>
              </a:ext>
            </a:extLst>
          </p:cNvPr>
          <p:cNvSpPr txBox="1"/>
          <p:nvPr/>
        </p:nvSpPr>
        <p:spPr>
          <a:xfrm>
            <a:off x="794326" y="827053"/>
            <a:ext cx="11397673" cy="1477328"/>
          </a:xfrm>
          <a:prstGeom prst="rect">
            <a:avLst/>
          </a:prstGeom>
          <a:noFill/>
        </p:spPr>
        <p:txBody>
          <a:bodyPr wrap="square">
            <a:spAutoFit/>
          </a:bodyPr>
          <a:lstStyle/>
          <a:p>
            <a:r>
              <a:rPr lang="en-US" dirty="0"/>
              <a:t>The objective of the project is to analyze a car dataset to gain insights into popular trends and identify key factors for launching promising car models. Extract actionable insights from the given data, addressing key areas such as categorizing cars based on market segmentation, conducting fuel efficiency analysis, comparing performance, studying weight distribution, assessing safety features, exploring user comfort, analyzing alert systems, and conducting dimensional analysis</a:t>
            </a:r>
            <a:endParaRPr lang="en-IN" dirty="0"/>
          </a:p>
        </p:txBody>
      </p:sp>
    </p:spTree>
    <p:extLst>
      <p:ext uri="{BB962C8B-B14F-4D97-AF65-F5344CB8AC3E}">
        <p14:creationId xmlns:p14="http://schemas.microsoft.com/office/powerpoint/2010/main" val="234754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81C0-2AF9-E327-3DF7-E8916A4FF059}"/>
              </a:ext>
            </a:extLst>
          </p:cNvPr>
          <p:cNvSpPr txBox="1"/>
          <p:nvPr/>
        </p:nvSpPr>
        <p:spPr>
          <a:xfrm>
            <a:off x="763576" y="0"/>
            <a:ext cx="2964273" cy="461665"/>
          </a:xfrm>
          <a:prstGeom prst="rect">
            <a:avLst/>
          </a:prstGeom>
          <a:noFill/>
        </p:spPr>
        <p:txBody>
          <a:bodyPr wrap="none" rtlCol="0">
            <a:spAutoFit/>
          </a:bodyPr>
          <a:lstStyle/>
          <a:p>
            <a:r>
              <a:rPr lang="en-IN" sz="2400" b="1" i="1" u="sng" dirty="0"/>
              <a:t>About the Dataset:</a:t>
            </a:r>
          </a:p>
        </p:txBody>
      </p:sp>
      <p:sp>
        <p:nvSpPr>
          <p:cNvPr id="3" name="TextBox 2">
            <a:extLst>
              <a:ext uri="{FF2B5EF4-FFF2-40B4-BE49-F238E27FC236}">
                <a16:creationId xmlns:a16="http://schemas.microsoft.com/office/drawing/2014/main" id="{7641ED90-96FA-8888-098F-0A3A5654BCBB}"/>
              </a:ext>
            </a:extLst>
          </p:cNvPr>
          <p:cNvSpPr txBox="1"/>
          <p:nvPr/>
        </p:nvSpPr>
        <p:spPr>
          <a:xfrm>
            <a:off x="763576" y="673769"/>
            <a:ext cx="11556369" cy="5909310"/>
          </a:xfrm>
          <a:prstGeom prst="rect">
            <a:avLst/>
          </a:prstGeom>
          <a:noFill/>
        </p:spPr>
        <p:txBody>
          <a:bodyPr wrap="none" rtlCol="0">
            <a:spAutoFit/>
          </a:bodyPr>
          <a:lstStyle/>
          <a:p>
            <a:pPr marL="285750" indent="-285750">
              <a:buFont typeface="Arial" panose="020B0604020202020204" pitchFamily="34" charset="0"/>
              <a:buChar char="•"/>
            </a:pPr>
            <a:r>
              <a:rPr lang="en-IN" dirty="0"/>
              <a:t>The dataset consists of 1277 records and 139 columns. And is related to Car Manufacturers</a:t>
            </a:r>
          </a:p>
          <a:p>
            <a:r>
              <a:rPr lang="en-IN" dirty="0"/>
              <a:t>    and features. </a:t>
            </a:r>
          </a:p>
          <a:p>
            <a:pPr marL="285750" indent="-285750">
              <a:buFont typeface="Arial" panose="020B0604020202020204" pitchFamily="34" charset="0"/>
              <a:buChar char="•"/>
            </a:pPr>
            <a:r>
              <a:rPr lang="en-IN" dirty="0"/>
              <a:t>Make(Manufacturer), Model and Variant  together gives car name.</a:t>
            </a:r>
          </a:p>
          <a:p>
            <a:pPr marL="285750" indent="-285750">
              <a:buFont typeface="Arial" panose="020B0604020202020204" pitchFamily="34" charset="0"/>
              <a:buChar char="•"/>
            </a:pPr>
            <a:r>
              <a:rPr lang="en-IN" dirty="0"/>
              <a:t>Fuel Type lets us know whether the car is electric or nonelectric (petrol/diesel etc).</a:t>
            </a:r>
          </a:p>
          <a:p>
            <a:pPr marL="285750" indent="-285750">
              <a:buFont typeface="Arial" panose="020B0604020202020204" pitchFamily="34" charset="0"/>
              <a:buChar char="•"/>
            </a:pPr>
            <a:r>
              <a:rPr lang="en-IN" dirty="0"/>
              <a:t>Height, Length, Width gives about the dimension of the car.</a:t>
            </a:r>
          </a:p>
          <a:p>
            <a:pPr marL="285750" indent="-285750">
              <a:buFont typeface="Arial" panose="020B0604020202020204" pitchFamily="34" charset="0"/>
              <a:buChar char="•"/>
            </a:pPr>
            <a:r>
              <a:rPr lang="en-IN" dirty="0"/>
              <a:t>Body Type is about about the look of the car whether it’s SUV/Hatchback/Sedan etc.</a:t>
            </a:r>
          </a:p>
          <a:p>
            <a:pPr marL="285750" indent="-285750">
              <a:buFont typeface="Arial" panose="020B0604020202020204" pitchFamily="34" charset="0"/>
              <a:buChar char="•"/>
            </a:pPr>
            <a:r>
              <a:rPr lang="en-IN" dirty="0"/>
              <a:t>City/Highway Mileage is about the details related to Mileage in terms of kms/litre.</a:t>
            </a:r>
          </a:p>
          <a:p>
            <a:pPr marL="285750" indent="-285750">
              <a:buFont typeface="Arial" panose="020B0604020202020204" pitchFamily="34" charset="0"/>
              <a:buChar char="•"/>
            </a:pPr>
            <a:r>
              <a:rPr lang="en-IN" dirty="0"/>
              <a:t>Kerb Weight is the total weight of the car without load/luggage.</a:t>
            </a:r>
          </a:p>
          <a:p>
            <a:pPr marL="285750" indent="-285750">
              <a:buFont typeface="Arial" panose="020B0604020202020204" pitchFamily="34" charset="0"/>
              <a:buChar char="•"/>
            </a:pPr>
            <a:r>
              <a:rPr lang="en-IN" dirty="0"/>
              <a:t>Ground Clearance is the height between ground and car’s under carriage.</a:t>
            </a:r>
          </a:p>
          <a:p>
            <a:pPr marL="285750" indent="-285750">
              <a:buFont typeface="Arial" panose="020B0604020202020204" pitchFamily="34" charset="0"/>
              <a:buChar char="•"/>
            </a:pPr>
            <a:r>
              <a:rPr lang="en-IN" dirty="0"/>
              <a:t>Seating Capacity is about the number of seats available inside the car.</a:t>
            </a:r>
          </a:p>
          <a:p>
            <a:pPr marL="285750" indent="-285750">
              <a:buFont typeface="Arial" panose="020B0604020202020204" pitchFamily="34" charset="0"/>
              <a:buChar char="•"/>
            </a:pPr>
            <a:r>
              <a:rPr lang="en-IN" dirty="0"/>
              <a:t>Central locking system, Child safety locks, Hill assist, Gear Indicator, High speed alert system,</a:t>
            </a:r>
          </a:p>
          <a:p>
            <a:r>
              <a:rPr lang="en-IN" dirty="0"/>
              <a:t>    Passenger side seat belt reminder, ABS, Fasten seatbelt warning, Door Ajar warning is about </a:t>
            </a:r>
          </a:p>
          <a:p>
            <a:r>
              <a:rPr lang="en-IN" dirty="0"/>
              <a:t>    extra features related to Assist and Alert features built inside the car.</a:t>
            </a:r>
          </a:p>
          <a:p>
            <a:pPr marL="285750" indent="-285750">
              <a:buFont typeface="Arial" panose="020B0604020202020204" pitchFamily="34" charset="0"/>
              <a:buChar char="•"/>
            </a:pPr>
            <a:r>
              <a:rPr lang="en-IN" dirty="0"/>
              <a:t>Cruise control, ASR/Traction control these are related to the safety measure related to speed of the</a:t>
            </a:r>
          </a:p>
          <a:p>
            <a:r>
              <a:rPr lang="en-IN" dirty="0"/>
              <a:t>     car where cruise control helps to maintain the car speed without using accelerator and Traction</a:t>
            </a:r>
          </a:p>
          <a:p>
            <a:r>
              <a:rPr lang="en-IN" dirty="0"/>
              <a:t>     control  helps in regulating the anti-skidding.</a:t>
            </a:r>
          </a:p>
          <a:p>
            <a:pPr marL="285750" indent="-285750">
              <a:buFont typeface="Arial" panose="020B0604020202020204" pitchFamily="34" charset="0"/>
              <a:buChar char="•"/>
            </a:pPr>
            <a:r>
              <a:rPr lang="en-IN" dirty="0"/>
              <a:t>Gear shift Indicator is the feature which reminds  the driver to shift the gears but in electric this</a:t>
            </a:r>
          </a:p>
          <a:p>
            <a:r>
              <a:rPr lang="en-IN" dirty="0"/>
              <a:t>     feature is not there.</a:t>
            </a:r>
          </a:p>
          <a:p>
            <a:pPr marL="285750" indent="-285750">
              <a:buFont typeface="Arial" panose="020B0604020202020204" pitchFamily="34" charset="0"/>
              <a:buChar char="•"/>
            </a:pPr>
            <a:r>
              <a:rPr lang="en-IN" dirty="0"/>
              <a:t>Airbags is the special feature available is cars which activates during collision to prevent heavy </a:t>
            </a:r>
          </a:p>
          <a:p>
            <a:r>
              <a:rPr lang="en-IN" dirty="0"/>
              <a:t>     injuries to the people.</a:t>
            </a:r>
          </a:p>
          <a:p>
            <a:endParaRPr lang="en-IN" dirty="0"/>
          </a:p>
        </p:txBody>
      </p:sp>
    </p:spTree>
    <p:extLst>
      <p:ext uri="{BB962C8B-B14F-4D97-AF65-F5344CB8AC3E}">
        <p14:creationId xmlns:p14="http://schemas.microsoft.com/office/powerpoint/2010/main" val="258514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B2CA8-D234-DB50-5A34-9592DB32D4FF}"/>
              </a:ext>
            </a:extLst>
          </p:cNvPr>
          <p:cNvSpPr txBox="1"/>
          <p:nvPr/>
        </p:nvSpPr>
        <p:spPr>
          <a:xfrm>
            <a:off x="675706" y="220436"/>
            <a:ext cx="3036409" cy="461665"/>
          </a:xfrm>
          <a:prstGeom prst="rect">
            <a:avLst/>
          </a:prstGeom>
          <a:noFill/>
        </p:spPr>
        <p:txBody>
          <a:bodyPr wrap="none" rtlCol="0">
            <a:spAutoFit/>
          </a:bodyPr>
          <a:lstStyle/>
          <a:p>
            <a:r>
              <a:rPr lang="en-IN" sz="2400" b="1" i="1" u="sng" dirty="0"/>
              <a:t>Business Questions:</a:t>
            </a:r>
          </a:p>
        </p:txBody>
      </p:sp>
      <p:sp>
        <p:nvSpPr>
          <p:cNvPr id="3" name="TextBox 2">
            <a:extLst>
              <a:ext uri="{FF2B5EF4-FFF2-40B4-BE49-F238E27FC236}">
                <a16:creationId xmlns:a16="http://schemas.microsoft.com/office/drawing/2014/main" id="{852D6461-3668-7F6E-395D-FCEC15D8B885}"/>
              </a:ext>
            </a:extLst>
          </p:cNvPr>
          <p:cNvSpPr txBox="1"/>
          <p:nvPr/>
        </p:nvSpPr>
        <p:spPr>
          <a:xfrm>
            <a:off x="675706" y="804565"/>
            <a:ext cx="11516294" cy="5678478"/>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IN" dirty="0"/>
              <a:t>What are the popular car body types based on production or manufacturing rate.</a:t>
            </a:r>
          </a:p>
          <a:p>
            <a:pPr marL="285750" indent="-285750">
              <a:spcAft>
                <a:spcPts val="600"/>
              </a:spcAft>
              <a:buFont typeface="Arial" panose="020B0604020202020204" pitchFamily="34" charset="0"/>
              <a:buChar char="•"/>
            </a:pPr>
            <a:r>
              <a:rPr lang="en-IN" dirty="0"/>
              <a:t>Cars that can adapt to various driving modes such as Normal, Comfort, Eco, Sport, Power .</a:t>
            </a:r>
          </a:p>
          <a:p>
            <a:pPr marL="285750" indent="-285750">
              <a:spcAft>
                <a:spcPts val="600"/>
              </a:spcAft>
              <a:buFont typeface="Arial" panose="020B0604020202020204" pitchFamily="34" charset="0"/>
              <a:buChar char="•"/>
            </a:pPr>
            <a:r>
              <a:rPr lang="en-IN" dirty="0"/>
              <a:t>Manufacturers providing best cars based on city mileage.</a:t>
            </a:r>
          </a:p>
          <a:p>
            <a:pPr marL="285750" indent="-285750">
              <a:spcAft>
                <a:spcPts val="600"/>
              </a:spcAft>
              <a:buFont typeface="Arial" panose="020B0604020202020204" pitchFamily="34" charset="0"/>
              <a:buChar char="•"/>
            </a:pPr>
            <a:r>
              <a:rPr lang="en-IN" dirty="0"/>
              <a:t>Manufacturers providing non – electric cars based in city mileage.</a:t>
            </a:r>
          </a:p>
          <a:p>
            <a:pPr marL="285750" indent="-285750">
              <a:spcAft>
                <a:spcPts val="600"/>
              </a:spcAft>
              <a:buFont typeface="Arial" panose="020B0604020202020204" pitchFamily="34" charset="0"/>
              <a:buChar char="•"/>
            </a:pPr>
            <a:r>
              <a:rPr lang="en-IN" dirty="0"/>
              <a:t>Mean, Median of City and Highway Mileage for cars like Hyundai, Mahindra, Renault, Skoda. </a:t>
            </a:r>
          </a:p>
          <a:p>
            <a:pPr marL="285750" indent="-285750">
              <a:spcAft>
                <a:spcPts val="600"/>
              </a:spcAft>
              <a:buFont typeface="Arial" panose="020B0604020202020204" pitchFamily="34" charset="0"/>
              <a:buChar char="•"/>
            </a:pPr>
            <a:r>
              <a:rPr lang="en-IN" dirty="0"/>
              <a:t>Manufacturers providing good average mileage on both City and Highway Mileage.</a:t>
            </a:r>
          </a:p>
          <a:p>
            <a:pPr marL="285750" indent="-285750">
              <a:spcAft>
                <a:spcPts val="600"/>
              </a:spcAft>
              <a:buFont typeface="Arial" panose="020B0604020202020204" pitchFamily="34" charset="0"/>
              <a:buChar char="•"/>
            </a:pPr>
            <a:r>
              <a:rPr lang="en-IN" dirty="0"/>
              <a:t>Relation between Displacement and City Mileage.</a:t>
            </a:r>
          </a:p>
          <a:p>
            <a:pPr marL="285750" indent="-285750">
              <a:spcAft>
                <a:spcPts val="600"/>
              </a:spcAft>
              <a:buFont typeface="Arial" panose="020B0604020202020204" pitchFamily="34" charset="0"/>
              <a:buChar char="•"/>
            </a:pPr>
            <a:r>
              <a:rPr lang="en-IN" dirty="0"/>
              <a:t>Spread of fuel economy for car manufacturers Hyundai, Suzuki, Tata and BMW.</a:t>
            </a:r>
          </a:p>
          <a:p>
            <a:pPr marL="285750" indent="-285750">
              <a:spcAft>
                <a:spcPts val="600"/>
              </a:spcAft>
              <a:buFont typeface="Arial" panose="020B0604020202020204" pitchFamily="34" charset="0"/>
              <a:buChar char="•"/>
            </a:pPr>
            <a:r>
              <a:rPr lang="en-IN" dirty="0"/>
              <a:t>Performance of the car based on factors like Displacement, Cylinders and Valves per cylinder.</a:t>
            </a:r>
          </a:p>
          <a:p>
            <a:pPr marL="285750" indent="-285750">
              <a:spcAft>
                <a:spcPts val="600"/>
              </a:spcAft>
              <a:buFont typeface="Arial" panose="020B0604020202020204" pitchFamily="34" charset="0"/>
              <a:buChar char="•"/>
            </a:pPr>
            <a:r>
              <a:rPr lang="en-IN" dirty="0"/>
              <a:t>Few features affecting the mileages of cars.</a:t>
            </a:r>
          </a:p>
          <a:p>
            <a:pPr marL="285750" indent="-285750">
              <a:spcAft>
                <a:spcPts val="600"/>
              </a:spcAft>
              <a:buFont typeface="Arial" panose="020B0604020202020204" pitchFamily="34" charset="0"/>
              <a:buChar char="•"/>
            </a:pPr>
            <a:r>
              <a:rPr lang="en-IN" dirty="0"/>
              <a:t>Relation between Kerb weight and Gross Weight to understand weight distribution.</a:t>
            </a:r>
          </a:p>
          <a:p>
            <a:pPr marL="285750" indent="-285750">
              <a:spcAft>
                <a:spcPts val="600"/>
              </a:spcAft>
              <a:buFont typeface="Arial" panose="020B0604020202020204" pitchFamily="34" charset="0"/>
              <a:buChar char="•"/>
            </a:pPr>
            <a:r>
              <a:rPr lang="en-IN" dirty="0"/>
              <a:t>Presence of Safety features like ABS, Airbags, Hill assist all together. </a:t>
            </a:r>
          </a:p>
          <a:p>
            <a:pPr marL="285750" indent="-285750">
              <a:spcAft>
                <a:spcPts val="600"/>
              </a:spcAft>
              <a:buFont typeface="Arial" panose="020B0604020202020204" pitchFamily="34" charset="0"/>
              <a:buChar char="•"/>
            </a:pPr>
            <a:r>
              <a:rPr lang="en-IN" dirty="0"/>
              <a:t>Cars which are preferred based on User comfort based on parameters like seatings, central </a:t>
            </a:r>
          </a:p>
          <a:p>
            <a:pPr>
              <a:spcAft>
                <a:spcPts val="600"/>
              </a:spcAft>
            </a:pPr>
            <a:r>
              <a:rPr lang="en-IN" dirty="0"/>
              <a:t>     locking, child safety.</a:t>
            </a:r>
          </a:p>
          <a:p>
            <a:pPr marL="285750" indent="-285750">
              <a:spcAft>
                <a:spcPts val="600"/>
              </a:spcAft>
              <a:buFont typeface="Arial" panose="020B0604020202020204" pitchFamily="34" charset="0"/>
              <a:buChar char="•"/>
            </a:pPr>
            <a:r>
              <a:rPr lang="en-IN" dirty="0"/>
              <a:t>Presence of Alert System like High-speed alerts, Seat belt reminders, Door Ajar Warning all together.</a:t>
            </a:r>
          </a:p>
          <a:p>
            <a:pPr marL="285750" indent="-285750">
              <a:spcAft>
                <a:spcPts val="600"/>
              </a:spcAft>
              <a:buFont typeface="Arial" panose="020B0604020202020204" pitchFamily="34" charset="0"/>
              <a:buChar char="•"/>
            </a:pPr>
            <a:r>
              <a:rPr lang="en-IN" dirty="0"/>
              <a:t>Likeable dimension of cars based on demands.</a:t>
            </a:r>
          </a:p>
        </p:txBody>
      </p:sp>
    </p:spTree>
    <p:extLst>
      <p:ext uri="{BB962C8B-B14F-4D97-AF65-F5344CB8AC3E}">
        <p14:creationId xmlns:p14="http://schemas.microsoft.com/office/powerpoint/2010/main" val="4893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9090F1-9962-DDD1-B74F-56A8ACD52F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825113-4B5E-C4A3-7776-E53FF57ED7BE}"/>
              </a:ext>
            </a:extLst>
          </p:cNvPr>
          <p:cNvPicPr>
            <a:picLocks noChangeAspect="1"/>
          </p:cNvPicPr>
          <p:nvPr/>
        </p:nvPicPr>
        <p:blipFill>
          <a:blip r:embed="rId2"/>
          <a:stretch>
            <a:fillRect/>
          </a:stretch>
        </p:blipFill>
        <p:spPr>
          <a:xfrm>
            <a:off x="440300" y="1403688"/>
            <a:ext cx="7838285" cy="4548028"/>
          </a:xfrm>
          <a:prstGeom prst="rect">
            <a:avLst/>
          </a:prstGeom>
        </p:spPr>
      </p:pic>
      <p:sp>
        <p:nvSpPr>
          <p:cNvPr id="4" name="TextBox 3">
            <a:extLst>
              <a:ext uri="{FF2B5EF4-FFF2-40B4-BE49-F238E27FC236}">
                <a16:creationId xmlns:a16="http://schemas.microsoft.com/office/drawing/2014/main" id="{9189F769-087E-6065-0F27-51F2AC74739B}"/>
              </a:ext>
            </a:extLst>
          </p:cNvPr>
          <p:cNvSpPr txBox="1"/>
          <p:nvPr/>
        </p:nvSpPr>
        <p:spPr>
          <a:xfrm>
            <a:off x="440301" y="514350"/>
            <a:ext cx="4030270" cy="461665"/>
          </a:xfrm>
          <a:prstGeom prst="rect">
            <a:avLst/>
          </a:prstGeom>
          <a:noFill/>
        </p:spPr>
        <p:txBody>
          <a:bodyPr wrap="none" rtlCol="0">
            <a:spAutoFit/>
          </a:bodyPr>
          <a:lstStyle/>
          <a:p>
            <a:r>
              <a:rPr lang="en-IN" sz="2400" b="1" i="1" u="sng" dirty="0"/>
              <a:t>Preferred Car Body Types:</a:t>
            </a:r>
          </a:p>
        </p:txBody>
      </p:sp>
      <p:sp>
        <p:nvSpPr>
          <p:cNvPr id="5" name="TextBox 4">
            <a:extLst>
              <a:ext uri="{FF2B5EF4-FFF2-40B4-BE49-F238E27FC236}">
                <a16:creationId xmlns:a16="http://schemas.microsoft.com/office/drawing/2014/main" id="{CF4DDF06-C5A8-7CEC-4DCC-DF04085EA5ED}"/>
              </a:ext>
            </a:extLst>
          </p:cNvPr>
          <p:cNvSpPr txBox="1"/>
          <p:nvPr/>
        </p:nvSpPr>
        <p:spPr>
          <a:xfrm>
            <a:off x="8474529" y="2939038"/>
            <a:ext cx="3600450" cy="1477328"/>
          </a:xfrm>
          <a:prstGeom prst="rect">
            <a:avLst/>
          </a:prstGeom>
          <a:noFill/>
        </p:spPr>
        <p:txBody>
          <a:bodyPr wrap="square" rtlCol="0">
            <a:spAutoFit/>
          </a:bodyPr>
          <a:lstStyle/>
          <a:p>
            <a:r>
              <a:rPr lang="en-IN" dirty="0"/>
              <a:t>Interpretation:</a:t>
            </a:r>
          </a:p>
          <a:p>
            <a:r>
              <a:rPr lang="en-IN" dirty="0"/>
              <a:t>The top 5 popular  car body types are SUV, Sedan, Hatchback, Coupe and MUV.</a:t>
            </a:r>
          </a:p>
          <a:p>
            <a:endParaRPr lang="en-IN" dirty="0"/>
          </a:p>
        </p:txBody>
      </p:sp>
    </p:spTree>
    <p:extLst>
      <p:ext uri="{BB962C8B-B14F-4D97-AF65-F5344CB8AC3E}">
        <p14:creationId xmlns:p14="http://schemas.microsoft.com/office/powerpoint/2010/main" val="189547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59A10AB-7CFA-56A8-08C2-1D6B575436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C875FBE-D03C-632D-7378-0E2890B18D83}"/>
              </a:ext>
            </a:extLst>
          </p:cNvPr>
          <p:cNvPicPr>
            <a:picLocks noChangeAspect="1"/>
          </p:cNvPicPr>
          <p:nvPr/>
        </p:nvPicPr>
        <p:blipFill>
          <a:blip r:embed="rId2"/>
          <a:stretch>
            <a:fillRect/>
          </a:stretch>
        </p:blipFill>
        <p:spPr>
          <a:xfrm>
            <a:off x="829452" y="840744"/>
            <a:ext cx="8273749" cy="4761012"/>
          </a:xfrm>
          <a:prstGeom prst="rect">
            <a:avLst/>
          </a:prstGeom>
        </p:spPr>
      </p:pic>
      <p:sp>
        <p:nvSpPr>
          <p:cNvPr id="4" name="TextBox 3">
            <a:extLst>
              <a:ext uri="{FF2B5EF4-FFF2-40B4-BE49-F238E27FC236}">
                <a16:creationId xmlns:a16="http://schemas.microsoft.com/office/drawing/2014/main" id="{70DD01FD-FFFB-2D20-FF01-03B887A1CBB6}"/>
              </a:ext>
            </a:extLst>
          </p:cNvPr>
          <p:cNvSpPr txBox="1"/>
          <p:nvPr/>
        </p:nvSpPr>
        <p:spPr>
          <a:xfrm>
            <a:off x="364065" y="236765"/>
            <a:ext cx="5581977" cy="369332"/>
          </a:xfrm>
          <a:prstGeom prst="rect">
            <a:avLst/>
          </a:prstGeom>
          <a:noFill/>
        </p:spPr>
        <p:txBody>
          <a:bodyPr wrap="none" rtlCol="0">
            <a:spAutoFit/>
          </a:bodyPr>
          <a:lstStyle/>
          <a:p>
            <a:r>
              <a:rPr lang="en-IN" b="1" i="1" u="sng" dirty="0"/>
              <a:t>Preferred Manufacturers based on City Mileage:</a:t>
            </a:r>
          </a:p>
        </p:txBody>
      </p:sp>
      <p:sp>
        <p:nvSpPr>
          <p:cNvPr id="5" name="TextBox 4">
            <a:extLst>
              <a:ext uri="{FF2B5EF4-FFF2-40B4-BE49-F238E27FC236}">
                <a16:creationId xmlns:a16="http://schemas.microsoft.com/office/drawing/2014/main" id="{DA3F1D5D-1669-C8D2-81E7-3F824858D7AC}"/>
              </a:ext>
            </a:extLst>
          </p:cNvPr>
          <p:cNvSpPr txBox="1"/>
          <p:nvPr/>
        </p:nvSpPr>
        <p:spPr>
          <a:xfrm>
            <a:off x="714678" y="5790238"/>
            <a:ext cx="11252502" cy="830997"/>
          </a:xfrm>
          <a:prstGeom prst="rect">
            <a:avLst/>
          </a:prstGeom>
          <a:noFill/>
        </p:spPr>
        <p:txBody>
          <a:bodyPr wrap="square" rtlCol="0">
            <a:spAutoFit/>
          </a:bodyPr>
          <a:lstStyle/>
          <a:p>
            <a:r>
              <a:rPr lang="en-IN" sz="1600" dirty="0"/>
              <a:t>Interpretation:</a:t>
            </a:r>
          </a:p>
          <a:p>
            <a:r>
              <a:rPr lang="en-IN" sz="1600" dirty="0"/>
              <a:t>The Maruti Suzuki brand has highest average city Mileage of 21.06 and followed by Datsun and Renault which also Provides 20+ average Mileage. </a:t>
            </a:r>
          </a:p>
        </p:txBody>
      </p:sp>
    </p:spTree>
    <p:extLst>
      <p:ext uri="{BB962C8B-B14F-4D97-AF65-F5344CB8AC3E}">
        <p14:creationId xmlns:p14="http://schemas.microsoft.com/office/powerpoint/2010/main" val="129507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7BFEDF-994D-11EA-054A-6CDC8A9D361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E2441D5-74C8-F620-E5EA-43D5932D69F3}"/>
              </a:ext>
            </a:extLst>
          </p:cNvPr>
          <p:cNvPicPr>
            <a:picLocks noChangeAspect="1"/>
          </p:cNvPicPr>
          <p:nvPr/>
        </p:nvPicPr>
        <p:blipFill>
          <a:blip r:embed="rId2"/>
          <a:stretch>
            <a:fillRect/>
          </a:stretch>
        </p:blipFill>
        <p:spPr>
          <a:xfrm>
            <a:off x="390597" y="616638"/>
            <a:ext cx="8810553" cy="5204201"/>
          </a:xfrm>
          <a:prstGeom prst="rect">
            <a:avLst/>
          </a:prstGeom>
        </p:spPr>
      </p:pic>
      <p:sp>
        <p:nvSpPr>
          <p:cNvPr id="5" name="TextBox 4">
            <a:extLst>
              <a:ext uri="{FF2B5EF4-FFF2-40B4-BE49-F238E27FC236}">
                <a16:creationId xmlns:a16="http://schemas.microsoft.com/office/drawing/2014/main" id="{5039854E-1B42-4502-250F-F62A89B6BE1E}"/>
              </a:ext>
            </a:extLst>
          </p:cNvPr>
          <p:cNvSpPr txBox="1"/>
          <p:nvPr/>
        </p:nvSpPr>
        <p:spPr>
          <a:xfrm>
            <a:off x="390597" y="154973"/>
            <a:ext cx="6538970" cy="461665"/>
          </a:xfrm>
          <a:prstGeom prst="rect">
            <a:avLst/>
          </a:prstGeom>
          <a:noFill/>
        </p:spPr>
        <p:txBody>
          <a:bodyPr wrap="none" rtlCol="0">
            <a:spAutoFit/>
          </a:bodyPr>
          <a:lstStyle/>
          <a:p>
            <a:r>
              <a:rPr lang="en-IN" sz="2400" b="1" i="1" u="sng" dirty="0"/>
              <a:t>Manufacturers based on non-electric cars:</a:t>
            </a:r>
          </a:p>
        </p:txBody>
      </p:sp>
      <p:sp>
        <p:nvSpPr>
          <p:cNvPr id="6" name="TextBox 5">
            <a:extLst>
              <a:ext uri="{FF2B5EF4-FFF2-40B4-BE49-F238E27FC236}">
                <a16:creationId xmlns:a16="http://schemas.microsoft.com/office/drawing/2014/main" id="{5B7FE3F0-AECB-E150-7EAE-FCB7A221FB05}"/>
              </a:ext>
            </a:extLst>
          </p:cNvPr>
          <p:cNvSpPr txBox="1"/>
          <p:nvPr/>
        </p:nvSpPr>
        <p:spPr>
          <a:xfrm>
            <a:off x="390597" y="5885860"/>
            <a:ext cx="10479151" cy="1200329"/>
          </a:xfrm>
          <a:prstGeom prst="rect">
            <a:avLst/>
          </a:prstGeom>
          <a:noFill/>
        </p:spPr>
        <p:txBody>
          <a:bodyPr wrap="none" rtlCol="0">
            <a:spAutoFit/>
          </a:bodyPr>
          <a:lstStyle/>
          <a:p>
            <a:r>
              <a:rPr lang="en-IN" dirty="0"/>
              <a:t>Interpretation:</a:t>
            </a:r>
          </a:p>
          <a:p>
            <a:r>
              <a:rPr lang="en-IN" dirty="0"/>
              <a:t>The cars manufacturers who are providing nice and high average city mileage are the ones</a:t>
            </a:r>
          </a:p>
          <a:p>
            <a:r>
              <a:rPr lang="en-IN" dirty="0"/>
              <a:t>Manufacturing the high non-electric cars as well.</a:t>
            </a:r>
          </a:p>
          <a:p>
            <a:endParaRPr lang="en-IN" dirty="0"/>
          </a:p>
        </p:txBody>
      </p:sp>
    </p:spTree>
    <p:extLst>
      <p:ext uri="{BB962C8B-B14F-4D97-AF65-F5344CB8AC3E}">
        <p14:creationId xmlns:p14="http://schemas.microsoft.com/office/powerpoint/2010/main" val="383908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49D4CE-C767-FCC4-111A-6F01D87058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146173A-FCDA-221B-7BE1-AAC476530655}"/>
              </a:ext>
            </a:extLst>
          </p:cNvPr>
          <p:cNvPicPr>
            <a:picLocks noChangeAspect="1"/>
          </p:cNvPicPr>
          <p:nvPr/>
        </p:nvPicPr>
        <p:blipFill>
          <a:blip r:embed="rId2"/>
          <a:stretch>
            <a:fillRect/>
          </a:stretch>
        </p:blipFill>
        <p:spPr>
          <a:xfrm>
            <a:off x="754556" y="1299865"/>
            <a:ext cx="6211167" cy="4258269"/>
          </a:xfrm>
          <a:prstGeom prst="rect">
            <a:avLst/>
          </a:prstGeom>
        </p:spPr>
      </p:pic>
      <p:sp>
        <p:nvSpPr>
          <p:cNvPr id="4" name="TextBox 3">
            <a:extLst>
              <a:ext uri="{FF2B5EF4-FFF2-40B4-BE49-F238E27FC236}">
                <a16:creationId xmlns:a16="http://schemas.microsoft.com/office/drawing/2014/main" id="{F6521323-71F2-DD56-DDEE-8683E7128082}"/>
              </a:ext>
            </a:extLst>
          </p:cNvPr>
          <p:cNvSpPr txBox="1"/>
          <p:nvPr/>
        </p:nvSpPr>
        <p:spPr>
          <a:xfrm>
            <a:off x="754556" y="432708"/>
            <a:ext cx="7289175" cy="369332"/>
          </a:xfrm>
          <a:prstGeom prst="rect">
            <a:avLst/>
          </a:prstGeom>
          <a:noFill/>
        </p:spPr>
        <p:txBody>
          <a:bodyPr wrap="none" rtlCol="0">
            <a:spAutoFit/>
          </a:bodyPr>
          <a:lstStyle/>
          <a:p>
            <a:r>
              <a:rPr lang="en-IN" b="1" i="1" u="sng" dirty="0"/>
              <a:t>Mean and Median on City Mileage for selected manufacturers:</a:t>
            </a:r>
          </a:p>
        </p:txBody>
      </p:sp>
      <p:sp>
        <p:nvSpPr>
          <p:cNvPr id="5" name="TextBox 4">
            <a:extLst>
              <a:ext uri="{FF2B5EF4-FFF2-40B4-BE49-F238E27FC236}">
                <a16:creationId xmlns:a16="http://schemas.microsoft.com/office/drawing/2014/main" id="{E1CEE8FD-B870-C309-6293-396E4999AD20}"/>
              </a:ext>
            </a:extLst>
          </p:cNvPr>
          <p:cNvSpPr txBox="1"/>
          <p:nvPr/>
        </p:nvSpPr>
        <p:spPr>
          <a:xfrm>
            <a:off x="6965723" y="3059667"/>
            <a:ext cx="5240537" cy="1754326"/>
          </a:xfrm>
          <a:prstGeom prst="rect">
            <a:avLst/>
          </a:prstGeom>
          <a:noFill/>
        </p:spPr>
        <p:txBody>
          <a:bodyPr wrap="none" rtlCol="0">
            <a:spAutoFit/>
          </a:bodyPr>
          <a:lstStyle/>
          <a:p>
            <a:r>
              <a:rPr lang="en-IN" dirty="0"/>
              <a:t>Interpretation: </a:t>
            </a:r>
          </a:p>
          <a:p>
            <a:r>
              <a:rPr lang="en-IN" dirty="0"/>
              <a:t>The Renault Manufacturer providing cars</a:t>
            </a:r>
          </a:p>
          <a:p>
            <a:r>
              <a:rPr lang="en-IN" dirty="0"/>
              <a:t>which are having nice average city mileage </a:t>
            </a:r>
          </a:p>
          <a:p>
            <a:r>
              <a:rPr lang="en-IN" dirty="0"/>
              <a:t>of 20.55 and the same brand  providing </a:t>
            </a:r>
          </a:p>
          <a:p>
            <a:r>
              <a:rPr lang="en-IN" dirty="0"/>
              <a:t>different varieties of cars having the mileage </a:t>
            </a:r>
          </a:p>
          <a:p>
            <a:r>
              <a:rPr lang="en-IN" dirty="0"/>
              <a:t>of 21.04.</a:t>
            </a:r>
          </a:p>
        </p:txBody>
      </p:sp>
    </p:spTree>
    <p:extLst>
      <p:ext uri="{BB962C8B-B14F-4D97-AF65-F5344CB8AC3E}">
        <p14:creationId xmlns:p14="http://schemas.microsoft.com/office/powerpoint/2010/main" val="168321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D797FAD-39AD-FD42-B67A-51452C4A884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22DED52-CCA3-B5B0-014A-D38FE67542F3}"/>
              </a:ext>
            </a:extLst>
          </p:cNvPr>
          <p:cNvPicPr>
            <a:picLocks noChangeAspect="1"/>
          </p:cNvPicPr>
          <p:nvPr/>
        </p:nvPicPr>
        <p:blipFill>
          <a:blip r:embed="rId2"/>
          <a:stretch>
            <a:fillRect/>
          </a:stretch>
        </p:blipFill>
        <p:spPr>
          <a:xfrm>
            <a:off x="710293" y="778429"/>
            <a:ext cx="9225643" cy="5031486"/>
          </a:xfrm>
          <a:prstGeom prst="rect">
            <a:avLst/>
          </a:prstGeom>
        </p:spPr>
      </p:pic>
      <p:sp>
        <p:nvSpPr>
          <p:cNvPr id="4" name="TextBox 3">
            <a:extLst>
              <a:ext uri="{FF2B5EF4-FFF2-40B4-BE49-F238E27FC236}">
                <a16:creationId xmlns:a16="http://schemas.microsoft.com/office/drawing/2014/main" id="{ADEEB527-E1E1-1142-C407-0968C51A5DF6}"/>
              </a:ext>
            </a:extLst>
          </p:cNvPr>
          <p:cNvSpPr txBox="1"/>
          <p:nvPr/>
        </p:nvSpPr>
        <p:spPr>
          <a:xfrm>
            <a:off x="710293" y="285750"/>
            <a:ext cx="8194872" cy="369332"/>
          </a:xfrm>
          <a:prstGeom prst="rect">
            <a:avLst/>
          </a:prstGeom>
          <a:noFill/>
        </p:spPr>
        <p:txBody>
          <a:bodyPr wrap="none" rtlCol="0">
            <a:spAutoFit/>
          </a:bodyPr>
          <a:lstStyle/>
          <a:p>
            <a:r>
              <a:rPr lang="en-IN" b="1" i="1" u="sng" dirty="0"/>
              <a:t>Manufacturers and their combined average City and Highway mileage:</a:t>
            </a:r>
          </a:p>
        </p:txBody>
      </p:sp>
      <p:sp>
        <p:nvSpPr>
          <p:cNvPr id="5" name="TextBox 4">
            <a:extLst>
              <a:ext uri="{FF2B5EF4-FFF2-40B4-BE49-F238E27FC236}">
                <a16:creationId xmlns:a16="http://schemas.microsoft.com/office/drawing/2014/main" id="{8285D798-AB8C-334F-2E3C-8C445D9D067E}"/>
              </a:ext>
            </a:extLst>
          </p:cNvPr>
          <p:cNvSpPr txBox="1"/>
          <p:nvPr/>
        </p:nvSpPr>
        <p:spPr>
          <a:xfrm>
            <a:off x="710293" y="5823422"/>
            <a:ext cx="10517623" cy="830997"/>
          </a:xfrm>
          <a:prstGeom prst="rect">
            <a:avLst/>
          </a:prstGeom>
          <a:noFill/>
        </p:spPr>
        <p:txBody>
          <a:bodyPr wrap="none" rtlCol="0">
            <a:spAutoFit/>
          </a:bodyPr>
          <a:lstStyle/>
          <a:p>
            <a:r>
              <a:rPr lang="en-IN" sz="1600" dirty="0"/>
              <a:t>Interpretation: The manufacturers who were providing high city average mileage are the ones providing</a:t>
            </a:r>
          </a:p>
          <a:p>
            <a:r>
              <a:rPr lang="en-IN" sz="1600" dirty="0"/>
              <a:t>the highest in this one but when it comes to super cars like Maserati, Ferrari, Lambo, Bentley, Porsche</a:t>
            </a:r>
          </a:p>
          <a:p>
            <a:r>
              <a:rPr lang="en-IN" sz="1600" dirty="0"/>
              <a:t>these cars are having higher rate of Power and Torque hence providing less mileage</a:t>
            </a:r>
          </a:p>
        </p:txBody>
      </p:sp>
    </p:spTree>
    <p:extLst>
      <p:ext uri="{BB962C8B-B14F-4D97-AF65-F5344CB8AC3E}">
        <p14:creationId xmlns:p14="http://schemas.microsoft.com/office/powerpoint/2010/main" val="23284494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226</TotalTime>
  <Words>1799</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Century Gothic</vt:lpstr>
      <vt:lpstr>Courier New</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VinaySimha</dc:creator>
  <cp:lastModifiedBy>Vinay Simha</cp:lastModifiedBy>
  <cp:revision>1</cp:revision>
  <dcterms:created xsi:type="dcterms:W3CDTF">2024-02-03T04:05:53Z</dcterms:created>
  <dcterms:modified xsi:type="dcterms:W3CDTF">2024-02-03T07:52:13Z</dcterms:modified>
</cp:coreProperties>
</file>