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73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B37"/>
    <a:srgbClr val="ED8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02E49-3A9F-4718-A27D-219BABB25734}" v="45" dt="2024-01-19T10:09:30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3:49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0,'0'942,"0"-922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10:07:38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0,'33844'0,"-33824"0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3:56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0,'0'683,"0"-663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4:04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1,'0'870,"0"-849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4:0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1,'0'1059,"0"-1039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4:13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1,'0'885,"0"-870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4:18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0,'0'1036,"0"-1016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9T07:44:22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1,'0'1295,"0"-1275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7T12:01:58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7T12:02:19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1,'33862'0,"-33845"0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0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9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78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2AA453-17B5-4492-887E-CF013426557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4435F0-0E6B-4F1D-BD8F-C1BE42C86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9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07233-974A-ECEF-18F5-C5CE79F55B4F}"/>
              </a:ext>
            </a:extLst>
          </p:cNvPr>
          <p:cNvSpPr txBox="1"/>
          <p:nvPr/>
        </p:nvSpPr>
        <p:spPr>
          <a:xfrm>
            <a:off x="2596244" y="2057400"/>
            <a:ext cx="652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136B37"/>
                </a:solidFill>
                <a:latin typeface="Algerian" panose="04020705040A02060702" pitchFamily="82" charset="0"/>
              </a:rPr>
              <a:t>Play Store Data Analysis</a:t>
            </a:r>
            <a:endParaRPr lang="en-IN" sz="3600" dirty="0">
              <a:solidFill>
                <a:srgbClr val="136B37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01F28-6183-9954-D824-407A7373286D}"/>
              </a:ext>
            </a:extLst>
          </p:cNvPr>
          <p:cNvSpPr txBox="1"/>
          <p:nvPr/>
        </p:nvSpPr>
        <p:spPr>
          <a:xfrm>
            <a:off x="4572000" y="2988129"/>
            <a:ext cx="2273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Vinay Simha M K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D1E01-BCFB-08EC-EEF7-CE02CE4B52D1}"/>
              </a:ext>
            </a:extLst>
          </p:cNvPr>
          <p:cNvSpPr txBox="1"/>
          <p:nvPr/>
        </p:nvSpPr>
        <p:spPr>
          <a:xfrm>
            <a:off x="4618926" y="3791340"/>
            <a:ext cx="24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code: ML3-DA23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97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BB8E4F-5B9C-F2CE-9D91-D14C78A0FE74}"/>
              </a:ext>
            </a:extLst>
          </p:cNvPr>
          <p:cNvSpPr txBox="1"/>
          <p:nvPr/>
        </p:nvSpPr>
        <p:spPr>
          <a:xfrm>
            <a:off x="465364" y="261257"/>
            <a:ext cx="631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How does the size of Application vary with respect to the Rating?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85667-CEA1-DAB3-6083-2DCEC558BD3C}"/>
              </a:ext>
            </a:extLst>
          </p:cNvPr>
          <p:cNvSpPr txBox="1"/>
          <p:nvPr/>
        </p:nvSpPr>
        <p:spPr>
          <a:xfrm>
            <a:off x="6784081" y="2828835"/>
            <a:ext cx="4783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Interpretation:</a:t>
            </a:r>
          </a:p>
          <a:p>
            <a:r>
              <a:rPr lang="en-IN" dirty="0"/>
              <a:t>The relation is “Strong Positive Co-related”. </a:t>
            </a:r>
          </a:p>
          <a:p>
            <a:r>
              <a:rPr lang="en-IN" dirty="0"/>
              <a:t>Which represents that the size of the Application</a:t>
            </a:r>
          </a:p>
          <a:p>
            <a:r>
              <a:rPr lang="en-IN" dirty="0"/>
              <a:t>Is getting high as the Rating is also high.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FD6-CAAF-7FAD-424E-05EA10F0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9" y="685796"/>
            <a:ext cx="5986237" cy="60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155D4-C47E-56DA-019A-91DD047B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97" y="884944"/>
            <a:ext cx="8426656" cy="5088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D555A-4431-6351-094F-DC38D7FE86BB}"/>
              </a:ext>
            </a:extLst>
          </p:cNvPr>
          <p:cNvSpPr txBox="1"/>
          <p:nvPr/>
        </p:nvSpPr>
        <p:spPr>
          <a:xfrm>
            <a:off x="4919865" y="29119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  <a:t>Final Analysis:</a:t>
            </a:r>
          </a:p>
        </p:txBody>
      </p:sp>
    </p:spTree>
    <p:extLst>
      <p:ext uri="{BB962C8B-B14F-4D97-AF65-F5344CB8AC3E}">
        <p14:creationId xmlns:p14="http://schemas.microsoft.com/office/powerpoint/2010/main" val="409474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E094D-FE22-FF20-C29E-9632D5E96C6D}"/>
              </a:ext>
            </a:extLst>
          </p:cNvPr>
          <p:cNvSpPr txBox="1"/>
          <p:nvPr/>
        </p:nvSpPr>
        <p:spPr>
          <a:xfrm>
            <a:off x="467970" y="188191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23AF9-5153-D5C9-1C23-3B842089BABA}"/>
              </a:ext>
            </a:extLst>
          </p:cNvPr>
          <p:cNvSpPr txBox="1"/>
          <p:nvPr/>
        </p:nvSpPr>
        <p:spPr>
          <a:xfrm>
            <a:off x="628650" y="963386"/>
            <a:ext cx="10583795" cy="444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highest Apps is from Education category followed by Entertainment &amp;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99.73% of total Apps are free of cost for installation.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0.01% which supports editor choice.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average rating is varying between 0-2 because of around 70% of Rating are 0 or not given rating by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70% of Apps does support ADS because in general it’s a kind of source generating.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Among total Apps 67.39% of Apps does have Privacy Policy.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Around 90% of Apps does provide free of cost for installation and doesn’t have In-App purchases.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maximum rating is in the range of 4-5 if we neglect the non-rating percentage.</a:t>
            </a:r>
          </a:p>
        </p:txBody>
      </p:sp>
    </p:spTree>
    <p:extLst>
      <p:ext uri="{BB962C8B-B14F-4D97-AF65-F5344CB8AC3E}">
        <p14:creationId xmlns:p14="http://schemas.microsoft.com/office/powerpoint/2010/main" val="3395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E094D-FE22-FF20-C29E-9632D5E96C6D}"/>
              </a:ext>
            </a:extLst>
          </p:cNvPr>
          <p:cNvSpPr txBox="1"/>
          <p:nvPr/>
        </p:nvSpPr>
        <p:spPr>
          <a:xfrm>
            <a:off x="518556" y="27288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6FBA1-98FF-B653-063F-CF8572485F64}"/>
              </a:ext>
            </a:extLst>
          </p:cNvPr>
          <p:cNvSpPr txBox="1"/>
          <p:nvPr/>
        </p:nvSpPr>
        <p:spPr>
          <a:xfrm>
            <a:off x="518556" y="1003301"/>
            <a:ext cx="10104754" cy="502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count of Application is higher in Education and Entertainment, based on the idea and interest </a:t>
            </a:r>
          </a:p>
          <a:p>
            <a:pPr>
              <a:lnSpc>
                <a:spcPct val="150000"/>
              </a:lnSpc>
            </a:pPr>
            <a:r>
              <a:rPr lang="en-US" dirty="0"/>
              <a:t>     of Developer he can develop Application based on Education or Entertainment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 should be from free of cost for installation, because the ratio of applications which are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free of cost is higher than paid.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 can support ADS cause in general it’s a source of income and the drawback is if the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application contains a lot of ADS, it might lead to have less rating or downfall of install rating.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frequent size of Apps is between 5-50MB which has a lot of Application count.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 should be of no age restriction cause those kinds of App count is high.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 should contain Privacy Policy in general so that there won’t be any unnecessary issue in future.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 should be developed in such a way that, it should support android version of 4.4 and above.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Depending upon the interest in Application the Developed can either go with the decision of In-App</a:t>
            </a:r>
          </a:p>
          <a:p>
            <a:pPr>
              <a:lnSpc>
                <a:spcPct val="150000"/>
              </a:lnSpc>
            </a:pPr>
            <a:r>
              <a:rPr lang="en-US" dirty="0"/>
              <a:t>     purchase or not. If he goes for In-App Purchase, then it’s going to be another kind of source of Income.</a:t>
            </a:r>
          </a:p>
        </p:txBody>
      </p:sp>
    </p:spTree>
    <p:extLst>
      <p:ext uri="{BB962C8B-B14F-4D97-AF65-F5344CB8AC3E}">
        <p14:creationId xmlns:p14="http://schemas.microsoft.com/office/powerpoint/2010/main" val="133723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E094D-FE22-FF20-C29E-9632D5E96C6D}"/>
              </a:ext>
            </a:extLst>
          </p:cNvPr>
          <p:cNvSpPr txBox="1"/>
          <p:nvPr/>
        </p:nvSpPr>
        <p:spPr>
          <a:xfrm>
            <a:off x="4065320" y="2659559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64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231BD-2361-787D-0F37-4C94BFF1AED6}"/>
              </a:ext>
            </a:extLst>
          </p:cNvPr>
          <p:cNvSpPr txBox="1"/>
          <p:nvPr/>
        </p:nvSpPr>
        <p:spPr>
          <a:xfrm>
            <a:off x="187777" y="650746"/>
            <a:ext cx="1054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project involves analyzing Play Store data to identify insights into app success and in-app purchase potential </a:t>
            </a:r>
          </a:p>
          <a:p>
            <a:r>
              <a:rPr lang="en-US" dirty="0"/>
              <a:t>and to find the opportunities on what basis the app can get generated based on installs, ratings.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37D24-F500-1F30-BE34-6E036B62D233}"/>
              </a:ext>
            </a:extLst>
          </p:cNvPr>
          <p:cNvSpPr txBox="1"/>
          <p:nvPr/>
        </p:nvSpPr>
        <p:spPr>
          <a:xfrm>
            <a:off x="187778" y="236765"/>
            <a:ext cx="11176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Objective</a:t>
            </a:r>
            <a:r>
              <a:rPr lang="en-US" sz="2000" u="sng" dirty="0"/>
              <a:t>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DD57E-6E4F-3EB6-2FEF-C169684D6DA1}"/>
              </a:ext>
            </a:extLst>
          </p:cNvPr>
          <p:cNvSpPr txBox="1"/>
          <p:nvPr/>
        </p:nvSpPr>
        <p:spPr>
          <a:xfrm>
            <a:off x="187777" y="1618209"/>
            <a:ext cx="424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Problem</a:t>
            </a:r>
            <a:r>
              <a:rPr lang="en-US" sz="2000" u="sng" dirty="0"/>
              <a:t> </a:t>
            </a:r>
            <a:r>
              <a:rPr lang="en-US" sz="2000" i="1" u="sng" dirty="0"/>
              <a:t>statement</a:t>
            </a:r>
            <a:endParaRPr lang="en-IN" sz="2000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60A3F-DB16-3616-46B7-F9F8B3DD5BB3}"/>
              </a:ext>
            </a:extLst>
          </p:cNvPr>
          <p:cNvSpPr txBox="1"/>
          <p:nvPr/>
        </p:nvSpPr>
        <p:spPr>
          <a:xfrm flipH="1">
            <a:off x="187777" y="2098609"/>
            <a:ext cx="108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kind of application are available and based on that what kind of application creation is suggested?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EC0C-11C5-48B9-0C8A-9811CE9D94BD}"/>
              </a:ext>
            </a:extLst>
          </p:cNvPr>
          <p:cNvSpPr txBox="1"/>
          <p:nvPr/>
        </p:nvSpPr>
        <p:spPr>
          <a:xfrm>
            <a:off x="187778" y="2739561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Area of focus:</a:t>
            </a:r>
            <a:endParaRPr lang="en-IN" sz="20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D99DC-7D7A-BA00-E6F1-BB33AA2BE6AD}"/>
              </a:ext>
            </a:extLst>
          </p:cNvPr>
          <p:cNvSpPr txBox="1"/>
          <p:nvPr/>
        </p:nvSpPr>
        <p:spPr>
          <a:xfrm>
            <a:off x="187777" y="3207919"/>
            <a:ext cx="955735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app/application is frequently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what category the app is getting created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the Minimum android version that is required for installing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the frequent/average size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the app contain ads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the app available at free of cost or required pay?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the app contain privacy policy?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the app allow In app purchase?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Why the In Purchase is better than buying before installing?</a:t>
            </a:r>
          </a:p>
        </p:txBody>
      </p:sp>
    </p:spTree>
    <p:extLst>
      <p:ext uri="{BB962C8B-B14F-4D97-AF65-F5344CB8AC3E}">
        <p14:creationId xmlns:p14="http://schemas.microsoft.com/office/powerpoint/2010/main" val="39163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AEC0C-11C5-48B9-0C8A-9811CE9D94BD}"/>
              </a:ext>
            </a:extLst>
          </p:cNvPr>
          <p:cNvSpPr txBox="1"/>
          <p:nvPr/>
        </p:nvSpPr>
        <p:spPr>
          <a:xfrm>
            <a:off x="247650" y="983344"/>
            <a:ext cx="12085864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dataset contains information about several mobile applications, including App name, </a:t>
            </a:r>
          </a:p>
          <a:p>
            <a:pPr>
              <a:lnSpc>
                <a:spcPct val="150000"/>
              </a:lnSpc>
            </a:pPr>
            <a:r>
              <a:rPr lang="en-US" dirty="0"/>
              <a:t>     Category, Rating, Rating count, Developer details, Released year, Privacy policy link, Ad-supported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1,50,000+ Unique applications 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total 48 kind of category in dataset like Action, Adventure, Entertainment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rating column represents the overall rating of the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kind of Apps which are free of cost and Paid for installing.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Apps which support Ads and Apps that doesn’t support 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few Apps containing privacy policy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details regarding Develop like Developer ID and Developer E-mail.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 column named Content Rating which indicates which age category can install.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released year and last updated column as well.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6D3ED-31E8-8261-D989-4DE0BD684A3E}"/>
              </a:ext>
            </a:extLst>
          </p:cNvPr>
          <p:cNvSpPr txBox="1"/>
          <p:nvPr/>
        </p:nvSpPr>
        <p:spPr>
          <a:xfrm>
            <a:off x="247650" y="383115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About the dataset: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76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1AA5E-81DF-A0B4-732E-91AF0FA0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7" y="1831443"/>
            <a:ext cx="11759530" cy="875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75FCB-5A91-1718-7219-8A5C03CC15E6}"/>
              </a:ext>
            </a:extLst>
          </p:cNvPr>
          <p:cNvSpPr txBox="1"/>
          <p:nvPr/>
        </p:nvSpPr>
        <p:spPr>
          <a:xfrm>
            <a:off x="2851390" y="0"/>
            <a:ext cx="591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u="sng" dirty="0"/>
              <a:t>Data Cleaning &amp; Pre-Processing</a:t>
            </a:r>
            <a:endParaRPr lang="en-IN" sz="32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C7C41-ECB6-99EB-7749-D6AB9F9F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7" y="623635"/>
            <a:ext cx="11759530" cy="84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38D4A-948E-B861-4B67-7F1C104887CE}"/>
              </a:ext>
            </a:extLst>
          </p:cNvPr>
          <p:cNvSpPr txBox="1"/>
          <p:nvPr/>
        </p:nvSpPr>
        <p:spPr>
          <a:xfrm>
            <a:off x="8905113" y="958333"/>
            <a:ext cx="277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Importing required libraries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ED550-A069-1739-4310-521E30C56144}"/>
              </a:ext>
            </a:extLst>
          </p:cNvPr>
          <p:cNvSpPr txBox="1"/>
          <p:nvPr/>
        </p:nvSpPr>
        <p:spPr>
          <a:xfrm>
            <a:off x="8884802" y="2099980"/>
            <a:ext cx="27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Importing Data for cleaning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3FBEB-D005-14A1-5502-063A10774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17" y="3005362"/>
            <a:ext cx="11759170" cy="4953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82CBED-C060-D386-0095-AFB6109AA59D}"/>
              </a:ext>
            </a:extLst>
          </p:cNvPr>
          <p:cNvSpPr txBox="1"/>
          <p:nvPr/>
        </p:nvSpPr>
        <p:spPr>
          <a:xfrm>
            <a:off x="8884802" y="3089031"/>
            <a:ext cx="260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Displaying info of the data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B02BA5-86C6-E2E1-898C-2F824EEB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17" y="3846218"/>
            <a:ext cx="11759170" cy="476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7F55C0-FA9F-8E9E-427F-2546CB55248B}"/>
              </a:ext>
            </a:extLst>
          </p:cNvPr>
          <p:cNvSpPr txBox="1"/>
          <p:nvPr/>
        </p:nvSpPr>
        <p:spPr>
          <a:xfrm>
            <a:off x="8931096" y="3874506"/>
            <a:ext cx="23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for duplicates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0D5327-6136-D6A5-5B1C-259FE3DCB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57" y="4715378"/>
            <a:ext cx="11678247" cy="476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17E110-E3B6-1C6C-8502-97E9B853EEA8}"/>
              </a:ext>
            </a:extLst>
          </p:cNvPr>
          <p:cNvSpPr txBox="1"/>
          <p:nvPr/>
        </p:nvSpPr>
        <p:spPr>
          <a:xfrm>
            <a:off x="8931096" y="4768870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for null values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77C9F-0F9F-81E2-B5A0-5BDDD4E2C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57" y="5509196"/>
            <a:ext cx="11678246" cy="1044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EBD7A-4FF3-30BF-D160-CAC8F4DA4C1D}"/>
              </a:ext>
            </a:extLst>
          </p:cNvPr>
          <p:cNvSpPr txBox="1"/>
          <p:nvPr/>
        </p:nvSpPr>
        <p:spPr>
          <a:xfrm>
            <a:off x="7622420" y="5643340"/>
            <a:ext cx="438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Dropping null values from selective columns.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95AEFA-BB6D-B541-9707-BB217EB30D35}"/>
                  </a:ext>
                </a:extLst>
              </p14:cNvPr>
              <p14:cNvContentPartPr/>
              <p14:nvPr/>
            </p14:nvContentPartPr>
            <p14:xfrm>
              <a:off x="4835853" y="1464533"/>
              <a:ext cx="360" cy="34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95AEFA-BB6D-B541-9707-BB217EB30D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7213" y="1455533"/>
                <a:ext cx="180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A64648-7ECB-74CA-84AA-C719B8042E2A}"/>
                  </a:ext>
                </a:extLst>
              </p14:cNvPr>
              <p14:cNvContentPartPr/>
              <p14:nvPr/>
            </p14:nvContentPartPr>
            <p14:xfrm>
              <a:off x="4835853" y="2726333"/>
              <a:ext cx="360" cy="25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A64648-7ECB-74CA-84AA-C719B8042E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27213" y="2717333"/>
                <a:ext cx="180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7A235B-12CA-90FF-73B1-219AC66D8D99}"/>
                  </a:ext>
                </a:extLst>
              </p14:cNvPr>
              <p14:cNvContentPartPr/>
              <p14:nvPr/>
            </p14:nvContentPartPr>
            <p14:xfrm>
              <a:off x="4835853" y="3505013"/>
              <a:ext cx="360" cy="321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7A235B-12CA-90FF-73B1-219AC66D8D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27213" y="3496373"/>
                <a:ext cx="180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ED7049C-FF3F-FE63-F67F-E7FA9CB8A24B}"/>
                  </a:ext>
                </a:extLst>
              </p14:cNvPr>
              <p14:cNvContentPartPr/>
              <p14:nvPr/>
            </p14:nvContentPartPr>
            <p14:xfrm>
              <a:off x="4835853" y="4326173"/>
              <a:ext cx="360" cy="388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ED7049C-FF3F-FE63-F67F-E7FA9CB8A2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7213" y="4317533"/>
                <a:ext cx="18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7A6AFA3-3034-C773-EF7F-D619ACAF4420}"/>
                  </a:ext>
                </a:extLst>
              </p14:cNvPr>
              <p14:cNvContentPartPr/>
              <p14:nvPr/>
            </p14:nvContentPartPr>
            <p14:xfrm>
              <a:off x="4835853" y="5172893"/>
              <a:ext cx="360" cy="324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7A6AFA3-3034-C773-EF7F-D619ACAF44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7213" y="5164253"/>
                <a:ext cx="18000" cy="3423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656C418-E73D-923C-BFA6-D0F0F4C09C1E}"/>
              </a:ext>
            </a:extLst>
          </p:cNvPr>
          <p:cNvSpPr txBox="1"/>
          <p:nvPr/>
        </p:nvSpPr>
        <p:spPr>
          <a:xfrm>
            <a:off x="4693025" y="15759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0A4D6-E514-ABE7-0F45-7E4509F82505}"/>
              </a:ext>
            </a:extLst>
          </p:cNvPr>
          <p:cNvSpPr txBox="1"/>
          <p:nvPr/>
        </p:nvSpPr>
        <p:spPr>
          <a:xfrm>
            <a:off x="4693025" y="273701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DDC9D-E8B5-D6DD-4F97-0DB4BDA4993B}"/>
              </a:ext>
            </a:extLst>
          </p:cNvPr>
          <p:cNvSpPr txBox="1"/>
          <p:nvPr/>
        </p:nvSpPr>
        <p:spPr>
          <a:xfrm>
            <a:off x="4693025" y="35799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A447A-9D3A-1FB8-1CA6-782FA8EC997A}"/>
              </a:ext>
            </a:extLst>
          </p:cNvPr>
          <p:cNvSpPr txBox="1"/>
          <p:nvPr/>
        </p:nvSpPr>
        <p:spPr>
          <a:xfrm>
            <a:off x="4693025" y="44431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10CC7-129C-8C65-AC34-6A95CAC837B6}"/>
              </a:ext>
            </a:extLst>
          </p:cNvPr>
          <p:cNvSpPr txBox="1"/>
          <p:nvPr/>
        </p:nvSpPr>
        <p:spPr>
          <a:xfrm>
            <a:off x="4692781" y="52582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4948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E485F1-445F-86F2-F619-B8930BFC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9" y="237561"/>
            <a:ext cx="11939983" cy="1557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BB008-E413-16CB-6A96-606FEEA6FCCC}"/>
              </a:ext>
            </a:extLst>
          </p:cNvPr>
          <p:cNvSpPr txBox="1"/>
          <p:nvPr/>
        </p:nvSpPr>
        <p:spPr>
          <a:xfrm>
            <a:off x="9334197" y="693080"/>
            <a:ext cx="235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Imputing null values for</a:t>
            </a:r>
          </a:p>
          <a:p>
            <a:r>
              <a:rPr lang="en-US" dirty="0"/>
              <a:t>selective columns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314B7B-0350-DF38-B502-019FA93D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9" y="2163226"/>
            <a:ext cx="11864808" cy="1247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FA761A-D5C2-86D6-A9AD-2D5BE3DFE77A}"/>
              </a:ext>
            </a:extLst>
          </p:cNvPr>
          <p:cNvSpPr txBox="1"/>
          <p:nvPr/>
        </p:nvSpPr>
        <p:spPr>
          <a:xfrm>
            <a:off x="9583103" y="2273151"/>
            <a:ext cx="210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Dropping unnecessary </a:t>
            </a:r>
          </a:p>
          <a:p>
            <a:r>
              <a:rPr lang="en-US" sz="1600" dirty="0"/>
              <a:t>columns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3B742E-5009-BCE0-819A-98FF1A681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9" y="3854152"/>
            <a:ext cx="11864808" cy="22418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B0F62D-7493-331D-38C9-4B4868A9F359}"/>
              </a:ext>
            </a:extLst>
          </p:cNvPr>
          <p:cNvSpPr txBox="1"/>
          <p:nvPr/>
        </p:nvSpPr>
        <p:spPr>
          <a:xfrm>
            <a:off x="9583103" y="4458322"/>
            <a:ext cx="217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Creating new columns for analysis</a:t>
            </a:r>
            <a:endParaRPr lang="en-I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8172E9-2F0A-B2DB-B1C5-318C02F87F49}"/>
                  </a:ext>
                </a:extLst>
              </p14:cNvPr>
              <p14:cNvContentPartPr/>
              <p14:nvPr/>
            </p14:nvContentPartPr>
            <p14:xfrm>
              <a:off x="4835853" y="1794667"/>
              <a:ext cx="360" cy="380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8172E9-2F0A-B2DB-B1C5-318C02F87F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7213" y="1785667"/>
                <a:ext cx="180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143D43-7519-67C7-8817-152365FDEE9D}"/>
                  </a:ext>
                </a:extLst>
              </p14:cNvPr>
              <p14:cNvContentPartPr/>
              <p14:nvPr/>
            </p14:nvContentPartPr>
            <p14:xfrm>
              <a:off x="4835853" y="3403147"/>
              <a:ext cx="360" cy="473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143D43-7519-67C7-8817-152365FDEE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7213" y="3394507"/>
                <a:ext cx="18000" cy="491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5F683EB-9BCB-FDEF-F354-B1686A0F547C}"/>
              </a:ext>
            </a:extLst>
          </p:cNvPr>
          <p:cNvSpPr txBox="1"/>
          <p:nvPr/>
        </p:nvSpPr>
        <p:spPr>
          <a:xfrm>
            <a:off x="4693025" y="190381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E7D2B-D184-FFAC-EAA8-978FEFEA51D4}"/>
              </a:ext>
            </a:extLst>
          </p:cNvPr>
          <p:cNvSpPr txBox="1"/>
          <p:nvPr/>
        </p:nvSpPr>
        <p:spPr>
          <a:xfrm>
            <a:off x="4693025" y="361934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6084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E094D-FE22-FF20-C29E-9632D5E96C6D}"/>
              </a:ext>
            </a:extLst>
          </p:cNvPr>
          <p:cNvSpPr txBox="1"/>
          <p:nvPr/>
        </p:nvSpPr>
        <p:spPr>
          <a:xfrm>
            <a:off x="155121" y="11429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questions: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6B348-E360-CCB7-ED14-47504417B148}"/>
              </a:ext>
            </a:extLst>
          </p:cNvPr>
          <p:cNvSpPr txBox="1"/>
          <p:nvPr/>
        </p:nvSpPr>
        <p:spPr>
          <a:xfrm>
            <a:off x="408214" y="710293"/>
            <a:ext cx="37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Category based Count of Application: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27C16-8664-D391-D7B9-95B14EA95AD4}"/>
              </a:ext>
            </a:extLst>
          </p:cNvPr>
          <p:cNvSpPr txBox="1"/>
          <p:nvPr/>
        </p:nvSpPr>
        <p:spPr>
          <a:xfrm>
            <a:off x="408214" y="5808132"/>
            <a:ext cx="854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Interpretation:</a:t>
            </a:r>
          </a:p>
          <a:p>
            <a:r>
              <a:rPr lang="en-IN" dirty="0"/>
              <a:t>Among all the Categories, Education Category consist of higher count of Apps i.e. 15,982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BC42-BAB3-40E7-1830-294D2BE8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1079625"/>
            <a:ext cx="10022719" cy="44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6DA77-E63F-DF8A-B1B7-931899212512}"/>
              </a:ext>
            </a:extLst>
          </p:cNvPr>
          <p:cNvSpPr txBox="1"/>
          <p:nvPr/>
        </p:nvSpPr>
        <p:spPr>
          <a:xfrm>
            <a:off x="604157" y="457200"/>
            <a:ext cx="528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 is the relation between Rating and Rating count?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81D06-C221-430E-7847-B950F5CE9BCD}"/>
              </a:ext>
            </a:extLst>
          </p:cNvPr>
          <p:cNvSpPr txBox="1"/>
          <p:nvPr/>
        </p:nvSpPr>
        <p:spPr>
          <a:xfrm>
            <a:off x="7704666" y="2828835"/>
            <a:ext cx="4094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Interpretation:</a:t>
            </a:r>
          </a:p>
          <a:p>
            <a:r>
              <a:rPr lang="en-IN" dirty="0"/>
              <a:t>The relation is strong positive correlated. </a:t>
            </a:r>
          </a:p>
          <a:p>
            <a:r>
              <a:rPr lang="en-IN" dirty="0"/>
              <a:t>The number of Rating count is increasing </a:t>
            </a:r>
          </a:p>
          <a:p>
            <a:r>
              <a:rPr lang="en-IN" dirty="0"/>
              <a:t>as the Rating id higher.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6F1BE-E8BD-3440-514F-A96270AB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7" y="875768"/>
            <a:ext cx="6579206" cy="57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9B968-101D-46E9-B1E4-224319C7CBB0}"/>
              </a:ext>
            </a:extLst>
          </p:cNvPr>
          <p:cNvSpPr txBox="1"/>
          <p:nvPr/>
        </p:nvSpPr>
        <p:spPr>
          <a:xfrm>
            <a:off x="391886" y="6224"/>
            <a:ext cx="505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Top Developers based on Applications Developed?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73C2-618A-8815-451D-38CA8FFD977D}"/>
              </a:ext>
            </a:extLst>
          </p:cNvPr>
          <p:cNvSpPr txBox="1"/>
          <p:nvPr/>
        </p:nvSpPr>
        <p:spPr>
          <a:xfrm>
            <a:off x="386457" y="2745875"/>
            <a:ext cx="868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Developer named “TRAINERIZE” has developed highest number of application i.e. 709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0262E8-3402-6080-B598-FDFB075DD168}"/>
                  </a:ext>
                </a:extLst>
              </p14:cNvPr>
              <p14:cNvContentPartPr/>
              <p14:nvPr/>
            </p14:nvContentPartPr>
            <p14:xfrm>
              <a:off x="12499586" y="266140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0262E8-3402-6080-B598-FDFB075DD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586" y="26434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9C18FD-7B62-BE70-10FB-D6DF6EB0CDD4}"/>
                  </a:ext>
                </a:extLst>
              </p14:cNvPr>
              <p14:cNvContentPartPr/>
              <p14:nvPr/>
            </p14:nvContentPartPr>
            <p14:xfrm>
              <a:off x="7920" y="3238843"/>
              <a:ext cx="121971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9C18FD-7B62-BE70-10FB-D6DF6EB0CD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0" y="3230203"/>
                <a:ext cx="12214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8D508A-8C3C-89B7-CCBC-C483764EEE11}"/>
              </a:ext>
            </a:extLst>
          </p:cNvPr>
          <p:cNvSpPr txBox="1"/>
          <p:nvPr/>
        </p:nvSpPr>
        <p:spPr>
          <a:xfrm>
            <a:off x="386457" y="3453493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Applications count based on Content Rating.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B5BAD-7F3E-E8AB-09C9-35295F16976C}"/>
              </a:ext>
            </a:extLst>
          </p:cNvPr>
          <p:cNvSpPr txBox="1"/>
          <p:nvPr/>
        </p:nvSpPr>
        <p:spPr>
          <a:xfrm>
            <a:off x="386457" y="5727598"/>
            <a:ext cx="734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Interpretation:</a:t>
            </a:r>
          </a:p>
          <a:p>
            <a:r>
              <a:rPr lang="en-IN" dirty="0"/>
              <a:t>The most common type of Application is for Everyone i.e. no age restriction.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AD05B-DC24-934E-D513-F436F945E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57" y="484071"/>
            <a:ext cx="11331410" cy="1962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34D157-71F3-7122-F2A6-390667A9E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824" y="4031539"/>
            <a:ext cx="11323043" cy="17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0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5FA3B-29D3-FC35-CF13-DF0C1EA3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3" y="602732"/>
            <a:ext cx="10927476" cy="2223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B3624-EEBC-81A1-73DD-CF7AC3CC47CC}"/>
              </a:ext>
            </a:extLst>
          </p:cNvPr>
          <p:cNvSpPr txBox="1"/>
          <p:nvPr/>
        </p:nvSpPr>
        <p:spPr>
          <a:xfrm>
            <a:off x="433253" y="202622"/>
            <a:ext cx="512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Average Size of Applications based on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32E4D-CF00-1564-AC32-34A384AB6462}"/>
              </a:ext>
            </a:extLst>
          </p:cNvPr>
          <p:cNvSpPr txBox="1"/>
          <p:nvPr/>
        </p:nvSpPr>
        <p:spPr>
          <a:xfrm>
            <a:off x="433253" y="2897832"/>
            <a:ext cx="777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Role-Playing category applications have average size of 56,878kb ~ 56.878MB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7838C-4C7D-A343-6BA6-596107250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3" y="3874530"/>
            <a:ext cx="10927476" cy="1666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325CC9-0ED2-2050-BFDB-A487D4F5E0F5}"/>
                  </a:ext>
                </a:extLst>
              </p14:cNvPr>
              <p14:cNvContentPartPr/>
              <p14:nvPr/>
            </p14:nvContentPartPr>
            <p14:xfrm>
              <a:off x="-27" y="3317467"/>
              <a:ext cx="121914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325CC9-0ED2-2050-BFDB-A487D4F5E0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027" y="3308467"/>
                <a:ext cx="12209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7452D15-AC46-E643-1623-34718126AE06}"/>
              </a:ext>
            </a:extLst>
          </p:cNvPr>
          <p:cNvSpPr txBox="1"/>
          <p:nvPr/>
        </p:nvSpPr>
        <p:spPr>
          <a:xfrm>
            <a:off x="433253" y="3376957"/>
            <a:ext cx="100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android version required to download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AF886-3329-58E9-25B9-1C6EBF74C79C}"/>
              </a:ext>
            </a:extLst>
          </p:cNvPr>
          <p:cNvSpPr txBox="1"/>
          <p:nvPr/>
        </p:nvSpPr>
        <p:spPr>
          <a:xfrm>
            <a:off x="444781" y="5736900"/>
            <a:ext cx="117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minimum android version required to install applications is 5.0 and above cause that is the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24104667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643</TotalTime>
  <Words>898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Algerian</vt:lpstr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Simha</dc:creator>
  <cp:lastModifiedBy>Vinay Simha</cp:lastModifiedBy>
  <cp:revision>3</cp:revision>
  <dcterms:created xsi:type="dcterms:W3CDTF">2024-01-16T19:54:19Z</dcterms:created>
  <dcterms:modified xsi:type="dcterms:W3CDTF">2024-01-19T10:10:53Z</dcterms:modified>
</cp:coreProperties>
</file>