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3522-D234-C7B5-6254-E5D5283C71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5247BD-48ED-4FF7-F2D0-70D189319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C6B002-F640-5430-8D23-AAAAAC1D5128}"/>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5" name="Footer Placeholder 4">
            <a:extLst>
              <a:ext uri="{FF2B5EF4-FFF2-40B4-BE49-F238E27FC236}">
                <a16:creationId xmlns:a16="http://schemas.microsoft.com/office/drawing/2014/main" id="{7D8872D5-5CFE-EA1B-2AF1-C5D3D5C0D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1FAFC7-C60D-0761-937B-6B11C64D07B6}"/>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127899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8808-0096-F828-BE58-1C39617AF0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058979-CDCC-F604-FEDF-DD19C2B87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2908D-8213-1098-9B72-4F832F2D38A8}"/>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5" name="Footer Placeholder 4">
            <a:extLst>
              <a:ext uri="{FF2B5EF4-FFF2-40B4-BE49-F238E27FC236}">
                <a16:creationId xmlns:a16="http://schemas.microsoft.com/office/drawing/2014/main" id="{01F35B6F-AA53-688E-8646-F1034F18D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9F3223-72A5-D941-67EC-2BA8862A8416}"/>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183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EAE83-50CD-7DD4-DBD1-7E23C6BF48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88B5B-5FB7-E682-3954-3539DE384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C1CC5-81C2-1592-2E05-45D1AFD76393}"/>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5" name="Footer Placeholder 4">
            <a:extLst>
              <a:ext uri="{FF2B5EF4-FFF2-40B4-BE49-F238E27FC236}">
                <a16:creationId xmlns:a16="http://schemas.microsoft.com/office/drawing/2014/main" id="{44A8CDAF-36B6-3B0F-ADF4-A2338527E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B3DC95-EE58-4EAA-25D8-B955D0D37F15}"/>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189807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C632-A67F-B3F8-A332-9ABC3B0E5C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AE66B-21CE-EBB9-0AF3-2F2041C26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3990BA-2E7A-62E1-0FF1-F66EBD0FB710}"/>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5" name="Footer Placeholder 4">
            <a:extLst>
              <a:ext uri="{FF2B5EF4-FFF2-40B4-BE49-F238E27FC236}">
                <a16:creationId xmlns:a16="http://schemas.microsoft.com/office/drawing/2014/main" id="{E9D07682-B1AC-5A5C-C64A-A6F377327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39C07-A0E4-20A1-5FEC-D46AC88CB973}"/>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19827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A738-FFE1-8479-90ED-199EC5A9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46898A-F013-F50C-76EA-8C58AEC102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C7574-F5A5-AB58-C696-E6F1D16A072C}"/>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5" name="Footer Placeholder 4">
            <a:extLst>
              <a:ext uri="{FF2B5EF4-FFF2-40B4-BE49-F238E27FC236}">
                <a16:creationId xmlns:a16="http://schemas.microsoft.com/office/drawing/2014/main" id="{4C3E1893-A684-0C1E-396F-074B5F58EB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1A9D0-3187-951F-7E2E-934480FC04FD}"/>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269049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F0F7-2A9B-8DFA-E1CC-9A4DF4498F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7E89F5-EDE6-829C-BFDF-89ED9E677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19C094-DE70-724D-F276-2135406F54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895700-77E3-39B6-D171-50E9B4ED316A}"/>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6" name="Footer Placeholder 5">
            <a:extLst>
              <a:ext uri="{FF2B5EF4-FFF2-40B4-BE49-F238E27FC236}">
                <a16:creationId xmlns:a16="http://schemas.microsoft.com/office/drawing/2014/main" id="{46A679B1-C212-7665-8FE2-D554AFDCC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ADF37B-3B72-756F-EBFF-C5AD2BE24091}"/>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139808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C6DA-BEDF-8B50-6151-999E3DA535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79246-CD0C-03F9-8C61-61CC1671A6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4A466-60D9-8F88-C6E8-1DDE11249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7EFF31-2CE7-45F1-1AF1-9723E869B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F43497-5328-0C0E-79D9-F7D4FE922A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6496A5-EB20-B998-8BBB-8282807A52DC}"/>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8" name="Footer Placeholder 7">
            <a:extLst>
              <a:ext uri="{FF2B5EF4-FFF2-40B4-BE49-F238E27FC236}">
                <a16:creationId xmlns:a16="http://schemas.microsoft.com/office/drawing/2014/main" id="{E101BDB0-4865-FC28-D673-40ACE8C74D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B32BC6-C00D-1498-42B3-E4DA733D9C4A}"/>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324062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9D28-D9A2-1FF9-2F6A-46629AF4A3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338DC-31BD-5467-C2C4-2BF044178523}"/>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4" name="Footer Placeholder 3">
            <a:extLst>
              <a:ext uri="{FF2B5EF4-FFF2-40B4-BE49-F238E27FC236}">
                <a16:creationId xmlns:a16="http://schemas.microsoft.com/office/drawing/2014/main" id="{1E233672-C3F9-BA49-F394-8C0FCB9AA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18E177-5376-E8C1-21FA-BBD5D7434C43}"/>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332085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2C48C-AADF-3D95-968C-A9C32050798A}"/>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3" name="Footer Placeholder 2">
            <a:extLst>
              <a:ext uri="{FF2B5EF4-FFF2-40B4-BE49-F238E27FC236}">
                <a16:creationId xmlns:a16="http://schemas.microsoft.com/office/drawing/2014/main" id="{67596823-C6F9-EB57-25E0-C6B6EDE6B4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EDCAB3-4394-06DD-3844-256B2F30817E}"/>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305040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F294-D2A4-BEE8-A867-DF36F5BE9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97ED44-6475-3DAC-747D-4E96DEDCE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CC9706-82FA-7467-B0CE-2AFBBCEA0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8E64B-BE21-4438-D81B-1D1ACD5F1413}"/>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6" name="Footer Placeholder 5">
            <a:extLst>
              <a:ext uri="{FF2B5EF4-FFF2-40B4-BE49-F238E27FC236}">
                <a16:creationId xmlns:a16="http://schemas.microsoft.com/office/drawing/2014/main" id="{1D695EF3-DD9E-B4DC-270D-B6F8370673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36054D-9428-37D1-300D-F4F0628E8189}"/>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150603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C986-01F8-B607-6634-BD938A2C6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FFCAAD-4E39-F821-D5F6-857F758AE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1874CF-B888-98B5-29EE-B21EBD5BA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7C5F8-FFD7-876B-CDAE-39B18EA5537E}"/>
              </a:ext>
            </a:extLst>
          </p:cNvPr>
          <p:cNvSpPr>
            <a:spLocks noGrp="1"/>
          </p:cNvSpPr>
          <p:nvPr>
            <p:ph type="dt" sz="half" idx="10"/>
          </p:nvPr>
        </p:nvSpPr>
        <p:spPr/>
        <p:txBody>
          <a:bodyPr/>
          <a:lstStyle/>
          <a:p>
            <a:fld id="{CB6BC59A-E877-402D-B1ED-E7A35D8A6942}" type="datetimeFigureOut">
              <a:rPr lang="en-IN" smtClean="0"/>
              <a:t>25-10-2023</a:t>
            </a:fld>
            <a:endParaRPr lang="en-IN"/>
          </a:p>
        </p:txBody>
      </p:sp>
      <p:sp>
        <p:nvSpPr>
          <p:cNvPr id="6" name="Footer Placeholder 5">
            <a:extLst>
              <a:ext uri="{FF2B5EF4-FFF2-40B4-BE49-F238E27FC236}">
                <a16:creationId xmlns:a16="http://schemas.microsoft.com/office/drawing/2014/main" id="{DEE004C9-AEAA-A851-E5C5-08D645C23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594E4-F929-1770-2E65-451792F3F2F3}"/>
              </a:ext>
            </a:extLst>
          </p:cNvPr>
          <p:cNvSpPr>
            <a:spLocks noGrp="1"/>
          </p:cNvSpPr>
          <p:nvPr>
            <p:ph type="sldNum" sz="quarter" idx="12"/>
          </p:nvPr>
        </p:nvSpPr>
        <p:spPr/>
        <p:txBody>
          <a:bodyPr/>
          <a:lstStyle/>
          <a:p>
            <a:fld id="{B2D9C55B-5CD7-428A-AD82-9B53D874AF8E}" type="slidenum">
              <a:rPr lang="en-IN" smtClean="0"/>
              <a:t>‹#›</a:t>
            </a:fld>
            <a:endParaRPr lang="en-IN"/>
          </a:p>
        </p:txBody>
      </p:sp>
    </p:spTree>
    <p:extLst>
      <p:ext uri="{BB962C8B-B14F-4D97-AF65-F5344CB8AC3E}">
        <p14:creationId xmlns:p14="http://schemas.microsoft.com/office/powerpoint/2010/main" val="286994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704583-48F9-D5B3-BC90-81830F76DF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9B6907-9E35-7247-46B1-2510B329E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6CC5E-F6A3-7AF5-FFCE-CCEEEE1EE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BC59A-E877-402D-B1ED-E7A35D8A6942}" type="datetimeFigureOut">
              <a:rPr lang="en-IN" smtClean="0"/>
              <a:t>25-10-2023</a:t>
            </a:fld>
            <a:endParaRPr lang="en-IN"/>
          </a:p>
        </p:txBody>
      </p:sp>
      <p:sp>
        <p:nvSpPr>
          <p:cNvPr id="5" name="Footer Placeholder 4">
            <a:extLst>
              <a:ext uri="{FF2B5EF4-FFF2-40B4-BE49-F238E27FC236}">
                <a16:creationId xmlns:a16="http://schemas.microsoft.com/office/drawing/2014/main" id="{2E954171-C9C8-51ED-886C-B22596A411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90E5C1-FCC9-6D6C-B60A-E3452F402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9C55B-5CD7-428A-AD82-9B53D874AF8E}" type="slidenum">
              <a:rPr lang="en-IN" smtClean="0"/>
              <a:t>‹#›</a:t>
            </a:fld>
            <a:endParaRPr lang="en-IN"/>
          </a:p>
        </p:txBody>
      </p:sp>
    </p:spTree>
    <p:extLst>
      <p:ext uri="{BB962C8B-B14F-4D97-AF65-F5344CB8AC3E}">
        <p14:creationId xmlns:p14="http://schemas.microsoft.com/office/powerpoint/2010/main" val="13826507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2E3B-B67B-BA50-325C-7CEAE7CBE296}"/>
              </a:ext>
            </a:extLst>
          </p:cNvPr>
          <p:cNvSpPr>
            <a:spLocks noGrp="1"/>
          </p:cNvSpPr>
          <p:nvPr>
            <p:ph type="ctrTitle"/>
          </p:nvPr>
        </p:nvSpPr>
        <p:spPr>
          <a:xfrm>
            <a:off x="1524000" y="924022"/>
            <a:ext cx="9144000" cy="2387600"/>
          </a:xfrm>
        </p:spPr>
        <p:txBody>
          <a:bodyPr>
            <a:normAutofit/>
          </a:bodyPr>
          <a:lstStyle/>
          <a:p>
            <a:r>
              <a:rPr lang="en-IN" sz="9600" b="1" dirty="0">
                <a:solidFill>
                  <a:srgbClr val="FF0000"/>
                </a:solidFill>
              </a:rPr>
              <a:t>Movie Lens</a:t>
            </a:r>
          </a:p>
        </p:txBody>
      </p:sp>
      <p:sp>
        <p:nvSpPr>
          <p:cNvPr id="3" name="Subtitle 2">
            <a:extLst>
              <a:ext uri="{FF2B5EF4-FFF2-40B4-BE49-F238E27FC236}">
                <a16:creationId xmlns:a16="http://schemas.microsoft.com/office/drawing/2014/main" id="{77CCE2EB-0E71-6323-B4DD-60E655457772}"/>
              </a:ext>
            </a:extLst>
          </p:cNvPr>
          <p:cNvSpPr>
            <a:spLocks noGrp="1"/>
          </p:cNvSpPr>
          <p:nvPr>
            <p:ph type="subTitle" idx="1"/>
          </p:nvPr>
        </p:nvSpPr>
        <p:spPr>
          <a:xfrm>
            <a:off x="1524000" y="3602037"/>
            <a:ext cx="9144000" cy="2133600"/>
          </a:xfrm>
        </p:spPr>
        <p:txBody>
          <a:bodyPr>
            <a:normAutofit lnSpcReduction="10000"/>
          </a:bodyPr>
          <a:lstStyle/>
          <a:p>
            <a:r>
              <a:rPr lang="en-US" sz="3200" dirty="0"/>
              <a:t>A Journey Through Cinematic Innovation</a:t>
            </a:r>
          </a:p>
          <a:p>
            <a:r>
              <a:rPr lang="en-IN" sz="3200" dirty="0"/>
              <a:t>Vinay Singla</a:t>
            </a:r>
          </a:p>
          <a:p>
            <a:r>
              <a:rPr lang="en-IN" sz="3200" dirty="0"/>
              <a:t>2110991994</a:t>
            </a:r>
          </a:p>
          <a:p>
            <a:r>
              <a:rPr lang="en-IN" sz="3200" dirty="0"/>
              <a:t>G19</a:t>
            </a:r>
          </a:p>
        </p:txBody>
      </p:sp>
    </p:spTree>
    <p:extLst>
      <p:ext uri="{BB962C8B-B14F-4D97-AF65-F5344CB8AC3E}">
        <p14:creationId xmlns:p14="http://schemas.microsoft.com/office/powerpoint/2010/main" val="15044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0ED4-743F-50A2-1576-5F5009B9FCDA}"/>
              </a:ext>
            </a:extLst>
          </p:cNvPr>
          <p:cNvSpPr>
            <a:spLocks noGrp="1"/>
          </p:cNvSpPr>
          <p:nvPr>
            <p:ph type="title"/>
          </p:nvPr>
        </p:nvSpPr>
        <p:spPr/>
        <p:txBody>
          <a:bodyPr>
            <a:normAutofit/>
          </a:bodyPr>
          <a:lstStyle/>
          <a:p>
            <a:pPr algn="ctr"/>
            <a:r>
              <a:rPr lang="en-IN" sz="7200" b="1" dirty="0"/>
              <a:t>Technology Stack </a:t>
            </a:r>
          </a:p>
        </p:txBody>
      </p:sp>
      <p:sp>
        <p:nvSpPr>
          <p:cNvPr id="3" name="Content Placeholder 2">
            <a:extLst>
              <a:ext uri="{FF2B5EF4-FFF2-40B4-BE49-F238E27FC236}">
                <a16:creationId xmlns:a16="http://schemas.microsoft.com/office/drawing/2014/main" id="{FD647080-6BD7-E958-99FF-048EB9AD78CA}"/>
              </a:ext>
            </a:extLst>
          </p:cNvPr>
          <p:cNvSpPr>
            <a:spLocks noGrp="1"/>
          </p:cNvSpPr>
          <p:nvPr>
            <p:ph idx="1"/>
          </p:nvPr>
        </p:nvSpPr>
        <p:spPr/>
        <p:txBody>
          <a:bodyPr>
            <a:normAutofit/>
          </a:bodyPr>
          <a:lstStyle/>
          <a:p>
            <a:pPr marL="0" indent="0">
              <a:buNone/>
            </a:pPr>
            <a:r>
              <a:rPr lang="en-US" sz="2400" dirty="0"/>
              <a:t>The foundation of the movie app's functionality lies in its technology stack, comprising a set of cutting-edge tools, frameworks, and libraries. Each component has been carefully chosen to fulfill specific roles in the project. Here's a comprehensive overview:</a:t>
            </a:r>
          </a:p>
          <a:p>
            <a:r>
              <a:rPr lang="en-US" sz="2400" b="1" dirty="0"/>
              <a:t>React </a:t>
            </a:r>
            <a:r>
              <a:rPr lang="en-US" sz="2400" b="1" dirty="0" err="1"/>
              <a:t>js</a:t>
            </a:r>
            <a:r>
              <a:rPr lang="en-US" sz="2400" b="1" dirty="0"/>
              <a:t>: </a:t>
            </a:r>
            <a:r>
              <a:rPr lang="en-US" sz="2400" dirty="0"/>
              <a:t>React.js serves as the core library for building the frontend of the app. Its component-based architecture ensures modularity, making it easier to develop and maintain the app's interface.</a:t>
            </a:r>
          </a:p>
          <a:p>
            <a:r>
              <a:rPr lang="en-US" sz="2400" b="1" dirty="0"/>
              <a:t>Firebase: </a:t>
            </a:r>
            <a:r>
              <a:rPr lang="en-US" sz="2400" dirty="0"/>
              <a:t>Firebase is at the heart of the backend. It manages user authentication, stores user data, and enables real-time data updates, creating a seamless and secure user experience.</a:t>
            </a:r>
            <a:endParaRPr lang="en-IN" sz="2400" dirty="0"/>
          </a:p>
        </p:txBody>
      </p:sp>
    </p:spTree>
    <p:extLst>
      <p:ext uri="{BB962C8B-B14F-4D97-AF65-F5344CB8AC3E}">
        <p14:creationId xmlns:p14="http://schemas.microsoft.com/office/powerpoint/2010/main" val="6506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9A182-9FA2-2486-BEBA-B656E70B902F}"/>
              </a:ext>
            </a:extLst>
          </p:cNvPr>
          <p:cNvSpPr>
            <a:spLocks noGrp="1"/>
          </p:cNvSpPr>
          <p:nvPr>
            <p:ph idx="1"/>
          </p:nvPr>
        </p:nvSpPr>
        <p:spPr>
          <a:xfrm>
            <a:off x="838200" y="860612"/>
            <a:ext cx="10515600" cy="5316350"/>
          </a:xfrm>
        </p:spPr>
        <p:txBody>
          <a:bodyPr>
            <a:normAutofit/>
          </a:bodyPr>
          <a:lstStyle/>
          <a:p>
            <a:r>
              <a:rPr lang="en-US" sz="2400" b="1" dirty="0" err="1"/>
              <a:t>TMDb</a:t>
            </a:r>
            <a:r>
              <a:rPr lang="en-US" sz="2400" b="1" dirty="0"/>
              <a:t> API: </a:t>
            </a:r>
            <a:r>
              <a:rPr lang="en-US" sz="2400" dirty="0"/>
              <a:t>The integration with The Movie Database (</a:t>
            </a:r>
            <a:r>
              <a:rPr lang="en-US" sz="2400" dirty="0" err="1"/>
              <a:t>TMDb</a:t>
            </a:r>
            <a:r>
              <a:rPr lang="en-US" sz="2400" dirty="0"/>
              <a:t>) API provides the app with an extensive movie database, ensuring that users have access to up-to-date information, encompassing various genres, languages, and release years. </a:t>
            </a:r>
          </a:p>
          <a:p>
            <a:r>
              <a:rPr lang="en-US" sz="2400" b="1" dirty="0"/>
              <a:t>YouTube API: </a:t>
            </a:r>
            <a:r>
              <a:rPr lang="en-US" sz="2400" dirty="0"/>
              <a:t>The app leverages the YouTube API to fetch and embed movie trailers, making them readily available for users. This feature enhances the user experience by offering a sneak peek into the movies. </a:t>
            </a:r>
          </a:p>
          <a:p>
            <a:r>
              <a:rPr lang="en-US" sz="2400" b="1" dirty="0"/>
              <a:t>Tailwind CSS: </a:t>
            </a:r>
            <a:r>
              <a:rPr lang="en-US" sz="2400" dirty="0"/>
              <a:t>Tailwind CSS has been used for styling the app, allowing for the creation of clean, efficient, and responsive user interfaces.</a:t>
            </a:r>
          </a:p>
          <a:p>
            <a:r>
              <a:rPr lang="en-US" sz="2400" b="1" dirty="0"/>
              <a:t>Google Sign-In API: </a:t>
            </a:r>
            <a:r>
              <a:rPr lang="en-US" sz="2400" dirty="0"/>
              <a:t>The Google Sign-In API streamlines the registration process, enabling users to sign in conveniently using their Google accounts. </a:t>
            </a:r>
            <a:endParaRPr lang="en-IN" sz="2400" dirty="0"/>
          </a:p>
        </p:txBody>
      </p:sp>
    </p:spTree>
    <p:extLst>
      <p:ext uri="{BB962C8B-B14F-4D97-AF65-F5344CB8AC3E}">
        <p14:creationId xmlns:p14="http://schemas.microsoft.com/office/powerpoint/2010/main" val="413300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F89A-846F-E934-ACB8-DA7AA16C9F23}"/>
              </a:ext>
            </a:extLst>
          </p:cNvPr>
          <p:cNvSpPr>
            <a:spLocks noGrp="1"/>
          </p:cNvSpPr>
          <p:nvPr>
            <p:ph type="title"/>
          </p:nvPr>
        </p:nvSpPr>
        <p:spPr/>
        <p:txBody>
          <a:bodyPr>
            <a:normAutofit/>
          </a:bodyPr>
          <a:lstStyle/>
          <a:p>
            <a:pPr algn="ctr"/>
            <a:r>
              <a:rPr lang="en-IN" sz="7200" b="1" dirty="0"/>
              <a:t>Challenges</a:t>
            </a:r>
          </a:p>
        </p:txBody>
      </p:sp>
      <p:sp>
        <p:nvSpPr>
          <p:cNvPr id="3" name="Content Placeholder 2">
            <a:extLst>
              <a:ext uri="{FF2B5EF4-FFF2-40B4-BE49-F238E27FC236}">
                <a16:creationId xmlns:a16="http://schemas.microsoft.com/office/drawing/2014/main" id="{638F86F9-7AF9-83C0-C083-E72DA29B3312}"/>
              </a:ext>
            </a:extLst>
          </p:cNvPr>
          <p:cNvSpPr>
            <a:spLocks noGrp="1"/>
          </p:cNvSpPr>
          <p:nvPr>
            <p:ph idx="1"/>
          </p:nvPr>
        </p:nvSpPr>
        <p:spPr/>
        <p:txBody>
          <a:bodyPr>
            <a:normAutofit/>
          </a:bodyPr>
          <a:lstStyle/>
          <a:p>
            <a:pPr marL="0" indent="0">
              <a:buNone/>
            </a:pPr>
            <a:r>
              <a:rPr lang="en-US" sz="2400" dirty="0"/>
              <a:t>The journey of developing our movie app was not without its challenges. These obstacles, while demanding, represented opportunities for growth and learning. I encountered a range of technical complexities, each requiring inventive solutions: </a:t>
            </a:r>
          </a:p>
          <a:p>
            <a:r>
              <a:rPr lang="en-US" sz="2400" b="1" dirty="0"/>
              <a:t>API Integration: </a:t>
            </a:r>
            <a:r>
              <a:rPr lang="en-US" sz="2400" dirty="0"/>
              <a:t>One significant challenge was integrating multiple APIs seamlessly. Coordinating data flow and maintaining synchronization across different platforms required meticulous planning and coding expertise.</a:t>
            </a:r>
          </a:p>
          <a:p>
            <a:r>
              <a:rPr lang="en-US" sz="2400" b="1" dirty="0"/>
              <a:t>App Performance Optimization: </a:t>
            </a:r>
            <a:r>
              <a:rPr lang="en-US" sz="2400" dirty="0"/>
              <a:t>As the app's features expanded, optimizing its performance to deliver a responsive and fluid user experience became a complex task. Balancing functionality with speed and efficiency was a constant consideration.</a:t>
            </a:r>
            <a:endParaRPr lang="en-IN" sz="2400" dirty="0"/>
          </a:p>
        </p:txBody>
      </p:sp>
    </p:spTree>
    <p:extLst>
      <p:ext uri="{BB962C8B-B14F-4D97-AF65-F5344CB8AC3E}">
        <p14:creationId xmlns:p14="http://schemas.microsoft.com/office/powerpoint/2010/main" val="218846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A9B5-7A1C-5A91-7E98-D87B0D8D8505}"/>
              </a:ext>
            </a:extLst>
          </p:cNvPr>
          <p:cNvSpPr>
            <a:spLocks noGrp="1"/>
          </p:cNvSpPr>
          <p:nvPr>
            <p:ph type="title"/>
          </p:nvPr>
        </p:nvSpPr>
        <p:spPr/>
        <p:txBody>
          <a:bodyPr>
            <a:normAutofit/>
          </a:bodyPr>
          <a:lstStyle/>
          <a:p>
            <a:pPr algn="ctr"/>
            <a:r>
              <a:rPr lang="en-IN" sz="6600" b="1" dirty="0"/>
              <a:t>Introduction</a:t>
            </a:r>
          </a:p>
        </p:txBody>
      </p:sp>
      <p:sp>
        <p:nvSpPr>
          <p:cNvPr id="3" name="Content Placeholder 2">
            <a:extLst>
              <a:ext uri="{FF2B5EF4-FFF2-40B4-BE49-F238E27FC236}">
                <a16:creationId xmlns:a16="http://schemas.microsoft.com/office/drawing/2014/main" id="{B13B6FCF-8149-4BD2-19CE-52D81FB5AC1E}"/>
              </a:ext>
            </a:extLst>
          </p:cNvPr>
          <p:cNvSpPr>
            <a:spLocks noGrp="1"/>
          </p:cNvSpPr>
          <p:nvPr>
            <p:ph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the ever-evolving landscape of entertainment and digital technology, the experience of watching movies has become more than a mere pastime; it has transformed into a profound journey of personalization and immersion. It is in this exciting era of cinematic exploration that our movie app project takes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stage, offering an innovative and captivating platform for film aficionados. This comprehensive report is a testament to the vision, collaboration, and tireless dedication that have brought to life an application poised to reshape how we connect with cinema.</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a world where streaming services present a boundless array of content choices, our movie app seeks to stand out as a beacon of user-centric design, accessibility, and data-driven personalization. Its mission is not just to provide access to movies but to serve as a trusted companion, guiding users through a vast cinematic universe, introducing them to hidden gems, and forging a deeper connection to the art of storytelling.</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 we delve deeper into the project, we invite you to explore an odyssey that goes beyond the realm of cinema. It is a journey marked by creativity, innovation, and a shared aspiration to create a cinematic experience that is as unique as it is unforgettable </a:t>
            </a:r>
          </a:p>
          <a:p>
            <a:endParaRPr lang="en-IN" dirty="0"/>
          </a:p>
        </p:txBody>
      </p:sp>
    </p:spTree>
    <p:extLst>
      <p:ext uri="{BB962C8B-B14F-4D97-AF65-F5344CB8AC3E}">
        <p14:creationId xmlns:p14="http://schemas.microsoft.com/office/powerpoint/2010/main" val="352694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F562-2EA4-4914-DCF1-47935A96B7E9}"/>
              </a:ext>
            </a:extLst>
          </p:cNvPr>
          <p:cNvSpPr>
            <a:spLocks noGrp="1"/>
          </p:cNvSpPr>
          <p:nvPr>
            <p:ph type="title"/>
          </p:nvPr>
        </p:nvSpPr>
        <p:spPr/>
        <p:txBody>
          <a:bodyPr>
            <a:noAutofit/>
          </a:bodyPr>
          <a:lstStyle/>
          <a:p>
            <a:pPr algn="ctr"/>
            <a:r>
              <a:rPr lang="en-IN" sz="6000" b="1" kern="100" dirty="0">
                <a:effectLst/>
                <a:latin typeface="Calibri" panose="020F0502020204030204" pitchFamily="34" charset="0"/>
                <a:ea typeface="Calibri" panose="020F0502020204030204" pitchFamily="34" charset="0"/>
                <a:cs typeface="Times New Roman" panose="02020603050405020304" pitchFamily="18" charset="0"/>
              </a:rPr>
              <a:t>User Interface and Design</a:t>
            </a:r>
            <a:endParaRPr lang="en-IN" sz="6000" b="1" dirty="0"/>
          </a:p>
        </p:txBody>
      </p:sp>
      <p:sp>
        <p:nvSpPr>
          <p:cNvPr id="3" name="Content Placeholder 2">
            <a:extLst>
              <a:ext uri="{FF2B5EF4-FFF2-40B4-BE49-F238E27FC236}">
                <a16:creationId xmlns:a16="http://schemas.microsoft.com/office/drawing/2014/main" id="{6E44E9AC-7025-4B8D-B39D-15D040D6B868}"/>
              </a:ext>
            </a:extLst>
          </p:cNvPr>
          <p:cNvSpPr>
            <a:spLocks noGrp="1"/>
          </p:cNvSpPr>
          <p:nvPr>
            <p:ph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user interface of our movie app is a canvas of elegance and functionality. Every element has been thoughtfully crafted to offer users an immersive and intuitive experience. A responsive design ensures that our app adapts seamlessly to various devices, from the largest desktop screens to the smallest mobile displays.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One of the standout features of our app is the ability for users to personalize their visual journey. We've integrated dark mode and light mode, allowing users to choose the aesthetic that best suits their mood and environment. It's a small touch, but one that underscores our commitment to enhancing the user experience.</a:t>
            </a:r>
          </a:p>
          <a:p>
            <a:endParaRPr lang="en-IN" dirty="0"/>
          </a:p>
        </p:txBody>
      </p:sp>
      <p:pic>
        <p:nvPicPr>
          <p:cNvPr id="5" name="Picture 4">
            <a:extLst>
              <a:ext uri="{FF2B5EF4-FFF2-40B4-BE49-F238E27FC236}">
                <a16:creationId xmlns:a16="http://schemas.microsoft.com/office/drawing/2014/main" id="{492A90BB-82AA-E16D-58BC-8353E33CE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0444" y="4436828"/>
            <a:ext cx="3409785" cy="2242268"/>
          </a:xfrm>
          <a:prstGeom prst="rect">
            <a:avLst/>
          </a:prstGeom>
        </p:spPr>
      </p:pic>
    </p:spTree>
    <p:extLst>
      <p:ext uri="{BB962C8B-B14F-4D97-AF65-F5344CB8AC3E}">
        <p14:creationId xmlns:p14="http://schemas.microsoft.com/office/powerpoint/2010/main" val="300474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021A-89FF-70B2-2BCA-5137F6A8F2AF}"/>
              </a:ext>
            </a:extLst>
          </p:cNvPr>
          <p:cNvSpPr>
            <a:spLocks noGrp="1"/>
          </p:cNvSpPr>
          <p:nvPr>
            <p:ph type="title"/>
          </p:nvPr>
        </p:nvSpPr>
        <p:spPr/>
        <p:txBody>
          <a:bodyPr>
            <a:normAutofit/>
          </a:bodyPr>
          <a:lstStyle/>
          <a:p>
            <a:pPr algn="ctr"/>
            <a:r>
              <a:rPr lang="en-IN" sz="6600" b="1" dirty="0"/>
              <a:t>Functional Features</a:t>
            </a:r>
          </a:p>
        </p:txBody>
      </p:sp>
      <p:sp>
        <p:nvSpPr>
          <p:cNvPr id="3" name="Content Placeholder 2">
            <a:extLst>
              <a:ext uri="{FF2B5EF4-FFF2-40B4-BE49-F238E27FC236}">
                <a16:creationId xmlns:a16="http://schemas.microsoft.com/office/drawing/2014/main" id="{EC644BFF-F066-562A-C947-E8D538A27A97}"/>
              </a:ext>
            </a:extLst>
          </p:cNvPr>
          <p:cNvSpPr>
            <a:spLocks noGrp="1"/>
          </p:cNvSpPr>
          <p:nvPr>
            <p:ph idx="1"/>
          </p:nvPr>
        </p:nvSpPr>
        <p:spPr/>
        <p:txBody>
          <a:bodyPr/>
          <a:lstStyle/>
          <a:p>
            <a:r>
              <a:rPr lang="en-US" b="1" dirty="0"/>
              <a:t>Movie Filtering: </a:t>
            </a:r>
            <a:r>
              <a:rPr lang="en-US" dirty="0"/>
              <a:t>Our movie app boasts advanced filtering options, enabling users to explore films by genre and language. A user-friendly search bar simplifies the process of finding specific titles.</a:t>
            </a:r>
            <a:endParaRPr lang="en-IN" dirty="0"/>
          </a:p>
        </p:txBody>
      </p:sp>
      <p:pic>
        <p:nvPicPr>
          <p:cNvPr id="5" name="Picture 4">
            <a:extLst>
              <a:ext uri="{FF2B5EF4-FFF2-40B4-BE49-F238E27FC236}">
                <a16:creationId xmlns:a16="http://schemas.microsoft.com/office/drawing/2014/main" id="{6327FD62-79B9-C226-AB1E-9C451DE80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279" y="3105617"/>
            <a:ext cx="5565913" cy="3307744"/>
          </a:xfrm>
          <a:prstGeom prst="rect">
            <a:avLst/>
          </a:prstGeom>
        </p:spPr>
      </p:pic>
    </p:spTree>
    <p:extLst>
      <p:ext uri="{BB962C8B-B14F-4D97-AF65-F5344CB8AC3E}">
        <p14:creationId xmlns:p14="http://schemas.microsoft.com/office/powerpoint/2010/main" val="334065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0B57D1-351A-BD70-B2FD-FBF5915E2A3C}"/>
              </a:ext>
            </a:extLst>
          </p:cNvPr>
          <p:cNvSpPr>
            <a:spLocks noGrp="1"/>
          </p:cNvSpPr>
          <p:nvPr>
            <p:ph idx="1"/>
          </p:nvPr>
        </p:nvSpPr>
        <p:spPr>
          <a:xfrm>
            <a:off x="838200" y="588398"/>
            <a:ext cx="10515600" cy="5588566"/>
          </a:xfrm>
        </p:spPr>
        <p:txBody>
          <a:bodyPr/>
          <a:lstStyle/>
          <a:p>
            <a:r>
              <a:rPr lang="en-US" sz="2400" b="1" dirty="0"/>
              <a:t>Explore More Feature: </a:t>
            </a:r>
            <a:r>
              <a:rPr lang="en-US" sz="2400" dirty="0"/>
              <a:t>The "Explore More" feature is a portal to a deeper understanding of each movie. It offers in-depth information about the cast and crew, plot synopses, and movie trailers sourced from YouTube. This feature enriches the user's connection to the film</a:t>
            </a:r>
            <a:r>
              <a:rPr lang="en-US" dirty="0"/>
              <a:t>.</a:t>
            </a:r>
            <a:endParaRPr lang="en-IN" dirty="0"/>
          </a:p>
        </p:txBody>
      </p:sp>
      <p:pic>
        <p:nvPicPr>
          <p:cNvPr id="5" name="Picture 4">
            <a:extLst>
              <a:ext uri="{FF2B5EF4-FFF2-40B4-BE49-F238E27FC236}">
                <a16:creationId xmlns:a16="http://schemas.microsoft.com/office/drawing/2014/main" id="{E918D15B-9684-54C3-955D-7EA2A3172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347" y="2486526"/>
            <a:ext cx="5261811" cy="3400927"/>
          </a:xfrm>
          <a:prstGeom prst="rect">
            <a:avLst/>
          </a:prstGeom>
        </p:spPr>
      </p:pic>
    </p:spTree>
    <p:extLst>
      <p:ext uri="{BB962C8B-B14F-4D97-AF65-F5344CB8AC3E}">
        <p14:creationId xmlns:p14="http://schemas.microsoft.com/office/powerpoint/2010/main" val="326168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F9B72-03EA-A498-EDED-52FF230008DF}"/>
              </a:ext>
            </a:extLst>
          </p:cNvPr>
          <p:cNvSpPr>
            <a:spLocks noGrp="1"/>
          </p:cNvSpPr>
          <p:nvPr>
            <p:ph idx="1"/>
          </p:nvPr>
        </p:nvSpPr>
        <p:spPr>
          <a:xfrm>
            <a:off x="838200" y="477078"/>
            <a:ext cx="10515600" cy="5699885"/>
          </a:xfrm>
        </p:spPr>
        <p:txBody>
          <a:bodyPr>
            <a:normAutofit/>
          </a:bodyPr>
          <a:lstStyle/>
          <a:p>
            <a:r>
              <a:rPr lang="en-US" sz="2400" b="1" dirty="0"/>
              <a:t>Add to Favorite/Watchlist: </a:t>
            </a:r>
            <a:r>
              <a:rPr lang="en-US" sz="2400" dirty="0"/>
              <a:t>Building upon the idea of a personalized cinematic journey, our app empowers users to curate their movie collections. With the "Add to Favorite" and "Add to Watchlist" features, users can mark movies that resonate with them. Adding a film to their favorites is an expression of their cinematic love, while the watchlist serves as a reminder of movies they intend to see in the future. These features enhance personalization and convenience, allowing users to keep track of their cinematic preferences and never miss a movie they've been eager to watch. </a:t>
            </a:r>
            <a:endParaRPr lang="en-IN" sz="2400" dirty="0"/>
          </a:p>
        </p:txBody>
      </p:sp>
      <p:pic>
        <p:nvPicPr>
          <p:cNvPr id="5" name="Picture 4">
            <a:extLst>
              <a:ext uri="{FF2B5EF4-FFF2-40B4-BE49-F238E27FC236}">
                <a16:creationId xmlns:a16="http://schemas.microsoft.com/office/drawing/2014/main" id="{F8D5EB33-FED4-58AE-F63F-AD63BD3A3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952" y="2951922"/>
            <a:ext cx="5056095" cy="3429000"/>
          </a:xfrm>
          <a:prstGeom prst="rect">
            <a:avLst/>
          </a:prstGeom>
        </p:spPr>
      </p:pic>
    </p:spTree>
    <p:extLst>
      <p:ext uri="{BB962C8B-B14F-4D97-AF65-F5344CB8AC3E}">
        <p14:creationId xmlns:p14="http://schemas.microsoft.com/office/powerpoint/2010/main" val="184530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6FBB-931A-632A-36B6-190E1B6AD188}"/>
              </a:ext>
            </a:extLst>
          </p:cNvPr>
          <p:cNvSpPr>
            <a:spLocks noGrp="1"/>
          </p:cNvSpPr>
          <p:nvPr>
            <p:ph type="title"/>
          </p:nvPr>
        </p:nvSpPr>
        <p:spPr/>
        <p:txBody>
          <a:bodyPr>
            <a:noAutofit/>
          </a:bodyPr>
          <a:lstStyle/>
          <a:p>
            <a:pPr algn="ctr"/>
            <a:r>
              <a:rPr lang="en-US" sz="7200" b="1" dirty="0"/>
              <a:t>User Management</a:t>
            </a:r>
            <a:endParaRPr lang="en-IN" sz="7200" b="1" dirty="0"/>
          </a:p>
        </p:txBody>
      </p:sp>
      <p:sp>
        <p:nvSpPr>
          <p:cNvPr id="3" name="Content Placeholder 2">
            <a:extLst>
              <a:ext uri="{FF2B5EF4-FFF2-40B4-BE49-F238E27FC236}">
                <a16:creationId xmlns:a16="http://schemas.microsoft.com/office/drawing/2014/main" id="{DF840949-FBB6-48CC-EE8F-EB5C1F954DBD}"/>
              </a:ext>
            </a:extLst>
          </p:cNvPr>
          <p:cNvSpPr>
            <a:spLocks noGrp="1"/>
          </p:cNvSpPr>
          <p:nvPr>
            <p:ph idx="1"/>
          </p:nvPr>
        </p:nvSpPr>
        <p:spPr/>
        <p:txBody>
          <a:bodyPr>
            <a:normAutofit/>
          </a:bodyPr>
          <a:lstStyle/>
          <a:p>
            <a:r>
              <a:rPr lang="en-US" sz="2000" dirty="0"/>
              <a:t>Creating user accounts is the initial step towards a personalized and secure cinematic journey. User data is securely stored and managed through Firebase, ensuring that user information remains accessible across multiple devices. Whether you're accessing the app from your smartphone, tablet, or computer, your account is your gateway to a tailored movie experience.</a:t>
            </a:r>
            <a:endParaRPr lang="en-IN" sz="2000" dirty="0"/>
          </a:p>
        </p:txBody>
      </p:sp>
      <p:pic>
        <p:nvPicPr>
          <p:cNvPr id="5" name="Picture 4">
            <a:extLst>
              <a:ext uri="{FF2B5EF4-FFF2-40B4-BE49-F238E27FC236}">
                <a16:creationId xmlns:a16="http://schemas.microsoft.com/office/drawing/2014/main" id="{70069D7B-9DA4-7848-0D26-53B6F39D6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610" y="3290513"/>
            <a:ext cx="5477437" cy="3021387"/>
          </a:xfrm>
          <a:prstGeom prst="rect">
            <a:avLst/>
          </a:prstGeom>
        </p:spPr>
      </p:pic>
    </p:spTree>
    <p:extLst>
      <p:ext uri="{BB962C8B-B14F-4D97-AF65-F5344CB8AC3E}">
        <p14:creationId xmlns:p14="http://schemas.microsoft.com/office/powerpoint/2010/main" val="44486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5F4D-9D72-855B-A6C5-03FC4E7475AA}"/>
              </a:ext>
            </a:extLst>
          </p:cNvPr>
          <p:cNvSpPr>
            <a:spLocks noGrp="1"/>
          </p:cNvSpPr>
          <p:nvPr>
            <p:ph type="title"/>
          </p:nvPr>
        </p:nvSpPr>
        <p:spPr/>
        <p:txBody>
          <a:bodyPr>
            <a:normAutofit/>
          </a:bodyPr>
          <a:lstStyle/>
          <a:p>
            <a:pPr algn="ctr"/>
            <a:r>
              <a:rPr lang="en-IN" sz="6600" b="1" dirty="0"/>
              <a:t>Security and Authentication</a:t>
            </a:r>
          </a:p>
        </p:txBody>
      </p:sp>
      <p:sp>
        <p:nvSpPr>
          <p:cNvPr id="3" name="Content Placeholder 2">
            <a:extLst>
              <a:ext uri="{FF2B5EF4-FFF2-40B4-BE49-F238E27FC236}">
                <a16:creationId xmlns:a16="http://schemas.microsoft.com/office/drawing/2014/main" id="{43DAF7D8-110C-BB3F-3A89-E6706CF16C77}"/>
              </a:ext>
            </a:extLst>
          </p:cNvPr>
          <p:cNvSpPr>
            <a:spLocks noGrp="1"/>
          </p:cNvSpPr>
          <p:nvPr>
            <p:ph idx="1"/>
          </p:nvPr>
        </p:nvSpPr>
        <p:spPr/>
        <p:txBody>
          <a:bodyPr>
            <a:normAutofit/>
          </a:bodyPr>
          <a:lstStyle/>
          <a:p>
            <a:pPr marL="0" indent="0">
              <a:buNone/>
            </a:pPr>
            <a:r>
              <a:rPr lang="en-US" sz="2400" dirty="0"/>
              <a:t>Security and authentication are the cornerstone of our movie app's user experience. We've carefully implemented robust measures to ensure that user data is safeguarded and interactions are secure</a:t>
            </a:r>
          </a:p>
          <a:p>
            <a:r>
              <a:rPr lang="en-US" sz="2400" b="1" dirty="0"/>
              <a:t>Firebase Integration: </a:t>
            </a:r>
            <a:r>
              <a:rPr lang="en-US" sz="2400" dirty="0"/>
              <a:t>Firebase is the linchpin of our security and authentication measures. It manages user authentication, data storage, and real-time data synchronization, creating a secure and seamless user experience. </a:t>
            </a:r>
          </a:p>
          <a:p>
            <a:r>
              <a:rPr lang="en-US" sz="2400" b="1" dirty="0"/>
              <a:t>Email Validation and Password Reset: </a:t>
            </a:r>
            <a:r>
              <a:rPr lang="en-US" sz="2400" dirty="0"/>
              <a:t>To enhance security, the app employs email validation, confirming the authenticity of user email addresses. Users can also securely reset their passwords through Firebase's password reset functionality, ensuring a smooth account recovery process.</a:t>
            </a:r>
            <a:endParaRPr lang="en-IN" sz="2400" dirty="0"/>
          </a:p>
        </p:txBody>
      </p:sp>
    </p:spTree>
    <p:extLst>
      <p:ext uri="{BB962C8B-B14F-4D97-AF65-F5344CB8AC3E}">
        <p14:creationId xmlns:p14="http://schemas.microsoft.com/office/powerpoint/2010/main" val="98182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E55B8-8759-9DB2-2E49-84DB92DD35CC}"/>
              </a:ext>
            </a:extLst>
          </p:cNvPr>
          <p:cNvSpPr>
            <a:spLocks noGrp="1"/>
          </p:cNvSpPr>
          <p:nvPr>
            <p:ph idx="1"/>
          </p:nvPr>
        </p:nvSpPr>
        <p:spPr>
          <a:xfrm>
            <a:off x="838200" y="627529"/>
            <a:ext cx="10515600" cy="5549434"/>
          </a:xfrm>
        </p:spPr>
        <p:txBody>
          <a:bodyPr>
            <a:normAutofit/>
          </a:bodyPr>
          <a:lstStyle/>
          <a:p>
            <a:r>
              <a:rPr lang="en-US" sz="2400" b="1" dirty="0"/>
              <a:t>Google Sign-In: </a:t>
            </a:r>
            <a:r>
              <a:rPr lang="en-US" sz="2400" dirty="0"/>
              <a:t>As part of our commitment to user convenience, the app offers users the option to sign in using their Google accounts. This feature streamlines the registration process and enhances onboarding, making the user experience even more seamless.</a:t>
            </a:r>
          </a:p>
          <a:p>
            <a:pPr marL="0" indent="0">
              <a:buNone/>
            </a:pPr>
            <a:endParaRPr lang="en-IN" sz="2400" dirty="0"/>
          </a:p>
        </p:txBody>
      </p:sp>
      <p:pic>
        <p:nvPicPr>
          <p:cNvPr id="5" name="Picture 4">
            <a:extLst>
              <a:ext uri="{FF2B5EF4-FFF2-40B4-BE49-F238E27FC236}">
                <a16:creationId xmlns:a16="http://schemas.microsoft.com/office/drawing/2014/main" id="{63031B5B-9930-D683-C7E8-8206AA9B3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271" y="2187388"/>
            <a:ext cx="5988423" cy="3881997"/>
          </a:xfrm>
          <a:prstGeom prst="rect">
            <a:avLst/>
          </a:prstGeom>
        </p:spPr>
      </p:pic>
    </p:spTree>
    <p:extLst>
      <p:ext uri="{BB962C8B-B14F-4D97-AF65-F5344CB8AC3E}">
        <p14:creationId xmlns:p14="http://schemas.microsoft.com/office/powerpoint/2010/main" val="3700600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1111</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Movie Lens</vt:lpstr>
      <vt:lpstr>Introduction</vt:lpstr>
      <vt:lpstr>User Interface and Design</vt:lpstr>
      <vt:lpstr>Functional Features</vt:lpstr>
      <vt:lpstr>PowerPoint Presentation</vt:lpstr>
      <vt:lpstr>PowerPoint Presentation</vt:lpstr>
      <vt:lpstr>User Management</vt:lpstr>
      <vt:lpstr>Security and Authentication</vt:lpstr>
      <vt:lpstr>PowerPoint Presentation</vt:lpstr>
      <vt:lpstr>Technology Stack </vt:lpstr>
      <vt:lpstr>PowerPoint Presentation</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Lens</dc:title>
  <dc:creator>vinay singla</dc:creator>
  <cp:lastModifiedBy>vinay singla</cp:lastModifiedBy>
  <cp:revision>5</cp:revision>
  <dcterms:created xsi:type="dcterms:W3CDTF">2023-10-25T09:28:10Z</dcterms:created>
  <dcterms:modified xsi:type="dcterms:W3CDTF">2023-10-25T10:00:40Z</dcterms:modified>
</cp:coreProperties>
</file>