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60A8-1E5D-F447-3A01-8D385B7D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AD7D-B7D3-F3EA-8017-B2E35CC9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8629-6F38-110E-5F2A-621B3166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EEE3-D74F-BECA-D64A-9757B422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664E-8509-0D6D-8333-D231736E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4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4BF-C439-85EF-0EBB-8DC27459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C18A-A07F-1691-92F0-98DC0CB4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06F1-2E47-6837-7D2C-BFAC2F1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DBE2-484D-89B2-42E1-B674511F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2A3-8A59-55AD-D068-BC1990E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5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1190-B6B4-FC71-89A9-BFE6BE31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6CA41-22EF-B808-0439-7A642164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FDBB-AE21-3B78-B5D5-FD95A7B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88A4-F626-E108-312F-AB171952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970C-3309-D0B8-21AC-E1EF3347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8A3-7150-E8E8-75CE-7C80BEAA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D4E9-A000-0EBD-A287-28FA8FB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8658-68DF-C18F-1E3C-8009515B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43F9-7747-47C0-419A-1E93BC87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876F-D4C8-0B69-72CD-7A91D06C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1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321F-0A6E-F619-D6BA-4B8B862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F274-B134-041C-2B79-EF199A9A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2399-9CA1-09EA-0EE3-BCE282A0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DAB3-7F0C-56FA-ADEE-2FCCF1DB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835F9-0F68-2FA8-D0A1-503213B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F93-09BE-82A5-BAC7-C21A4FCC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8906-FD7B-20F5-4DFC-7996B7B6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B7AD2-0B9C-D58D-9C62-F8F14A72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13945-5D9E-1141-6633-A8FC8335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448-C34A-357C-7AB2-56B673E5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08AF-01F0-DED7-517F-EFB9E932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FF10-1EC2-3252-937C-21CBB1E3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C8EE5-2611-E05B-34F2-D62A3BF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225A-DE99-7309-6D3A-F04AF4C8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CEE14-0DCF-9469-16CC-61D0E40E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0725-869B-BFFA-DE8C-BA2BDFC75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C8A8-F23C-2B7B-A587-614905A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ABD89-565F-0C6D-2B14-E59D4FF6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F0AEF-1A75-C7F4-2AA9-DDCF533F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3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ACC-5A44-49E6-D9ED-09D4EE9A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B0B83-89F0-8BE1-44B3-19307321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F1E7B-C3C0-ACD1-F865-628DF820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8DA5F-EB84-885A-6A08-0E2F8AE5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98E81-08C4-CF64-2BD6-787D104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673B-7287-AFA9-395A-9C592B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FD125-5773-4335-8B1A-7216483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5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4BCD-5758-95B1-6FBF-2F9C3664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3D7-4A21-1C95-3871-BF0F3E99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E0B8-DFD9-6DD7-3DB3-5AE2C1D8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7647-69BE-56BB-7745-8697EE32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7CAE-FB30-E3E5-2B71-EA4D22A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8878-E25F-6D2F-B09B-DD3D54A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F21C-0236-B1AF-2C32-352F3CC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0ABF-F9F9-0E9A-0300-368430FD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DA473-99A3-73C4-1102-BD312227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4E03-F232-CEF6-6BA3-B675F61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0080F-2CB3-253D-6E33-4670DEE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5B923-722B-6611-68D8-2BF138D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83F51-5073-A317-9C36-B6E8E52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DABFB-2BFA-ECE8-51E8-F3782FDD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C51E-DC52-9ED1-445E-0164A0DA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4E68-2456-4826-8F18-863E7D8F406A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D08B-438E-7809-D257-6FE33EF2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5493-2F72-A51D-CA26-29AAF13F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FF46-0A29-44ED-99C0-78DDB55D1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9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FF74-3C8C-09D6-3722-837F296E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278" y="1065319"/>
            <a:ext cx="10073196" cy="54870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732B37-BB36-C9D8-34D6-E1EA763DE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8030"/>
              </p:ext>
            </p:extLst>
          </p:nvPr>
        </p:nvGraphicFramePr>
        <p:xfrm>
          <a:off x="1700568" y="1065319"/>
          <a:ext cx="81280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044225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5736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Without new </a:t>
                      </a:r>
                      <a:r>
                        <a:rPr lang="en-US" sz="1200" dirty="0" err="1"/>
                        <a:t>KeyWord</a:t>
                      </a:r>
                      <a:r>
                        <a:rPr lang="en-US" sz="1200" dirty="0"/>
                        <a:t>()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/>
                        <a:t>new() keyword</a:t>
                      </a:r>
                      <a:endParaRPr lang="en-IN" sz="12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5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String object without using new operator the objects are created in SCP (String constant pool) area. </a:t>
                      </a:r>
                      <a:b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str1=”Vinay” 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str2=”James”; </a:t>
                      </a:r>
                    </a:p>
                    <a:p>
                      <a:r>
                        <a:rPr lang="en-I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str3=”James”;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Whenever we are creating String object by using new operator the object created in heap area.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str1=new String(“Vinay”);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str2 = new String(“James”); </a:t>
                      </a:r>
                    </a:p>
                    <a:p>
                      <a:r>
                        <a:rPr lang="en-IN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str3 = new String(“Vinay”); </a:t>
                      </a:r>
                      <a:endParaRPr lang="en-US" sz="10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1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1) When we create object without using new operator then just before object creation,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always checking previous objects.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we create object in Heap area instead of checking previous objects it directly creates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2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2)If the previous object is available with the same content then it won’t create new object that reference variable pointing to existing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1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3)If the previous objects are not available then JVM will create new object.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2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 SCP area does not allow duplicate objects.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Heap memory allows duplicate objects. </a:t>
                      </a:r>
                    </a:p>
                    <a:p>
                      <a:endParaRPr lang="en-IN" sz="1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1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44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C447-92B5-6412-8FF4-5B3CD403B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8"/>
            <a:ext cx="9144000" cy="919501"/>
          </a:xfrm>
        </p:spPr>
        <p:txBody>
          <a:bodyPr/>
          <a:lstStyle/>
          <a:p>
            <a:r>
              <a:rPr lang="en-US" dirty="0"/>
              <a:t>String Creation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FA037D-B429-F3E6-103C-A0BF35E6C016}"/>
              </a:ext>
            </a:extLst>
          </p:cNvPr>
          <p:cNvSpPr/>
          <p:nvPr/>
        </p:nvSpPr>
        <p:spPr>
          <a:xfrm>
            <a:off x="3293615" y="2952663"/>
            <a:ext cx="1686757" cy="2560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A4AE7F-C2A3-00AB-63CE-511B54C0A95B}"/>
              </a:ext>
            </a:extLst>
          </p:cNvPr>
          <p:cNvSpPr/>
          <p:nvPr/>
        </p:nvSpPr>
        <p:spPr>
          <a:xfrm>
            <a:off x="3533313" y="3249227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E65AC-5ADE-6AC8-A4EB-F11AAD3DF54F}"/>
              </a:ext>
            </a:extLst>
          </p:cNvPr>
          <p:cNvSpPr/>
          <p:nvPr/>
        </p:nvSpPr>
        <p:spPr>
          <a:xfrm>
            <a:off x="3573262" y="42870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D424D-FE1D-F8AE-B84C-9B45808689F4}"/>
              </a:ext>
            </a:extLst>
          </p:cNvPr>
          <p:cNvSpPr txBox="1"/>
          <p:nvPr/>
        </p:nvSpPr>
        <p:spPr>
          <a:xfrm>
            <a:off x="3073152" y="560784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SCP Area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8B915C-563A-2A3B-F8AC-A359FF201A4E}"/>
              </a:ext>
            </a:extLst>
          </p:cNvPr>
          <p:cNvSpPr txBox="1"/>
          <p:nvPr/>
        </p:nvSpPr>
        <p:spPr>
          <a:xfrm>
            <a:off x="460159" y="3397474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C3A020-AF4B-AAE5-D96B-C90BCA15DE55}"/>
              </a:ext>
            </a:extLst>
          </p:cNvPr>
          <p:cNvSpPr txBox="1"/>
          <p:nvPr/>
        </p:nvSpPr>
        <p:spPr>
          <a:xfrm>
            <a:off x="460159" y="4435333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181BD-8A6D-A012-0A99-C8640B72172C}"/>
              </a:ext>
            </a:extLst>
          </p:cNvPr>
          <p:cNvSpPr txBox="1"/>
          <p:nvPr/>
        </p:nvSpPr>
        <p:spPr>
          <a:xfrm>
            <a:off x="460159" y="4768246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69DD45-3645-74B2-B4D9-C481C19F9100}"/>
              </a:ext>
            </a:extLst>
          </p:cNvPr>
          <p:cNvCxnSpPr>
            <a:endCxn id="6" idx="2"/>
          </p:cNvCxnSpPr>
          <p:nvPr/>
        </p:nvCxnSpPr>
        <p:spPr>
          <a:xfrm flipV="1">
            <a:off x="1740023" y="3582140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D5B6F-951F-48CE-92CF-629FA0E47D7D}"/>
              </a:ext>
            </a:extLst>
          </p:cNvPr>
          <p:cNvCxnSpPr>
            <a:cxnSpLocks/>
          </p:cNvCxnSpPr>
          <p:nvPr/>
        </p:nvCxnSpPr>
        <p:spPr>
          <a:xfrm flipV="1">
            <a:off x="1740023" y="4720188"/>
            <a:ext cx="1859872" cy="24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0065DF-6FA0-85EF-21BE-FA68963F2FB8}"/>
              </a:ext>
            </a:extLst>
          </p:cNvPr>
          <p:cNvCxnSpPr/>
          <p:nvPr/>
        </p:nvCxnSpPr>
        <p:spPr>
          <a:xfrm flipV="1">
            <a:off x="1740023" y="4596068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B38C11-227E-C88D-E056-8910A294151B}"/>
              </a:ext>
            </a:extLst>
          </p:cNvPr>
          <p:cNvSpPr/>
          <p:nvPr/>
        </p:nvSpPr>
        <p:spPr>
          <a:xfrm>
            <a:off x="9358543" y="2634867"/>
            <a:ext cx="1686757" cy="3342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D7993D-4F6B-4F3F-4524-984C77FF80CE}"/>
              </a:ext>
            </a:extLst>
          </p:cNvPr>
          <p:cNvSpPr/>
          <p:nvPr/>
        </p:nvSpPr>
        <p:spPr>
          <a:xfrm>
            <a:off x="9598241" y="2931432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Vinay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8F4781-119D-3F18-04CC-44817C2AFD07}"/>
              </a:ext>
            </a:extLst>
          </p:cNvPr>
          <p:cNvSpPr/>
          <p:nvPr/>
        </p:nvSpPr>
        <p:spPr>
          <a:xfrm>
            <a:off x="9638190" y="3969291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B3F8F-CA68-D5BC-FD94-BACE0EEE7E45}"/>
              </a:ext>
            </a:extLst>
          </p:cNvPr>
          <p:cNvSpPr txBox="1"/>
          <p:nvPr/>
        </p:nvSpPr>
        <p:spPr>
          <a:xfrm>
            <a:off x="9209102" y="627136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 Area</a:t>
            </a:r>
            <a:endParaRPr lang="en-I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50D91-972B-A4EF-C6CD-DC21E15F3CCF}"/>
              </a:ext>
            </a:extLst>
          </p:cNvPr>
          <p:cNvSpPr txBox="1"/>
          <p:nvPr/>
        </p:nvSpPr>
        <p:spPr>
          <a:xfrm>
            <a:off x="6525087" y="3079679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str1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23AC8-B5D7-4C36-363D-1EF7FA69CECE}"/>
              </a:ext>
            </a:extLst>
          </p:cNvPr>
          <p:cNvSpPr txBox="1"/>
          <p:nvPr/>
        </p:nvSpPr>
        <p:spPr>
          <a:xfrm>
            <a:off x="6525087" y="4117538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str2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85B6B5-B366-BD15-DC57-B383553F6867}"/>
              </a:ext>
            </a:extLst>
          </p:cNvPr>
          <p:cNvSpPr txBox="1"/>
          <p:nvPr/>
        </p:nvSpPr>
        <p:spPr>
          <a:xfrm>
            <a:off x="6573914" y="5155397"/>
            <a:ext cx="212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str3</a:t>
            </a:r>
            <a:endParaRPr lang="en-IN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46DA78-1764-3F7B-57EC-D908453310A4}"/>
              </a:ext>
            </a:extLst>
          </p:cNvPr>
          <p:cNvCxnSpPr>
            <a:endCxn id="25" idx="2"/>
          </p:cNvCxnSpPr>
          <p:nvPr/>
        </p:nvCxnSpPr>
        <p:spPr>
          <a:xfrm flipV="1">
            <a:off x="7804951" y="3264345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B1C2E3-E174-22E7-B129-E9CC8059A7B3}"/>
              </a:ext>
            </a:extLst>
          </p:cNvPr>
          <p:cNvCxnSpPr/>
          <p:nvPr/>
        </p:nvCxnSpPr>
        <p:spPr>
          <a:xfrm flipV="1">
            <a:off x="7804951" y="4278273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B80218-67F0-973E-8AD2-E6B76F476AB7}"/>
              </a:ext>
            </a:extLst>
          </p:cNvPr>
          <p:cNvSpPr/>
          <p:nvPr/>
        </p:nvSpPr>
        <p:spPr>
          <a:xfrm>
            <a:off x="9720308" y="4985786"/>
            <a:ext cx="1105270" cy="66582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james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CD3824-594D-935C-450C-A536475F2A8D}"/>
              </a:ext>
            </a:extLst>
          </p:cNvPr>
          <p:cNvCxnSpPr/>
          <p:nvPr/>
        </p:nvCxnSpPr>
        <p:spPr>
          <a:xfrm flipV="1">
            <a:off x="7927018" y="5382182"/>
            <a:ext cx="1793290" cy="39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5CE3-A749-99B3-9544-FED368B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String, String Buffer ,String Builder</a:t>
            </a:r>
            <a:endParaRPr lang="en-IN" sz="20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014A3-53A1-019D-1448-C01C53D14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854443"/>
              </p:ext>
            </p:extLst>
          </p:nvPr>
        </p:nvGraphicFramePr>
        <p:xfrm>
          <a:off x="918100" y="772358"/>
          <a:ext cx="996592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975">
                  <a:extLst>
                    <a:ext uri="{9D8B030D-6E8A-4147-A177-3AD203B41FA5}">
                      <a16:colId xmlns:a16="http://schemas.microsoft.com/office/drawing/2014/main" val="3425101313"/>
                    </a:ext>
                  </a:extLst>
                </a:gridCol>
                <a:gridCol w="3321975">
                  <a:extLst>
                    <a:ext uri="{9D8B030D-6E8A-4147-A177-3AD203B41FA5}">
                      <a16:colId xmlns:a16="http://schemas.microsoft.com/office/drawing/2014/main" val="1683869864"/>
                    </a:ext>
                  </a:extLst>
                </a:gridCol>
                <a:gridCol w="3321975">
                  <a:extLst>
                    <a:ext uri="{9D8B030D-6E8A-4147-A177-3AD203B41FA5}">
                      <a16:colId xmlns:a16="http://schemas.microsoft.com/office/drawing/2014/main" val="3220010055"/>
                    </a:ext>
                  </a:extLst>
                </a:gridCol>
              </a:tblGrid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Buffer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Builder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40357"/>
                  </a:ext>
                </a:extLst>
              </a:tr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Immutable cannot be changed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Mutable we can change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Mutable we can change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07859"/>
                  </a:ext>
                </a:extLst>
              </a:tr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 concat()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 append()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have append() method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98447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r>
                        <a:rPr lang="en-US" dirty="0"/>
                        <a:t>.equals() method meant for content comparison.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.equals() method meant for reference/address comparison.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equals() method meant for reference/address comparison.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32861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r>
                        <a:rPr lang="en-US" dirty="0"/>
                        <a:t>Not used in Multithreading concept more as its immutable and value cannot be changed.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5930"/>
                  </a:ext>
                </a:extLst>
              </a:tr>
              <a:tr h="103524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Strings are inherently thread-safe because they are immutable. Multiple threads can safely access and share string objects without the need for explicit synchronization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method in String buffer is synchronized.</a:t>
                      </a:r>
                      <a:br>
                        <a:rPr lang="en-US" dirty="0"/>
                      </a:br>
                      <a:r>
                        <a:rPr lang="en-US" dirty="0" err="1"/>
                        <a:t>i.e</a:t>
                      </a:r>
                      <a:r>
                        <a:rPr lang="en-US" dirty="0"/>
                        <a:t> at a time only one Thread can access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method in String Builder is synchronized</a:t>
                      </a:r>
                      <a:endParaRPr lang="en-IN" dirty="0"/>
                    </a:p>
                    <a:p>
                      <a:r>
                        <a:rPr lang="en-IN" dirty="0" err="1"/>
                        <a:t>i.e</a:t>
                      </a:r>
                      <a:r>
                        <a:rPr lang="en-IN" dirty="0"/>
                        <a:t> at a time multiple Thread can access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89687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r>
                        <a:rPr lang="en-US" dirty="0"/>
                        <a:t>Slow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Performance, Because Thread has to wait to operate on StringBuffer Object.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performance, Because Thread don t need to wait on StringBuilder </a:t>
                      </a:r>
                      <a:r>
                        <a:rPr lang="en-US" dirty="0" err="1"/>
                        <a:t>Objcet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3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9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5CE3-A749-99B3-9544-FED368B1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String, String Buffer ,String Builder</a:t>
            </a:r>
            <a:endParaRPr lang="en-IN" sz="20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014A3-53A1-019D-1448-C01C53D14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156892"/>
              </p:ext>
            </p:extLst>
          </p:nvPr>
        </p:nvGraphicFramePr>
        <p:xfrm>
          <a:off x="918100" y="772358"/>
          <a:ext cx="9965925" cy="601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975">
                  <a:extLst>
                    <a:ext uri="{9D8B030D-6E8A-4147-A177-3AD203B41FA5}">
                      <a16:colId xmlns:a16="http://schemas.microsoft.com/office/drawing/2014/main" val="3425101313"/>
                    </a:ext>
                  </a:extLst>
                </a:gridCol>
                <a:gridCol w="3321975">
                  <a:extLst>
                    <a:ext uri="{9D8B030D-6E8A-4147-A177-3AD203B41FA5}">
                      <a16:colId xmlns:a16="http://schemas.microsoft.com/office/drawing/2014/main" val="1683869864"/>
                    </a:ext>
                  </a:extLst>
                </a:gridCol>
                <a:gridCol w="3321975">
                  <a:extLst>
                    <a:ext uri="{9D8B030D-6E8A-4147-A177-3AD203B41FA5}">
                      <a16:colId xmlns:a16="http://schemas.microsoft.com/office/drawing/2014/main" val="3220010055"/>
                    </a:ext>
                  </a:extLst>
                </a:gridCol>
              </a:tblGrid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Buffer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Builder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40357"/>
                  </a:ext>
                </a:extLst>
              </a:tr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 are stored in String constant pool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Store in heap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in heap memory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07859"/>
                  </a:ext>
                </a:extLst>
              </a:tr>
              <a:tr h="318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in </a:t>
                      </a:r>
                      <a:r>
                        <a:rPr lang="en-US" dirty="0" err="1"/>
                        <a:t>constants,keys</a:t>
                      </a:r>
                      <a:r>
                        <a:rPr lang="en-US" dirty="0"/>
                        <a:t> s in Collection 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Building complex String, frequent modification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Building complex String, frequent modification , Multithreading Environment.</a:t>
                      </a:r>
                      <a:endParaRPr lang="en-I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98447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r>
                        <a:rPr lang="en-US" dirty="0"/>
                        <a:t>If our content is fixed and not changing frequently then we should go for 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our content is fixed as well as thread safety is required then we should go for String Buffer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our content is fixed as well as thread not safety is required then we should go for String Builder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32861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285930"/>
                  </a:ext>
                </a:extLst>
              </a:tr>
              <a:tr h="10352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489687"/>
                  </a:ext>
                </a:extLst>
              </a:tr>
              <a:tr h="7963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3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485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 Creation</vt:lpstr>
      <vt:lpstr>String Creation</vt:lpstr>
      <vt:lpstr>String, String Buffer ,String Builder</vt:lpstr>
      <vt:lpstr>String, String Buffer ,String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Creation</dc:title>
  <dc:creator>Vinay Shetty</dc:creator>
  <cp:lastModifiedBy>Vinay Shetty</cp:lastModifiedBy>
  <cp:revision>4</cp:revision>
  <dcterms:created xsi:type="dcterms:W3CDTF">2023-09-24T18:50:34Z</dcterms:created>
  <dcterms:modified xsi:type="dcterms:W3CDTF">2023-09-30T04:05:53Z</dcterms:modified>
</cp:coreProperties>
</file>