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notesMasterIdLst>
    <p:notesMasterId r:id="rId16"/>
  </p:notesMasterIdLst>
  <p:sldIdLst>
    <p:sldId id="256" r:id="rId2"/>
    <p:sldId id="269" r:id="rId3"/>
    <p:sldId id="267" r:id="rId4"/>
    <p:sldId id="257" r:id="rId5"/>
    <p:sldId id="258" r:id="rId6"/>
    <p:sldId id="259" r:id="rId7"/>
    <p:sldId id="260" r:id="rId8"/>
    <p:sldId id="261" r:id="rId9"/>
    <p:sldId id="263" r:id="rId10"/>
    <p:sldId id="262" r:id="rId11"/>
    <p:sldId id="264" r:id="rId12"/>
    <p:sldId id="265" r:id="rId13"/>
    <p:sldId id="266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CF7884-C4B2-EF49-BF31-138E6D82A60A}" v="36" dt="2024-05-03T19:36:43.4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40"/>
  </p:normalViewPr>
  <p:slideViewPr>
    <p:cSldViewPr snapToGrid="0">
      <p:cViewPr>
        <p:scale>
          <a:sx n="89" d="100"/>
          <a:sy n="89" d="100"/>
        </p:scale>
        <p:origin x="1536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A0FA4-EA03-CB42-A20B-97306BB2566C}" type="datetimeFigureOut">
              <a:rPr lang="en-US" smtClean="0"/>
              <a:t>5/3/24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8FCE1-0D9A-9848-9581-22AFAD2FA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9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8FCE1-0D9A-9848-9581-22AFAD2FA8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302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8FCE1-0D9A-9848-9581-22AFAD2FA8A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50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5/3/24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264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5/3/24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569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5/3/24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64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5/3/24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72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5/3/24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21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5/3/24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801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5/3/24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35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5/3/24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241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5/3/24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312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5/3/24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1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5/3/24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644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5/3/24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67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55" y="-4078"/>
            <a:ext cx="4641096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5C08DA-8641-F062-DB21-FAE2782BD9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201" r="3" b="3"/>
          <a:stretch/>
        </p:blipFill>
        <p:spPr>
          <a:xfrm>
            <a:off x="20" y="1074544"/>
            <a:ext cx="7562606" cy="506986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8" y="1095508"/>
            <a:ext cx="46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43E752-1D01-68D5-7BD9-97E68CC55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3503" y="1709530"/>
            <a:ext cx="3754671" cy="2528515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Twitter(X) Sentiment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393794-577C-B536-B5CC-71ADDCBEF6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6914" y="4238046"/>
            <a:ext cx="3806919" cy="1741404"/>
          </a:xfrm>
        </p:spPr>
        <p:txBody>
          <a:bodyPr anchor="t">
            <a:normAutofit fontScale="92500"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Natural Language Processing</a:t>
            </a:r>
          </a:p>
          <a:p>
            <a:r>
              <a:rPr lang="en-US" sz="2000" dirty="0">
                <a:solidFill>
                  <a:schemeClr val="tx2"/>
                </a:solidFill>
              </a:rPr>
              <a:t>	Vinay </a:t>
            </a:r>
            <a:r>
              <a:rPr lang="en-US" sz="2000" dirty="0" err="1">
                <a:solidFill>
                  <a:schemeClr val="tx2"/>
                </a:solidFill>
              </a:rPr>
              <a:t>Upadhyayula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851D67-7085-40E2-B146-F91433A28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405"/>
            <a:ext cx="7534656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5AAE23-FCB6-4663-907C-0110B0FDC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8" y="6167615"/>
            <a:ext cx="46034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1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7" name="Rectangle 6339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59" name="Rectangle 6341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360" name="Rectangle 6343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61" name="Rectangle 6345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235" y="758246"/>
            <a:ext cx="4658480" cy="53863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62" name="Rectangle 6347">
            <a:extLst>
              <a:ext uri="{FF2B5EF4-FFF2-40B4-BE49-F238E27FC236}">
                <a16:creationId xmlns:a16="http://schemas.microsoft.com/office/drawing/2014/main" id="{2060C0F7-61A6-4E64-A77E-AFBD8112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84060" y="0"/>
            <a:ext cx="7507940" cy="765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F98217-327E-411C-AF9B-A0610B0314A0}"/>
              </a:ext>
            </a:extLst>
          </p:cNvPr>
          <p:cNvSpPr txBox="1"/>
          <p:nvPr/>
        </p:nvSpPr>
        <p:spPr>
          <a:xfrm>
            <a:off x="637874" y="2934455"/>
            <a:ext cx="3616073" cy="2840139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/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pc="150">
                <a:solidFill>
                  <a:schemeClr val="tx1">
                    <a:lumMod val="75000"/>
                    <a:lumOff val="25000"/>
                  </a:schemeClr>
                </a:solidFill>
              </a:rPr>
              <a:t>Support Vector Machine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840BC4E-D1F4-66A5-1C96-6E4F12768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88714" y="1743381"/>
            <a:ext cx="6514470" cy="337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63" name="Rectangle 6349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" y="6144564"/>
            <a:ext cx="4656246" cy="713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64" name="Rectangle 6351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122" y="6167615"/>
            <a:ext cx="747382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65" name="Rectangle 6353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56" name="Rectangle 6355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624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58" name="Rectangle 6357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7134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8AC80F-ACA8-449E-0762-8032FDC88F14}"/>
              </a:ext>
            </a:extLst>
          </p:cNvPr>
          <p:cNvSpPr txBox="1"/>
          <p:nvPr/>
        </p:nvSpPr>
        <p:spPr>
          <a:xfrm>
            <a:off x="4921857" y="1971675"/>
            <a:ext cx="6627226" cy="3802919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/>
          <a:p>
            <a:pPr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endParaRPr lang="en-US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198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09" name="Rectangle 8198">
            <a:extLst>
              <a:ext uri="{FF2B5EF4-FFF2-40B4-BE49-F238E27FC236}">
                <a16:creationId xmlns:a16="http://schemas.microsoft.com/office/drawing/2014/main" id="{34EE865D-5A59-4DD1-A94D-A8DBE4A9E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A2270171-0BD5-969C-1F9F-AF3687329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2938" y="764472"/>
            <a:ext cx="10906125" cy="468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10" name="Rectangle 8200">
            <a:extLst>
              <a:ext uri="{FF2B5EF4-FFF2-40B4-BE49-F238E27FC236}">
                <a16:creationId xmlns:a16="http://schemas.microsoft.com/office/drawing/2014/main" id="{2E23EFB5-5855-497F-AC57-6C194148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84551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3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26" name="Rectangle 9222">
            <a:extLst>
              <a:ext uri="{FF2B5EF4-FFF2-40B4-BE49-F238E27FC236}">
                <a16:creationId xmlns:a16="http://schemas.microsoft.com/office/drawing/2014/main" id="{34EE865D-5A59-4DD1-A94D-A8DBE4A9E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Sentiment analysis: Meaning, Importance &amp; Approaches">
            <a:extLst>
              <a:ext uri="{FF2B5EF4-FFF2-40B4-BE49-F238E27FC236}">
                <a16:creationId xmlns:a16="http://schemas.microsoft.com/office/drawing/2014/main" id="{988F76B0-F6F4-A677-4446-1160BA76F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4326" y="378333"/>
            <a:ext cx="11501438" cy="5415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5" name="Rectangle 9224">
            <a:extLst>
              <a:ext uri="{FF2B5EF4-FFF2-40B4-BE49-F238E27FC236}">
                <a16:creationId xmlns:a16="http://schemas.microsoft.com/office/drawing/2014/main" id="{2E23EFB5-5855-497F-AC57-6C194148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84551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30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47" name="Rectangle 10246">
            <a:extLst>
              <a:ext uri="{FF2B5EF4-FFF2-40B4-BE49-F238E27FC236}">
                <a16:creationId xmlns:a16="http://schemas.microsoft.com/office/drawing/2014/main" id="{34EE865D-5A59-4DD1-A94D-A8DBE4A9E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 descr="Any Questions Images – Browse 4,691 Stock Photos, Vectors, and Video |  Adobe Stock">
            <a:extLst>
              <a:ext uri="{FF2B5EF4-FFF2-40B4-BE49-F238E27FC236}">
                <a16:creationId xmlns:a16="http://schemas.microsoft.com/office/drawing/2014/main" id="{2EAF780A-7B70-C82D-5DA9-357972E2CB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49" b="11654"/>
          <a:stretch/>
        </p:blipFill>
        <p:spPr bwMode="auto">
          <a:xfrm>
            <a:off x="19" y="10"/>
            <a:ext cx="1219198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087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95" name="Rectangle 12294">
            <a:extLst>
              <a:ext uri="{FF2B5EF4-FFF2-40B4-BE49-F238E27FC236}">
                <a16:creationId xmlns:a16="http://schemas.microsoft.com/office/drawing/2014/main" id="{34EE865D-5A59-4DD1-A94D-A8DBE4A9E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0" name="Picture 2" descr="Thank You Word Cloud Vector Background, All Languages Royalty Free SVG,  Cliparts, Vectors, and Stock Illustration. Image 37099809.">
            <a:extLst>
              <a:ext uri="{FF2B5EF4-FFF2-40B4-BE49-F238E27FC236}">
                <a16:creationId xmlns:a16="http://schemas.microsoft.com/office/drawing/2014/main" id="{DFF033D3-48BA-EE8E-B78A-3BD436DF91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06" b="13294"/>
          <a:stretch/>
        </p:blipFill>
        <p:spPr bwMode="auto">
          <a:xfrm>
            <a:off x="20" y="10"/>
            <a:ext cx="1219198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2021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Sentiment Analysis: Examples, Best Practices &amp; More">
            <a:extLst>
              <a:ext uri="{FF2B5EF4-FFF2-40B4-BE49-F238E27FC236}">
                <a16:creationId xmlns:a16="http://schemas.microsoft.com/office/drawing/2014/main" id="{1753276A-6141-755A-C29B-DC9FC186C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25" y="0"/>
            <a:ext cx="103933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241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71" name="Rectangle 11270">
            <a:extLst>
              <a:ext uri="{FF2B5EF4-FFF2-40B4-BE49-F238E27FC236}">
                <a16:creationId xmlns:a16="http://schemas.microsoft.com/office/drawing/2014/main" id="{34EE865D-5A59-4DD1-A94D-A8DBE4A9E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EF6EC6C8-8B7B-9AE6-2F73-34F4B60DDE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90" b="1"/>
          <a:stretch/>
        </p:blipFill>
        <p:spPr bwMode="auto">
          <a:xfrm>
            <a:off x="20" y="10"/>
            <a:ext cx="1219198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886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1" name="Rectangle 1030">
            <a:extLst>
              <a:ext uri="{FF2B5EF4-FFF2-40B4-BE49-F238E27FC236}">
                <a16:creationId xmlns:a16="http://schemas.microsoft.com/office/drawing/2014/main" id="{34EE865D-5A59-4DD1-A94D-A8DBE4A9E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525C1F7-3929-6B0D-A756-A04993823A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680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7" name="Rectangle 2054">
            <a:extLst>
              <a:ext uri="{FF2B5EF4-FFF2-40B4-BE49-F238E27FC236}">
                <a16:creationId xmlns:a16="http://schemas.microsoft.com/office/drawing/2014/main" id="{7BC06BCF-7320-499B-88F4-B5CA302B7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3BF2F01-481A-AF14-181C-E767AF9F1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7972" y="277092"/>
            <a:ext cx="9866737" cy="5671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8" name="Rectangle 2056">
            <a:extLst>
              <a:ext uri="{FF2B5EF4-FFF2-40B4-BE49-F238E27FC236}">
                <a16:creationId xmlns:a16="http://schemas.microsoft.com/office/drawing/2014/main" id="{656391D0-667E-4896-B135-3EACC242E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4253" y="-2"/>
            <a:ext cx="1934696" cy="6167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" name="Rectangle 2058">
            <a:extLst>
              <a:ext uri="{FF2B5EF4-FFF2-40B4-BE49-F238E27FC236}">
                <a16:creationId xmlns:a16="http://schemas.microsoft.com/office/drawing/2014/main" id="{9E960E78-2AB2-44CD-9D6D-3A87531D7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0245" y="6167615"/>
            <a:ext cx="1998704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" name="Rectangle 2060">
            <a:extLst>
              <a:ext uri="{FF2B5EF4-FFF2-40B4-BE49-F238E27FC236}">
                <a16:creationId xmlns:a16="http://schemas.microsoft.com/office/drawing/2014/main" id="{C909C433-6200-400E-ACC5-60A500486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" name="Rectangle 2062">
            <a:extLst>
              <a:ext uri="{FF2B5EF4-FFF2-40B4-BE49-F238E27FC236}">
                <a16:creationId xmlns:a16="http://schemas.microsoft.com/office/drawing/2014/main" id="{60328808-6121-4268-B0D0-AB78E2170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93248" y="3396996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84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1" name="Rectangle 3078">
            <a:extLst>
              <a:ext uri="{FF2B5EF4-FFF2-40B4-BE49-F238E27FC236}">
                <a16:creationId xmlns:a16="http://schemas.microsoft.com/office/drawing/2014/main" id="{34EE865D-5A59-4DD1-A94D-A8DBE4A9E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0BF32A8-F5C8-D457-AC5D-49F6BD55E9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14" r="-2" b="584"/>
          <a:stretch/>
        </p:blipFill>
        <p:spPr bwMode="auto">
          <a:xfrm>
            <a:off x="642917" y="675469"/>
            <a:ext cx="10906168" cy="5539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2" name="Rectangle 3080">
            <a:extLst>
              <a:ext uri="{FF2B5EF4-FFF2-40B4-BE49-F238E27FC236}">
                <a16:creationId xmlns:a16="http://schemas.microsoft.com/office/drawing/2014/main" id="{F465BEC9-9A64-4330-A094-2323D0EE1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7891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3" name="Rectangle 3082">
            <a:extLst>
              <a:ext uri="{FF2B5EF4-FFF2-40B4-BE49-F238E27FC236}">
                <a16:creationId xmlns:a16="http://schemas.microsoft.com/office/drawing/2014/main" id="{4B1DA58A-A755-4FCE-9BED-1E4AD6C9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611461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4" name="Rectangle 3084">
            <a:extLst>
              <a:ext uri="{FF2B5EF4-FFF2-40B4-BE49-F238E27FC236}">
                <a16:creationId xmlns:a16="http://schemas.microsoft.com/office/drawing/2014/main" id="{2E23EFB5-5855-497F-AC57-6C194148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6184551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5" name="Rectangle 3086">
            <a:extLst>
              <a:ext uri="{FF2B5EF4-FFF2-40B4-BE49-F238E27FC236}">
                <a16:creationId xmlns:a16="http://schemas.microsoft.com/office/drawing/2014/main" id="{9414EFBA-DEC5-4782-9B45-CEF1661DB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21586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15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emonstrating Calculation of TF-IDF From Sklearn | by Shubham Chouksey |  Analytics Vidhya | Medium">
            <a:extLst>
              <a:ext uri="{FF2B5EF4-FFF2-40B4-BE49-F238E27FC236}">
                <a16:creationId xmlns:a16="http://schemas.microsoft.com/office/drawing/2014/main" id="{10E3A5AE-E5DD-C40B-4C5B-D4032EDE0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299" y="0"/>
            <a:ext cx="1241583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863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7" name="Rectangle 5126">
            <a:extLst>
              <a:ext uri="{FF2B5EF4-FFF2-40B4-BE49-F238E27FC236}">
                <a16:creationId xmlns:a16="http://schemas.microsoft.com/office/drawing/2014/main" id="{7BC06BCF-7320-499B-88F4-B5CA302B7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6D2BFE8-1ACB-8090-B17F-7EDF280E4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25" y="809607"/>
            <a:ext cx="9343699" cy="479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8" name="Rectangle 5128">
            <a:extLst>
              <a:ext uri="{FF2B5EF4-FFF2-40B4-BE49-F238E27FC236}">
                <a16:creationId xmlns:a16="http://schemas.microsoft.com/office/drawing/2014/main" id="{656391D0-667E-4896-B135-3EACC242E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4253" y="-2"/>
            <a:ext cx="1934696" cy="6167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9" name="Rectangle 5130">
            <a:extLst>
              <a:ext uri="{FF2B5EF4-FFF2-40B4-BE49-F238E27FC236}">
                <a16:creationId xmlns:a16="http://schemas.microsoft.com/office/drawing/2014/main" id="{9E960E78-2AB2-44CD-9D6D-3A87531D7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0245" y="6167615"/>
            <a:ext cx="1998704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0" name="Rectangle 5132">
            <a:extLst>
              <a:ext uri="{FF2B5EF4-FFF2-40B4-BE49-F238E27FC236}">
                <a16:creationId xmlns:a16="http://schemas.microsoft.com/office/drawing/2014/main" id="{C909C433-6200-400E-ACC5-60A500486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1" name="Rectangle 5134">
            <a:extLst>
              <a:ext uri="{FF2B5EF4-FFF2-40B4-BE49-F238E27FC236}">
                <a16:creationId xmlns:a16="http://schemas.microsoft.com/office/drawing/2014/main" id="{60328808-6121-4268-B0D0-AB78E2170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93248" y="3396996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53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0" name="Rectangle 7208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22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224" name="Rectangle 7212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226" name="Rectangle 7214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6777526-D45C-3B43-04E0-2E2C3DADA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6" y="975238"/>
            <a:ext cx="6216561" cy="4149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27" name="Rectangle 7216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8" y="0"/>
            <a:ext cx="4603482" cy="611240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53F7E0-20B4-9E6B-4966-6C68BE30B65F}"/>
              </a:ext>
            </a:extLst>
          </p:cNvPr>
          <p:cNvSpPr txBox="1"/>
          <p:nvPr/>
        </p:nvSpPr>
        <p:spPr>
          <a:xfrm>
            <a:off x="7973503" y="1709530"/>
            <a:ext cx="3754671" cy="2528515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cap="all" spc="15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Logistic Regression</a:t>
            </a:r>
          </a:p>
        </p:txBody>
      </p:sp>
      <p:sp>
        <p:nvSpPr>
          <p:cNvPr id="7219" name="Rectangle 7218">
            <a:extLst>
              <a:ext uri="{FF2B5EF4-FFF2-40B4-BE49-F238E27FC236}">
                <a16:creationId xmlns:a16="http://schemas.microsoft.com/office/drawing/2014/main" id="{57851D67-7085-40E2-B146-F91433A28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405"/>
            <a:ext cx="7534656" cy="71359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21" name="Rectangle 7220">
            <a:extLst>
              <a:ext uri="{FF2B5EF4-FFF2-40B4-BE49-F238E27FC236}">
                <a16:creationId xmlns:a16="http://schemas.microsoft.com/office/drawing/2014/main" id="{985AAE23-FCB6-4663-907C-0110B0FDC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8" y="6167615"/>
            <a:ext cx="46034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23" name="Rectangle 7222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25" name="Rectangle 7224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98784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19</Words>
  <Application>Microsoft Macintosh PowerPoint</Application>
  <PresentationFormat>Widescreen</PresentationFormat>
  <Paragraphs>7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Meiryo</vt:lpstr>
      <vt:lpstr>Arial</vt:lpstr>
      <vt:lpstr>Calibri</vt:lpstr>
      <vt:lpstr>Corbel</vt:lpstr>
      <vt:lpstr>ShojiVTI</vt:lpstr>
      <vt:lpstr>Twitter(X) Sentiment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Twitter(X) Sentiment Analysis</dc:title>
  <dc:creator>Venkata Sri Sai Surya Vinay Upadhyayula</dc:creator>
  <cp:lastModifiedBy>Venkata Sri Sai Surya Vinay Upadhyayula</cp:lastModifiedBy>
  <cp:revision>2</cp:revision>
  <dcterms:created xsi:type="dcterms:W3CDTF">2024-05-03T18:36:03Z</dcterms:created>
  <dcterms:modified xsi:type="dcterms:W3CDTF">2024-05-03T21:36:26Z</dcterms:modified>
</cp:coreProperties>
</file>