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2" autoAdjust="0"/>
    <p:restoredTop sz="94608" autoAdjust="0"/>
  </p:normalViewPr>
  <p:slideViewPr>
    <p:cSldViewPr>
      <p:cViewPr varScale="1">
        <p:scale>
          <a:sx n="82" d="100"/>
          <a:sy n="82" d="100"/>
        </p:scale>
        <p:origin x="-1474"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FE08E7-A693-4A83-97D1-E39B7B321CA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E08E7-A693-4A83-97D1-E39B7B321CA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E08E7-A693-4A83-97D1-E39B7B321CA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FE08E7-A693-4A83-97D1-E39B7B321CA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FE08E7-A693-4A83-97D1-E39B7B321CAB}" type="datetimeFigureOut">
              <a:rPr lang="en-US" smtClean="0"/>
              <a:t>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FE08E7-A693-4A83-97D1-E39B7B321CAB}"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FE08E7-A693-4A83-97D1-E39B7B321CAB}" type="datetimeFigureOut">
              <a:rPr lang="en-US" smtClean="0"/>
              <a:t>2/21/2024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FE08E7-A693-4A83-97D1-E39B7B321CAB}" type="datetimeFigureOut">
              <a:rPr lang="en-US" smtClean="0"/>
              <a:t>2/21/2024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FE08E7-A693-4A83-97D1-E39B7B321CAB}" type="datetimeFigureOut">
              <a:rPr lang="en-US" smtClean="0"/>
              <a:t>2/21/2024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E08E7-A693-4A83-97D1-E39B7B321CAB}"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FE08E7-A693-4A83-97D1-E39B7B321CAB}" type="datetimeFigureOut">
              <a:rPr lang="en-US" smtClean="0"/>
              <a:t>2/21/2024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16AD0-B5CD-4E12-AFF8-97E677DF832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E08E7-A693-4A83-97D1-E39B7B321CAB}" type="datetimeFigureOut">
              <a:rPr lang="en-US" smtClean="0"/>
              <a:t>2/21/2024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416AD0-B5CD-4E12-AFF8-97E677DF832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www.linkedin.com/in/vinaykumarvazeer" TargetMode="Externa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descr="https://lh7-us.googleusercontent.com/b-XZAhfi8LyF3XBkgvrI5UhNvYjl69R6HxeMc4wH5XPDrBZsJ_kqV-GYE2JZyCLXg_Hz90zvIHI6acA7roM7g-0bZVZNZLUg-qmYjwByQNo3gk40gIXs2DmL3UqM7gR8E8dO_1U9nwGbVMEx56VH3A=s2048"/>
          <p:cNvPicPr>
            <a:picLocks noChangeAspect="1" noChangeArrowheads="1"/>
          </p:cNvPicPr>
          <p:nvPr/>
        </p:nvPicPr>
        <p:blipFill>
          <a:blip r:embed="rId2"/>
          <a:srcRect/>
          <a:stretch>
            <a:fillRect/>
          </a:stretch>
        </p:blipFill>
        <p:spPr bwMode="auto">
          <a:xfrm>
            <a:off x="-1785982" y="0"/>
            <a:ext cx="12573088" cy="6858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p:cNvSpPr txBox="1"/>
          <p:nvPr/>
        </p:nvSpPr>
        <p:spPr>
          <a:xfrm>
            <a:off x="357158" y="4071942"/>
            <a:ext cx="8643966" cy="830997"/>
          </a:xfrm>
          <a:prstGeom prst="rect">
            <a:avLst/>
          </a:prstGeom>
          <a:noFill/>
        </p:spPr>
        <p:txBody>
          <a:bodyPr wrap="square" rtlCol="0">
            <a:spAutoFit/>
          </a:bodyPr>
          <a:lstStyle/>
          <a:p>
            <a:pPr algn="ctr"/>
            <a:r>
              <a:rPr lang="en-US" sz="2400" dirty="0"/>
              <a:t> Exploratory Data Analysis  </a:t>
            </a:r>
            <a:r>
              <a:rPr lang="en-US" sz="2400" dirty="0" smtClean="0"/>
              <a:t>on </a:t>
            </a:r>
            <a:r>
              <a:rPr lang="en-US" sz="2400" dirty="0"/>
              <a:t>Aspiring Mind Employment </a:t>
            </a:r>
            <a:r>
              <a:rPr lang="en-US" sz="2400" dirty="0" smtClean="0"/>
              <a:t>Outcome (AMEO)</a:t>
            </a:r>
            <a:endParaRPr lang="en-US" sz="2400" dirty="0"/>
          </a:p>
        </p:txBody>
      </p:sp>
      <p:sp>
        <p:nvSpPr>
          <p:cNvPr id="8" name="TextBox 7"/>
          <p:cNvSpPr txBox="1"/>
          <p:nvPr/>
        </p:nvSpPr>
        <p:spPr>
          <a:xfrm>
            <a:off x="6143636" y="5357826"/>
            <a:ext cx="2714644" cy="830997"/>
          </a:xfrm>
          <a:prstGeom prst="rect">
            <a:avLst/>
          </a:prstGeom>
          <a:noFill/>
        </p:spPr>
        <p:txBody>
          <a:bodyPr wrap="square" rtlCol="0">
            <a:spAutoFit/>
          </a:bodyPr>
          <a:lstStyle/>
          <a:p>
            <a:pPr algn="ctr"/>
            <a:r>
              <a:rPr lang="en-US" sz="2400" dirty="0" err="1" smtClean="0"/>
              <a:t>Vazeer</a:t>
            </a:r>
            <a:r>
              <a:rPr lang="en-US" sz="2400" dirty="0" smtClean="0"/>
              <a:t> </a:t>
            </a:r>
            <a:r>
              <a:rPr lang="en-US" sz="2400" dirty="0" err="1" smtClean="0"/>
              <a:t>Vinay</a:t>
            </a:r>
            <a:r>
              <a:rPr lang="en-US" sz="2400" dirty="0" smtClean="0"/>
              <a:t> Kumar</a:t>
            </a:r>
          </a:p>
          <a:p>
            <a:endParaRPr lang="en-US" sz="24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Autofit/>
          </a:bodyPr>
          <a:lstStyle/>
          <a:p>
            <a:r>
              <a:rPr lang="en-US" sz="1800" dirty="0"/>
              <a:t>Salary Vs </a:t>
            </a:r>
            <a:r>
              <a:rPr lang="en-US" sz="1800" dirty="0" smtClean="0"/>
              <a:t>Designation:</a:t>
            </a:r>
          </a:p>
          <a:p>
            <a:pPr>
              <a:buNone/>
            </a:pPr>
            <a:r>
              <a:rPr lang="en-US" sz="1800" dirty="0" smtClean="0"/>
              <a:t>      The </a:t>
            </a:r>
            <a:r>
              <a:rPr lang="en-US" sz="1800" dirty="0"/>
              <a:t>Designation of Junior Manager is having the Highest Paying Salary followed by Senior Development compared to other </a:t>
            </a:r>
            <a:r>
              <a:rPr lang="en-US" sz="1800" dirty="0" smtClean="0"/>
              <a:t>designations</a:t>
            </a:r>
          </a:p>
          <a:p>
            <a:pPr>
              <a:buNone/>
            </a:pPr>
            <a:r>
              <a:rPr lang="en-US" sz="1800" dirty="0" smtClean="0"/>
              <a:t>     </a:t>
            </a:r>
            <a:r>
              <a:rPr lang="en-US" sz="1800" dirty="0"/>
              <a:t> The Designation of secretary is having the least Paying Salary followed by trainee software developer compared to other </a:t>
            </a:r>
            <a:r>
              <a:rPr lang="en-US" sz="1800" dirty="0" smtClean="0"/>
              <a:t>designations</a:t>
            </a:r>
          </a:p>
          <a:p>
            <a:endParaRPr lang="en-US" sz="1800" b="1" dirty="0" smtClean="0"/>
          </a:p>
          <a:p>
            <a:r>
              <a:rPr lang="en-US" sz="1800" dirty="0" smtClean="0"/>
              <a:t>Salary </a:t>
            </a:r>
            <a:r>
              <a:rPr lang="en-US" sz="1800" dirty="0"/>
              <a:t>Vs </a:t>
            </a:r>
            <a:r>
              <a:rPr lang="en-US" sz="1800" dirty="0" err="1" smtClean="0"/>
              <a:t>GraduationYear</a:t>
            </a:r>
            <a:endParaRPr lang="en-US" sz="1800" dirty="0"/>
          </a:p>
          <a:p>
            <a:pPr>
              <a:buNone/>
            </a:pPr>
            <a:r>
              <a:rPr lang="en-US" sz="1800" dirty="0" smtClean="0"/>
              <a:t>	2010 </a:t>
            </a:r>
            <a:r>
              <a:rPr lang="en-US" sz="1800" dirty="0"/>
              <a:t>Graduates Passed out are </a:t>
            </a:r>
            <a:r>
              <a:rPr lang="en-US" sz="1800" dirty="0" smtClean="0"/>
              <a:t>having </a:t>
            </a:r>
            <a:r>
              <a:rPr lang="en-US" sz="1800" dirty="0"/>
              <a:t>with Highest </a:t>
            </a:r>
            <a:r>
              <a:rPr lang="en-US" sz="1800" dirty="0" err="1"/>
              <a:t>avg</a:t>
            </a:r>
            <a:r>
              <a:rPr lang="en-US" sz="1800" dirty="0"/>
              <a:t> paying Salaries above 420000/-</a:t>
            </a:r>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786314" y="6000768"/>
            <a:ext cx="4038600" cy="720759"/>
          </a:xfrm>
          <a:prstGeom prst="rect">
            <a:avLst/>
          </a:prstGeom>
          <a:noFill/>
          <a:ln>
            <a:noFill/>
          </a:ln>
        </p:spPr>
      </p:pic>
      <p:pic>
        <p:nvPicPr>
          <p:cNvPr id="24578" name="Picture 2"/>
          <p:cNvPicPr>
            <a:picLocks noGrp="1" noChangeAspect="1" noChangeArrowheads="1"/>
          </p:cNvPicPr>
          <p:nvPr>
            <p:ph sz="half" idx="2"/>
          </p:nvPr>
        </p:nvPicPr>
        <p:blipFill>
          <a:blip r:embed="rId3"/>
          <a:srcRect/>
          <a:stretch>
            <a:fillRect/>
          </a:stretch>
        </p:blipFill>
        <p:spPr bwMode="auto">
          <a:xfrm>
            <a:off x="4643438" y="1643050"/>
            <a:ext cx="1912786" cy="2428891"/>
          </a:xfrm>
          <a:prstGeom prst="rect">
            <a:avLst/>
          </a:prstGeom>
          <a:noFill/>
          <a:ln w="9525">
            <a:noFill/>
            <a:miter lim="800000"/>
            <a:headEnd/>
            <a:tailEnd/>
          </a:ln>
          <a:effectLst/>
        </p:spPr>
      </p:pic>
      <p:pic>
        <p:nvPicPr>
          <p:cNvPr id="24579" name="Picture 3"/>
          <p:cNvPicPr>
            <a:picLocks noChangeAspect="1" noChangeArrowheads="1"/>
          </p:cNvPicPr>
          <p:nvPr/>
        </p:nvPicPr>
        <p:blipFill>
          <a:blip r:embed="rId4"/>
          <a:srcRect/>
          <a:stretch>
            <a:fillRect/>
          </a:stretch>
        </p:blipFill>
        <p:spPr bwMode="auto">
          <a:xfrm>
            <a:off x="6572264" y="1571613"/>
            <a:ext cx="2201863" cy="2500330"/>
          </a:xfrm>
          <a:prstGeom prst="rect">
            <a:avLst/>
          </a:prstGeom>
          <a:noFill/>
          <a:ln w="9525">
            <a:noFill/>
            <a:miter lim="800000"/>
            <a:headEnd/>
            <a:tailEnd/>
          </a:ln>
          <a:effectLst/>
        </p:spPr>
      </p:pic>
      <p:pic>
        <p:nvPicPr>
          <p:cNvPr id="24580" name="Picture 4"/>
          <p:cNvPicPr>
            <a:picLocks noChangeAspect="1" noChangeArrowheads="1"/>
          </p:cNvPicPr>
          <p:nvPr/>
        </p:nvPicPr>
        <p:blipFill>
          <a:blip r:embed="rId5"/>
          <a:srcRect/>
          <a:stretch>
            <a:fillRect/>
          </a:stretch>
        </p:blipFill>
        <p:spPr bwMode="auto">
          <a:xfrm>
            <a:off x="4286248" y="4000505"/>
            <a:ext cx="4857752" cy="2000264"/>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85000" lnSpcReduction="10000"/>
          </a:bodyPr>
          <a:lstStyle/>
          <a:p>
            <a:r>
              <a:rPr lang="en-US" sz="2000" dirty="0" smtClean="0"/>
              <a:t>Salary Vs Collage GPA:</a:t>
            </a:r>
          </a:p>
          <a:p>
            <a:pPr>
              <a:buNone/>
            </a:pPr>
            <a:r>
              <a:rPr lang="en-US" sz="2000" dirty="0" smtClean="0"/>
              <a:t>	Employees </a:t>
            </a:r>
            <a:r>
              <a:rPr lang="en-US" sz="2000" dirty="0"/>
              <a:t>who scored b/w 60-80 having almost having salaries ranged from </a:t>
            </a:r>
            <a:r>
              <a:rPr lang="en-US" sz="2000" dirty="0" smtClean="0"/>
              <a:t>500000-1500000</a:t>
            </a:r>
          </a:p>
          <a:p>
            <a:endParaRPr lang="en-US" sz="2000" dirty="0"/>
          </a:p>
          <a:p>
            <a:endParaRPr lang="en-US" sz="2000" dirty="0" smtClean="0"/>
          </a:p>
          <a:p>
            <a:endParaRPr lang="en-US" sz="2000" dirty="0"/>
          </a:p>
          <a:p>
            <a:r>
              <a:rPr lang="en-US" sz="2100" dirty="0"/>
              <a:t>Salary Vs </a:t>
            </a:r>
            <a:r>
              <a:rPr lang="en-US" sz="2100" dirty="0" smtClean="0"/>
              <a:t>Specialization:</a:t>
            </a:r>
            <a:endParaRPr lang="en-US" sz="2100" dirty="0"/>
          </a:p>
          <a:p>
            <a:pPr>
              <a:buNone/>
            </a:pPr>
            <a:r>
              <a:rPr lang="en-US" sz="2000" dirty="0"/>
              <a:t>	</a:t>
            </a:r>
            <a:r>
              <a:rPr lang="en-US" sz="2000" dirty="0" smtClean="0"/>
              <a:t>Most </a:t>
            </a:r>
            <a:r>
              <a:rPr lang="en-US" sz="2000" dirty="0"/>
              <a:t>of the Employees have </a:t>
            </a:r>
            <a:r>
              <a:rPr lang="en-US" sz="2000" dirty="0" smtClean="0"/>
              <a:t>chooses </a:t>
            </a:r>
            <a:r>
              <a:rPr lang="en-US" sz="2000" dirty="0"/>
              <a:t>the </a:t>
            </a:r>
            <a:r>
              <a:rPr lang="en-US" sz="2000" dirty="0" smtClean="0"/>
              <a:t>CSE,ECE,IT,CA,CE Specializations </a:t>
            </a:r>
            <a:r>
              <a:rPr lang="en-US" sz="2000" dirty="0"/>
              <a:t>and their Salary distributions so we can say that who have specialized in computer science &amp; engineering having </a:t>
            </a:r>
            <a:r>
              <a:rPr lang="en-US" sz="2000" dirty="0" smtClean="0"/>
              <a:t>highest </a:t>
            </a:r>
            <a:r>
              <a:rPr lang="en-US" sz="2000" dirty="0"/>
              <a:t>paying jobs followed by electronics and communication </a:t>
            </a:r>
            <a:r>
              <a:rPr lang="en-US" sz="2000" dirty="0" smtClean="0"/>
              <a:t>engineering ,information </a:t>
            </a:r>
            <a:r>
              <a:rPr lang="en-US" sz="2000" dirty="0"/>
              <a:t>technology</a:t>
            </a:r>
          </a:p>
        </p:txBody>
      </p:sp>
      <p:pic>
        <p:nvPicPr>
          <p:cNvPr id="25602" name="Picture 2"/>
          <p:cNvPicPr>
            <a:picLocks noGrp="1" noChangeAspect="1" noChangeArrowheads="1"/>
          </p:cNvPicPr>
          <p:nvPr>
            <p:ph sz="half" idx="2"/>
          </p:nvPr>
        </p:nvPicPr>
        <p:blipFill>
          <a:blip r:embed="rId2"/>
          <a:srcRect/>
          <a:stretch>
            <a:fillRect/>
          </a:stretch>
        </p:blipFill>
        <p:spPr bwMode="auto">
          <a:xfrm>
            <a:off x="4572000" y="1357298"/>
            <a:ext cx="4038600" cy="2143140"/>
          </a:xfrm>
          <a:prstGeom prst="rect">
            <a:avLst/>
          </a:prstGeom>
          <a:noFill/>
          <a:ln w="9525">
            <a:noFill/>
            <a:miter lim="800000"/>
            <a:headEnd/>
            <a:tailEnd/>
          </a:ln>
          <a:effectLst/>
        </p:spPr>
      </p:pic>
      <p:pic>
        <p:nvPicPr>
          <p:cNvPr id="25603" name="Picture 3"/>
          <p:cNvPicPr>
            <a:picLocks noChangeAspect="1" noChangeArrowheads="1"/>
          </p:cNvPicPr>
          <p:nvPr/>
        </p:nvPicPr>
        <p:blipFill>
          <a:blip r:embed="rId3"/>
          <a:srcRect/>
          <a:stretch>
            <a:fillRect/>
          </a:stretch>
        </p:blipFill>
        <p:spPr bwMode="auto">
          <a:xfrm>
            <a:off x="4429124" y="3571876"/>
            <a:ext cx="4714876" cy="2357454"/>
          </a:xfrm>
          <a:prstGeom prst="rect">
            <a:avLst/>
          </a:prstGeom>
          <a:noFill/>
          <a:ln w="9525">
            <a:noFill/>
            <a:miter lim="800000"/>
            <a:headEnd/>
            <a:tailEnd/>
          </a:ln>
          <a:effectLst/>
        </p:spPr>
      </p:pic>
      <p:pic>
        <p:nvPicPr>
          <p:cNvPr id="7"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4" cstate="print">
            <a:alphaModFix/>
          </a:blip>
          <a:srcRect/>
          <a:stretch/>
        </p:blipFill>
        <p:spPr>
          <a:xfrm>
            <a:off x="4786314" y="6000768"/>
            <a:ext cx="4038600" cy="720759"/>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 Research Questions</a:t>
            </a:r>
            <a:endParaRPr lang="en-US" dirty="0"/>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786314" y="6000768"/>
            <a:ext cx="4038600" cy="720759"/>
          </a:xfrm>
          <a:prstGeom prst="rect">
            <a:avLst/>
          </a:prstGeom>
          <a:noFill/>
          <a:ln>
            <a:noFill/>
          </a:ln>
        </p:spPr>
      </p:pic>
      <p:pic>
        <p:nvPicPr>
          <p:cNvPr id="26626" name="Picture 2"/>
          <p:cNvPicPr>
            <a:picLocks noGrp="1" noChangeAspect="1" noChangeArrowheads="1"/>
          </p:cNvPicPr>
          <p:nvPr>
            <p:ph sz="half" idx="2"/>
          </p:nvPr>
        </p:nvPicPr>
        <p:blipFill>
          <a:blip r:embed="rId3"/>
          <a:srcRect/>
          <a:stretch>
            <a:fillRect/>
          </a:stretch>
        </p:blipFill>
        <p:spPr bwMode="auto">
          <a:xfrm>
            <a:off x="0" y="1214422"/>
            <a:ext cx="5500694" cy="4929222"/>
          </a:xfrm>
          <a:prstGeom prst="rect">
            <a:avLst/>
          </a:prstGeom>
          <a:noFill/>
          <a:ln w="9525">
            <a:noFill/>
            <a:miter lim="800000"/>
            <a:headEnd/>
            <a:tailEnd/>
          </a:ln>
          <a:effectLst/>
        </p:spPr>
      </p:pic>
      <p:pic>
        <p:nvPicPr>
          <p:cNvPr id="26627" name="Picture 3"/>
          <p:cNvPicPr>
            <a:picLocks noGrp="1" noChangeAspect="1" noChangeArrowheads="1"/>
          </p:cNvPicPr>
          <p:nvPr>
            <p:ph sz="half" idx="1"/>
          </p:nvPr>
        </p:nvPicPr>
        <p:blipFill>
          <a:blip r:embed="rId4"/>
          <a:srcRect/>
          <a:stretch>
            <a:fillRect/>
          </a:stretch>
        </p:blipFill>
        <p:spPr bwMode="auto">
          <a:xfrm>
            <a:off x="5572132" y="1714488"/>
            <a:ext cx="3571868" cy="3714776"/>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0034" y="2000240"/>
            <a:ext cx="3757610" cy="3686188"/>
          </a:xfrm>
        </p:spPr>
        <p:txBody>
          <a:bodyPr>
            <a:normAutofit fontScale="70000" lnSpcReduction="20000"/>
          </a:bodyPr>
          <a:lstStyle/>
          <a:p>
            <a:r>
              <a:rPr lang="en-US" sz="2400" dirty="0"/>
              <a:t>Programming Analyst is having highest </a:t>
            </a:r>
            <a:r>
              <a:rPr lang="en-US" sz="2400" dirty="0" err="1"/>
              <a:t>avg</a:t>
            </a:r>
            <a:r>
              <a:rPr lang="en-US" sz="2400" dirty="0"/>
              <a:t> salary by designation </a:t>
            </a:r>
            <a:r>
              <a:rPr lang="en-US" sz="2400" dirty="0" smtClean="0"/>
              <a:t>compared </a:t>
            </a:r>
            <a:r>
              <a:rPr lang="en-US" sz="2400" dirty="0"/>
              <a:t>to Software Engineer</a:t>
            </a:r>
            <a:r>
              <a:rPr lang="en-US" sz="2400" dirty="0" smtClean="0"/>
              <a:t>, Hardware </a:t>
            </a:r>
            <a:r>
              <a:rPr lang="en-US" sz="2400" dirty="0"/>
              <a:t>engineer and Associate engineer with </a:t>
            </a:r>
            <a:r>
              <a:rPr lang="en-US" sz="2400" dirty="0" err="1"/>
              <a:t>avg</a:t>
            </a:r>
            <a:r>
              <a:rPr lang="en-US" sz="2400" dirty="0"/>
              <a:t> salary of 300000/- above but there is no much difference in average salaries by designations and performed </a:t>
            </a:r>
            <a:r>
              <a:rPr lang="en-US" sz="2400" b="1" dirty="0" err="1"/>
              <a:t>Annova</a:t>
            </a:r>
            <a:r>
              <a:rPr lang="en-US" sz="2400" dirty="0"/>
              <a:t> test found that There is no significant difference in average salaries.</a:t>
            </a:r>
          </a:p>
          <a:p>
            <a:r>
              <a:rPr lang="en-US" sz="2400" dirty="0"/>
              <a:t>After doing your Computer Science Engineering if you take up jobs as a Programming Analyst, Software Engineer, Hardware Engineer and Associate Engineer you can earn up to 2.5-3 </a:t>
            </a:r>
            <a:r>
              <a:rPr lang="en-US" sz="2400" dirty="0" err="1"/>
              <a:t>lakhs</a:t>
            </a:r>
            <a:r>
              <a:rPr lang="en-US" sz="2400" dirty="0"/>
              <a:t> as a fresh graduate.</a:t>
            </a:r>
          </a:p>
          <a:p>
            <a:endParaRPr lang="en-US" sz="2400" dirty="0"/>
          </a:p>
        </p:txBody>
      </p:sp>
      <p:pic>
        <p:nvPicPr>
          <p:cNvPr id="27650" name="Picture 2"/>
          <p:cNvPicPr>
            <a:picLocks noChangeAspect="1" noChangeArrowheads="1"/>
          </p:cNvPicPr>
          <p:nvPr/>
        </p:nvPicPr>
        <p:blipFill>
          <a:blip r:embed="rId2"/>
          <a:srcRect/>
          <a:stretch>
            <a:fillRect/>
          </a:stretch>
        </p:blipFill>
        <p:spPr bwMode="auto">
          <a:xfrm>
            <a:off x="4286247" y="1928802"/>
            <a:ext cx="4857753" cy="3929090"/>
          </a:xfrm>
          <a:prstGeom prst="rect">
            <a:avLst/>
          </a:prstGeom>
          <a:noFill/>
          <a:ln w="9525">
            <a:noFill/>
            <a:miter lim="800000"/>
            <a:headEnd/>
            <a:tailEnd/>
          </a:ln>
          <a:effectLst/>
        </p:spPr>
      </p:pic>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3" cstate="print">
            <a:alphaModFix/>
          </a:blip>
          <a:srcRect/>
          <a:stretch/>
        </p:blipFill>
        <p:spPr>
          <a:xfrm>
            <a:off x="4786314" y="6000768"/>
            <a:ext cx="4038600" cy="720759"/>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4286248" y="2214554"/>
            <a:ext cx="4742437" cy="3714776"/>
          </a:xfrm>
          <a:prstGeom prst="rect">
            <a:avLst/>
          </a:prstGeom>
          <a:noFill/>
          <a:ln w="9525">
            <a:noFill/>
            <a:miter lim="800000"/>
            <a:headEnd/>
            <a:tailEnd/>
          </a:ln>
          <a:effectLst/>
        </p:spPr>
      </p:pic>
      <p:sp>
        <p:nvSpPr>
          <p:cNvPr id="5" name="TextBox 4"/>
          <p:cNvSpPr txBox="1"/>
          <p:nvPr/>
        </p:nvSpPr>
        <p:spPr>
          <a:xfrm>
            <a:off x="571472" y="2428868"/>
            <a:ext cx="3571900" cy="3170099"/>
          </a:xfrm>
          <a:prstGeom prst="rect">
            <a:avLst/>
          </a:prstGeom>
          <a:noFill/>
        </p:spPr>
        <p:txBody>
          <a:bodyPr wrap="square" rtlCol="0">
            <a:spAutoFit/>
          </a:bodyPr>
          <a:lstStyle/>
          <a:p>
            <a:r>
              <a:rPr lang="en-US" sz="2000" dirty="0" smtClean="0"/>
              <a:t>A </a:t>
            </a:r>
            <a:r>
              <a:rPr lang="en-US" sz="2000" dirty="0"/>
              <a:t>Chi-Square test, a statistical method for examining the association between categorical variables, was conducted on the variables of Gender and Specialization. The test </a:t>
            </a:r>
            <a:r>
              <a:rPr lang="en-US" sz="2000" dirty="0" smtClean="0"/>
              <a:t>revealed a statistically a 95% of significant </a:t>
            </a:r>
            <a:r>
              <a:rPr lang="en-US" sz="2000" dirty="0"/>
              <a:t>relationship between a candidate's gender and their chosen specialization.</a:t>
            </a:r>
          </a:p>
        </p:txBody>
      </p:sp>
      <p:pic>
        <p:nvPicPr>
          <p:cNvPr id="6"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3" cstate="print">
            <a:alphaModFix/>
          </a:blip>
          <a:srcRect/>
          <a:stretch/>
        </p:blipFill>
        <p:spPr>
          <a:xfrm>
            <a:off x="4786314" y="6000768"/>
            <a:ext cx="4038600" cy="720759"/>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Conclusion</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AMEO dataset provides a </a:t>
            </a:r>
            <a:r>
              <a:rPr lang="en-US" dirty="0" smtClean="0"/>
              <a:t>view </a:t>
            </a:r>
            <a:r>
              <a:rPr lang="en-US" dirty="0"/>
              <a:t>of employment outcomes for engineering graduates. Key findings include average salary and age trends, gender distribution, academic achievements, and the impact of specialization and designations on salaries. The dataset's insights offer valuable guidance for career planning, </a:t>
            </a:r>
            <a:r>
              <a:rPr lang="en-US" dirty="0" smtClean="0"/>
              <a:t>and </a:t>
            </a:r>
            <a:r>
              <a:rPr lang="en-US" dirty="0"/>
              <a:t>understanding </a:t>
            </a:r>
            <a:r>
              <a:rPr lang="en-US" dirty="0" smtClean="0"/>
              <a:t>of </a:t>
            </a:r>
            <a:r>
              <a:rPr lang="en-US" dirty="0"/>
              <a:t>the engineering job market. The statistically significant relationship between gender and specialization underscores the importance of considering demographic factors in career choices. Overall, the AMEO dataset serves as a valuable resource for informed decision-making in the dynamic landscape of engineering employment.</a:t>
            </a:r>
          </a:p>
        </p:txBody>
      </p:sp>
      <p:pic>
        <p:nvPicPr>
          <p:cNvPr id="4"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786314" y="6000768"/>
            <a:ext cx="4038600" cy="720759"/>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https://lh7-us.googleusercontent.com/Pnj-FcYoezVu8K--uv5sPRXOGDiNhJOHDq24lWOxNSeY7zvdQWYpP-TlRGXZ_wpEiRBXcQoV5pMNuXwGiujgRSNMttMj_NXQbuCIp5wEbgQBmv4_XUsOQoOj4VWZ2By2tAvK3CTUnrjmaogB1Xdn2Q=s2048"/>
          <p:cNvPicPr>
            <a:picLocks noChangeAspect="1" noChangeArrowheads="1"/>
          </p:cNvPicPr>
          <p:nvPr/>
        </p:nvPicPr>
        <p:blipFill>
          <a:blip r:embed="rId2"/>
          <a:srcRect/>
          <a:stretch>
            <a:fillRect/>
          </a:stretch>
        </p:blipFill>
        <p:spPr bwMode="auto">
          <a:xfrm>
            <a:off x="3643306" y="1643050"/>
            <a:ext cx="4714940" cy="3071834"/>
          </a:xfrm>
          <a:prstGeom prst="rect">
            <a:avLst/>
          </a:prstGeom>
          <a:noFill/>
        </p:spPr>
      </p:pic>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3" cstate="print">
            <a:alphaModFix/>
          </a:blip>
          <a:srcRect/>
          <a:stretch/>
        </p:blipFill>
        <p:spPr>
          <a:xfrm>
            <a:off x="4786314" y="6000768"/>
            <a:ext cx="4038600" cy="720759"/>
          </a:xfrm>
          <a:prstGeom prst="rect">
            <a:avLst/>
          </a:prstGeom>
          <a:noFill/>
          <a:ln>
            <a:noFill/>
          </a:ln>
        </p:spPr>
      </p:pic>
      <p:sp>
        <p:nvSpPr>
          <p:cNvPr id="6" name="TextBox 5"/>
          <p:cNvSpPr txBox="1"/>
          <p:nvPr/>
        </p:nvSpPr>
        <p:spPr>
          <a:xfrm>
            <a:off x="428596" y="2428868"/>
            <a:ext cx="3000396" cy="769441"/>
          </a:xfrm>
          <a:prstGeom prst="rect">
            <a:avLst/>
          </a:prstGeom>
          <a:noFill/>
        </p:spPr>
        <p:txBody>
          <a:bodyPr wrap="square" rtlCol="0">
            <a:spAutoFit/>
          </a:bodyPr>
          <a:lstStyle/>
          <a:p>
            <a:pPr algn="ctr"/>
            <a:r>
              <a:rPr lang="en-US" sz="4400" dirty="0" smtClean="0">
                <a:solidFill>
                  <a:srgbClr val="C00000"/>
                </a:solidFill>
              </a:rPr>
              <a:t>THANK</a:t>
            </a:r>
            <a:r>
              <a:rPr lang="en-US" sz="4400" dirty="0" smtClean="0">
                <a:solidFill>
                  <a:srgbClr val="FF0000"/>
                </a:solidFill>
              </a:rPr>
              <a:t> </a:t>
            </a:r>
            <a:r>
              <a:rPr lang="en-US" sz="4400" dirty="0" smtClean="0">
                <a:solidFill>
                  <a:srgbClr val="C00000"/>
                </a:solidFill>
              </a:rPr>
              <a:t>YOU</a:t>
            </a:r>
            <a:endParaRPr lang="en-US" sz="4400" dirty="0">
              <a:solidFill>
                <a:srgbClr val="C00000"/>
              </a:solidFill>
            </a:endParaRPr>
          </a:p>
        </p:txBody>
      </p:sp>
    </p:spTree>
  </p:cSld>
  <p:clrMapOvr>
    <a:masterClrMapping/>
  </p:clrMapOvr>
  <p:transition>
    <p:pull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smtClean="0"/>
              <a:t>About Me</a:t>
            </a:r>
            <a:endParaRPr lang="en-US" dirty="0"/>
          </a:p>
        </p:txBody>
      </p:sp>
      <p:pic>
        <p:nvPicPr>
          <p:cNvPr id="4"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noGrp="1"/>
          </p:cNvPicPr>
          <p:nvPr>
            <p:ph idx="1"/>
          </p:nvPr>
        </p:nvPicPr>
        <p:blipFill rotWithShape="1">
          <a:blip r:embed="rId2" cstate="print">
            <a:alphaModFix/>
          </a:blip>
          <a:srcRect/>
          <a:stretch/>
        </p:blipFill>
        <p:spPr>
          <a:xfrm>
            <a:off x="4572000" y="6000768"/>
            <a:ext cx="4285417" cy="621932"/>
          </a:xfrm>
          <a:prstGeom prst="rect">
            <a:avLst/>
          </a:prstGeom>
          <a:noFill/>
          <a:ln>
            <a:noFill/>
          </a:ln>
        </p:spPr>
      </p:pic>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fontScale="92500" lnSpcReduction="10000"/>
          </a:bodyPr>
          <a:lstStyle/>
          <a:p>
            <a:pPr marL="342900" lvl="0" indent="-342900">
              <a:spcBef>
                <a:spcPct val="20000"/>
              </a:spcBef>
              <a:buFont typeface="Arial" pitchFamily="34" charset="0"/>
              <a:buChar char="•"/>
            </a:pPr>
            <a:r>
              <a:rPr lang="en-US" dirty="0"/>
              <a:t>I'm </a:t>
            </a:r>
            <a:r>
              <a:rPr lang="en-US" dirty="0" err="1"/>
              <a:t>Vazeer</a:t>
            </a:r>
            <a:r>
              <a:rPr lang="en-US" dirty="0"/>
              <a:t> </a:t>
            </a:r>
            <a:r>
              <a:rPr lang="en-US" dirty="0" err="1"/>
              <a:t>Vinay</a:t>
            </a:r>
            <a:r>
              <a:rPr lang="en-US" dirty="0"/>
              <a:t> Kumar, a Computer Science and Engineering graduate from </a:t>
            </a:r>
            <a:r>
              <a:rPr lang="en-US" dirty="0" err="1"/>
              <a:t>Anurag</a:t>
            </a:r>
            <a:r>
              <a:rPr lang="en-US" dirty="0"/>
              <a:t> Group of Institutions in </a:t>
            </a:r>
            <a:r>
              <a:rPr lang="en-US" dirty="0" smtClean="0"/>
              <a:t>Hyderabad </a:t>
            </a:r>
          </a:p>
          <a:p>
            <a:pPr marL="342900" lvl="0" indent="-342900">
              <a:spcBef>
                <a:spcPct val="20000"/>
              </a:spcBef>
              <a:buFont typeface="Arial" pitchFamily="34" charset="0"/>
              <a:buChar char="•"/>
            </a:pPr>
            <a:r>
              <a:rPr lang="en-US" dirty="0"/>
              <a:t>My journey into the dynamic world of data science began with specialized training at </a:t>
            </a:r>
            <a:r>
              <a:rPr lang="en-US" dirty="0" err="1"/>
              <a:t>Innomatics</a:t>
            </a:r>
            <a:r>
              <a:rPr lang="en-US" dirty="0"/>
              <a:t> Research Labs. I've honed my skills in data </a:t>
            </a:r>
            <a:r>
              <a:rPr lang="en-US" dirty="0" smtClean="0"/>
              <a:t>science, </a:t>
            </a:r>
            <a:r>
              <a:rPr lang="en-US" dirty="0"/>
              <a:t>making it my superpower to uncover patterns and facilitate informed decision-making</a:t>
            </a:r>
            <a:r>
              <a:rPr lang="en-US" dirty="0" smtClean="0"/>
              <a:t>.  </a:t>
            </a:r>
          </a:p>
          <a:p>
            <a:pPr marL="342900" lvl="0" indent="-342900">
              <a:spcBef>
                <a:spcPct val="20000"/>
              </a:spcBef>
              <a:buFont typeface="Arial" pitchFamily="34" charset="0"/>
              <a:buChar char="•"/>
            </a:pPr>
            <a:r>
              <a:rPr lang="en-US" dirty="0" smtClean="0"/>
              <a:t> I've </a:t>
            </a:r>
            <a:r>
              <a:rPr lang="en-US" dirty="0"/>
              <a:t>actively contributed to the field. I find joy in using data science to </a:t>
            </a:r>
            <a:r>
              <a:rPr lang="en-US" dirty="0" smtClean="0"/>
              <a:t>navigate                           complexities and make a positive impact on businesses and organizations.</a:t>
            </a:r>
            <a:r>
              <a:rPr lang="en-US" dirty="0" smtClean="0"/>
              <a:t> Excited about the rapidly growing field, I am always ready to take on new  challenges and contribute to the ever-evolving landscape of data science.</a:t>
            </a:r>
            <a:r>
              <a:rPr lang="en-US" dirty="0" smtClean="0"/>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Undergoing specialized training in Data Science and analytics from </a:t>
            </a:r>
            <a:r>
              <a:rPr lang="en-US" dirty="0" err="1" smtClean="0"/>
              <a:t>Innomatics</a:t>
            </a:r>
            <a:r>
              <a:rPr lang="en-US" dirty="0" smtClean="0"/>
              <a:t> Research labs  and </a:t>
            </a:r>
            <a:r>
              <a:rPr kumimoji="0" lang="en-US" b="0" i="0" u="none" strike="noStrike" kern="1200" cap="none" spc="0" normalizeH="0" baseline="0" noProof="0" dirty="0" smtClean="0">
                <a:ln>
                  <a:noFill/>
                </a:ln>
                <a:solidFill>
                  <a:schemeClr val="tx1"/>
                </a:solidFill>
                <a:effectLst/>
                <a:uLnTx/>
                <a:uFillTx/>
                <a:latin typeface="+mn-lt"/>
                <a:ea typeface="+mn-ea"/>
                <a:cs typeface="+mn-cs"/>
              </a:rPr>
              <a:t>I have Experience</a:t>
            </a:r>
            <a:r>
              <a:rPr kumimoji="0" lang="en-US" b="0" i="0" u="none" strike="noStrike" kern="1200" cap="none" spc="0" normalizeH="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smtClean="0">
                <a:ln>
                  <a:noFill/>
                </a:ln>
                <a:solidFill>
                  <a:schemeClr val="tx1"/>
                </a:solidFill>
                <a:effectLst/>
                <a:uLnTx/>
                <a:uFillTx/>
                <a:latin typeface="+mn-lt"/>
                <a:ea typeface="+mn-ea"/>
                <a:cs typeface="+mn-cs"/>
              </a:rPr>
              <a:t>of 1 Year 2 months in IKS health (US Health care) as an Junior Revenue</a:t>
            </a:r>
            <a:r>
              <a:rPr kumimoji="0" lang="en-US" b="0" i="0" u="none" strike="noStrike" kern="1200" cap="none" spc="0" normalizeH="0" noProof="0" dirty="0" smtClean="0">
                <a:ln>
                  <a:noFill/>
                </a:ln>
                <a:solidFill>
                  <a:schemeClr val="tx1"/>
                </a:solidFill>
                <a:effectLst/>
                <a:uLnTx/>
                <a:uFillTx/>
                <a:latin typeface="+mn-lt"/>
                <a:ea typeface="+mn-ea"/>
                <a:cs typeface="+mn-cs"/>
              </a:rPr>
              <a:t> Cycle Representative.</a:t>
            </a: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pPr marL="342900" lvl="0" indent="-342900">
              <a:spcBef>
                <a:spcPct val="20000"/>
              </a:spcBef>
              <a:buFont typeface="Arial" pitchFamily="34" charset="0"/>
              <a:buChar char="•"/>
            </a:pPr>
            <a:r>
              <a:rPr kumimoji="0" lang="en-US" sz="2000" b="0" i="0" u="none" strike="noStrike" kern="1200" cap="none" spc="0" normalizeH="0" baseline="0" noProof="0" dirty="0" err="1" smtClean="0">
                <a:ln>
                  <a:noFill/>
                </a:ln>
                <a:solidFill>
                  <a:schemeClr val="tx1"/>
                </a:solidFill>
                <a:effectLst/>
                <a:uLnTx/>
                <a:uFillTx/>
                <a:latin typeface="+mn-lt"/>
                <a:ea typeface="+mn-ea"/>
                <a:cs typeface="+mn-cs"/>
              </a:rPr>
              <a:t>Linkedin</a:t>
            </a:r>
            <a:r>
              <a:rPr kumimoji="0" lang="en-US" sz="2000" b="0" i="0" u="none" strike="noStrike" kern="1200" cap="none" spc="0" normalizeH="0" noProof="0" dirty="0" smtClean="0">
                <a:ln>
                  <a:noFill/>
                </a:ln>
                <a:solidFill>
                  <a:schemeClr val="tx1"/>
                </a:solidFill>
                <a:effectLst/>
                <a:uLnTx/>
                <a:uFillTx/>
                <a:latin typeface="+mn-lt"/>
                <a:ea typeface="+mn-ea"/>
                <a:cs typeface="+mn-cs"/>
              </a:rPr>
              <a:t> -                   :  </a:t>
            </a:r>
            <a:r>
              <a:rPr lang="en-US" sz="2000" dirty="0" smtClean="0">
                <a:hlinkClick r:id="rId3"/>
              </a:rPr>
              <a:t>www.linkedin.com/in/vinaykumarvazeer</a:t>
            </a:r>
            <a:endParaRPr lang="en-US" sz="2000" dirty="0" smtClean="0"/>
          </a:p>
          <a:p>
            <a:pPr marL="342900" lvl="0" indent="-342900">
              <a:spcBef>
                <a:spcPct val="20000"/>
              </a:spcBef>
              <a:buFont typeface="Arial" pitchFamily="34" charset="0"/>
              <a:buChar char="•"/>
            </a:pPr>
            <a:endParaRPr lang="en-US" sz="2000" dirty="0" smtClean="0"/>
          </a:p>
          <a:p>
            <a:pPr marL="342900" lvl="0" indent="-342900">
              <a:spcBef>
                <a:spcPct val="20000"/>
              </a:spcBef>
              <a:buFont typeface="Arial" pitchFamily="34" charset="0"/>
              <a:buChar char="•"/>
            </a:pPr>
            <a:r>
              <a:rPr lang="en-US" sz="2000" dirty="0" smtClean="0"/>
              <a:t/>
            </a:r>
            <a:br>
              <a:rPr lang="en-US" sz="2000" dirty="0" smtClean="0"/>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362" name="AutoShape 2" descr="Linkedin Logo, symbol, meaning, history, Vector, 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linkdelin pic.jpeg"/>
          <p:cNvPicPr>
            <a:picLocks noChangeAspect="1"/>
          </p:cNvPicPr>
          <p:nvPr/>
        </p:nvPicPr>
        <p:blipFill>
          <a:blip r:embed="rId4"/>
          <a:stretch>
            <a:fillRect/>
          </a:stretch>
        </p:blipFill>
        <p:spPr>
          <a:xfrm>
            <a:off x="714348" y="4572008"/>
            <a:ext cx="1928826" cy="571504"/>
          </a:xfrm>
          <a:prstGeom prst="rect">
            <a:avLst/>
          </a:prstGeom>
        </p:spPr>
      </p:pic>
      <p:pic>
        <p:nvPicPr>
          <p:cNvPr id="9" name="Picture 8" descr="Innomatics pic project.png"/>
          <p:cNvPicPr>
            <a:picLocks noChangeAspect="1"/>
          </p:cNvPicPr>
          <p:nvPr/>
        </p:nvPicPr>
        <p:blipFill>
          <a:blip r:embed="rId5"/>
          <a:stretch>
            <a:fillRect/>
          </a:stretch>
        </p:blipFill>
        <p:spPr>
          <a:xfrm>
            <a:off x="714348" y="5214950"/>
            <a:ext cx="1928810" cy="642942"/>
          </a:xfrm>
          <a:prstGeom prst="rect">
            <a:avLst/>
          </a:prstGeom>
        </p:spPr>
      </p:pic>
      <p:sp>
        <p:nvSpPr>
          <p:cNvPr id="10" name="TextBox 9"/>
          <p:cNvSpPr txBox="1"/>
          <p:nvPr/>
        </p:nvSpPr>
        <p:spPr>
          <a:xfrm>
            <a:off x="3143240" y="5357826"/>
            <a:ext cx="4071966" cy="369332"/>
          </a:xfrm>
          <a:prstGeom prst="rect">
            <a:avLst/>
          </a:prstGeom>
          <a:noFill/>
        </p:spPr>
        <p:txBody>
          <a:bodyPr wrap="square" rtlCol="0">
            <a:spAutoFit/>
          </a:bodyPr>
          <a:lstStyle/>
          <a:p>
            <a:r>
              <a:rPr lang="en-US" dirty="0" smtClean="0"/>
              <a:t>https://github.com/VinayVazeer</a:t>
            </a:r>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a:bodyPr>
          <a:lstStyle/>
          <a:p>
            <a:pPr algn="l"/>
            <a:endParaRPr lang="en-US" sz="2000" dirty="0"/>
          </a:p>
        </p:txBody>
      </p:sp>
      <p:sp>
        <p:nvSpPr>
          <p:cNvPr id="3" name="Content Placeholder 2"/>
          <p:cNvSpPr>
            <a:spLocks noGrp="1"/>
          </p:cNvSpPr>
          <p:nvPr>
            <p:ph sz="half" idx="1"/>
          </p:nvPr>
        </p:nvSpPr>
        <p:spPr>
          <a:xfrm>
            <a:off x="428596" y="1285860"/>
            <a:ext cx="4038600" cy="4525963"/>
          </a:xfrm>
        </p:spPr>
        <p:txBody>
          <a:bodyPr>
            <a:normAutofit fontScale="62500" lnSpcReduction="20000"/>
          </a:bodyPr>
          <a:lstStyle/>
          <a:p>
            <a:r>
              <a:rPr lang="en-US" b="1" dirty="0" smtClean="0"/>
              <a:t>Objective of the Project :</a:t>
            </a:r>
          </a:p>
          <a:p>
            <a:pPr>
              <a:buNone/>
            </a:pPr>
            <a:endParaRPr lang="en-US" dirty="0" smtClean="0"/>
          </a:p>
          <a:p>
            <a:pPr>
              <a:buFont typeface="Wingdings" pitchFamily="2" charset="2"/>
              <a:buChar char="Ø"/>
            </a:pPr>
            <a:r>
              <a:rPr lang="en-US" dirty="0" smtClean="0"/>
              <a:t>Exploring </a:t>
            </a:r>
            <a:r>
              <a:rPr lang="en-US" dirty="0"/>
              <a:t>the dataset released by Aspiring Minds from the Aspiring Mind Employment Outcome 2015 (AMEO) to derive insights into the employment landscape for engineering graduates.</a:t>
            </a:r>
          </a:p>
        </p:txBody>
      </p:sp>
      <p:sp>
        <p:nvSpPr>
          <p:cNvPr id="4" name="Content Placeholder 3"/>
          <p:cNvSpPr>
            <a:spLocks noGrp="1"/>
          </p:cNvSpPr>
          <p:nvPr>
            <p:ph sz="half" idx="2"/>
          </p:nvPr>
        </p:nvSpPr>
        <p:spPr>
          <a:xfrm>
            <a:off x="4643438" y="1285860"/>
            <a:ext cx="4038600" cy="4525963"/>
          </a:xfrm>
        </p:spPr>
        <p:txBody>
          <a:bodyPr>
            <a:normAutofit fontScale="62500" lnSpcReduction="20000"/>
          </a:bodyPr>
          <a:lstStyle/>
          <a:p>
            <a:r>
              <a:rPr lang="en-US" b="1" dirty="0" smtClean="0"/>
              <a:t>Summary of the Project :</a:t>
            </a:r>
          </a:p>
          <a:p>
            <a:endParaRPr lang="en-US" b="1" dirty="0" smtClean="0"/>
          </a:p>
          <a:p>
            <a:pPr marL="514350" indent="-514350">
              <a:buFont typeface="Wingdings" pitchFamily="2" charset="2"/>
              <a:buChar char="Ø"/>
            </a:pPr>
            <a:r>
              <a:rPr lang="en-US" b="1" dirty="0" smtClean="0"/>
              <a:t> </a:t>
            </a:r>
            <a:r>
              <a:rPr lang="en-US" dirty="0" smtClean="0"/>
              <a:t>Analyze the Aspiring Mind Employment Outcome 2015 (AMEO) dataset, focusing on engineering graduates. Explore employment outcomes (Salary, Job Titles, Job Locations) along with standardized scores in cognitive, technical, and personality skills. The dataset comprises around 40 independent variables and 4000 data points, including demographic features. The goal is to extract insights from this diverse dataset for informed decision-making in the engineering employment domain.</a:t>
            </a:r>
          </a:p>
          <a:p>
            <a:endParaRPr lang="en-US" dirty="0"/>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572000" y="6000768"/>
            <a:ext cx="4285417" cy="621932"/>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a:t>Exploratory Data </a:t>
            </a:r>
            <a:r>
              <a:rPr lang="en-US" b="1" dirty="0" smtClean="0"/>
              <a:t>Analysis</a:t>
            </a:r>
            <a:r>
              <a:rPr lang="en-US" b="1" dirty="0"/>
              <a:t/>
            </a:r>
            <a:br>
              <a:rPr lang="en-US" b="1" dirty="0"/>
            </a:br>
            <a:endParaRPr lang="en-US" dirty="0"/>
          </a:p>
        </p:txBody>
      </p:sp>
      <p:sp>
        <p:nvSpPr>
          <p:cNvPr id="3" name="Content Placeholder 2"/>
          <p:cNvSpPr>
            <a:spLocks noGrp="1"/>
          </p:cNvSpPr>
          <p:nvPr>
            <p:ph sz="half" idx="1"/>
          </p:nvPr>
        </p:nvSpPr>
        <p:spPr>
          <a:xfrm>
            <a:off x="500034" y="1285860"/>
            <a:ext cx="4038600" cy="4525963"/>
          </a:xfrm>
        </p:spPr>
        <p:txBody>
          <a:bodyPr>
            <a:normAutofit lnSpcReduction="10000"/>
          </a:bodyPr>
          <a:lstStyle/>
          <a:p>
            <a:r>
              <a:rPr lang="en-US" sz="2000" b="1" dirty="0"/>
              <a:t>Salary</a:t>
            </a:r>
            <a:r>
              <a:rPr lang="en-US" sz="2000" b="1" dirty="0" smtClean="0"/>
              <a:t>: </a:t>
            </a:r>
            <a:r>
              <a:rPr lang="en-US" sz="2000" dirty="0"/>
              <a:t> </a:t>
            </a:r>
            <a:r>
              <a:rPr lang="en-US" sz="2000" dirty="0" smtClean="0"/>
              <a:t>As per the Histogram we </a:t>
            </a:r>
            <a:r>
              <a:rPr lang="en-US" sz="2000" dirty="0"/>
              <a:t>can see that most of </a:t>
            </a:r>
            <a:r>
              <a:rPr lang="en-US" sz="2000" dirty="0" smtClean="0"/>
              <a:t>the employees  </a:t>
            </a:r>
            <a:r>
              <a:rPr lang="en-US" sz="2000" dirty="0"/>
              <a:t>salary ranges from 300000-350000</a:t>
            </a:r>
            <a:r>
              <a:rPr lang="en-US" sz="2000" dirty="0" smtClean="0"/>
              <a:t>/- Annual </a:t>
            </a:r>
            <a:r>
              <a:rPr lang="en-US" sz="2000" dirty="0"/>
              <a:t>CTC offered to the candidate (in INR).</a:t>
            </a:r>
          </a:p>
          <a:p>
            <a:endParaRPr lang="en-US" sz="2000" b="1" dirty="0" smtClean="0"/>
          </a:p>
          <a:p>
            <a:pPr>
              <a:buNone/>
            </a:pPr>
            <a:endParaRPr lang="en-US" sz="2000" b="1" dirty="0" smtClean="0"/>
          </a:p>
          <a:p>
            <a:endParaRPr lang="en-US" sz="2000" b="1" dirty="0" smtClean="0"/>
          </a:p>
          <a:p>
            <a:r>
              <a:rPr lang="en-US" sz="2000" b="1" dirty="0" smtClean="0"/>
              <a:t>  Dates: </a:t>
            </a:r>
            <a:r>
              <a:rPr lang="en-US" sz="2000" dirty="0" smtClean="0"/>
              <a:t>Handled the DOJ </a:t>
            </a:r>
            <a:r>
              <a:rPr lang="en-US" sz="2000" dirty="0"/>
              <a:t>(Date of Joining) and DOL (Date of Leaving</a:t>
            </a:r>
            <a:r>
              <a:rPr lang="en-US" sz="2000" dirty="0" smtClean="0"/>
              <a:t>) columns by converted in date feature method using pandas and also created a “</a:t>
            </a:r>
            <a:r>
              <a:rPr lang="en-US" sz="2000" dirty="0" err="1" smtClean="0"/>
              <a:t>AGE”column</a:t>
            </a:r>
            <a:r>
              <a:rPr lang="en-US" sz="2000" dirty="0" smtClean="0"/>
              <a:t> </a:t>
            </a:r>
            <a:r>
              <a:rPr lang="en-US" sz="2000" dirty="0"/>
              <a:t>The </a:t>
            </a:r>
            <a:r>
              <a:rPr lang="en-US" sz="2000" dirty="0" smtClean="0"/>
              <a:t>Average </a:t>
            </a:r>
            <a:r>
              <a:rPr lang="en-US" sz="2000" dirty="0"/>
              <a:t>age of the employees </a:t>
            </a:r>
            <a:r>
              <a:rPr lang="en-US" sz="2000" dirty="0" smtClean="0"/>
              <a:t>is around 33 </a:t>
            </a:r>
            <a:r>
              <a:rPr lang="en-US" sz="2000" dirty="0"/>
              <a:t>years</a:t>
            </a:r>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572000" y="6000768"/>
            <a:ext cx="4285417" cy="621932"/>
          </a:xfrm>
          <a:prstGeom prst="rect">
            <a:avLst/>
          </a:prstGeom>
          <a:noFill/>
          <a:ln>
            <a:noFill/>
          </a:ln>
        </p:spPr>
      </p:pic>
      <p:pic>
        <p:nvPicPr>
          <p:cNvPr id="17412" name="Picture 4"/>
          <p:cNvPicPr>
            <a:picLocks noGrp="1" noChangeAspect="1" noChangeArrowheads="1"/>
          </p:cNvPicPr>
          <p:nvPr>
            <p:ph sz="half" idx="2"/>
          </p:nvPr>
        </p:nvPicPr>
        <p:blipFill>
          <a:blip r:embed="rId3"/>
          <a:srcRect/>
          <a:stretch>
            <a:fillRect/>
          </a:stretch>
        </p:blipFill>
        <p:spPr bwMode="auto">
          <a:xfrm>
            <a:off x="4500562" y="1142985"/>
            <a:ext cx="4038600" cy="2571768"/>
          </a:xfrm>
          <a:prstGeom prst="rect">
            <a:avLst/>
          </a:prstGeom>
          <a:noFill/>
          <a:ln w="9525">
            <a:noFill/>
            <a:miter lim="800000"/>
            <a:headEnd/>
            <a:tailEnd/>
          </a:ln>
          <a:effectLst/>
        </p:spPr>
      </p:pic>
      <p:pic>
        <p:nvPicPr>
          <p:cNvPr id="17413" name="Picture 5"/>
          <p:cNvPicPr>
            <a:picLocks noChangeAspect="1" noChangeArrowheads="1"/>
          </p:cNvPicPr>
          <p:nvPr/>
        </p:nvPicPr>
        <p:blipFill>
          <a:blip r:embed="rId4"/>
          <a:srcRect/>
          <a:stretch>
            <a:fillRect/>
          </a:stretch>
        </p:blipFill>
        <p:spPr bwMode="auto">
          <a:xfrm>
            <a:off x="4714876" y="3714752"/>
            <a:ext cx="3857652" cy="1562100"/>
          </a:xfrm>
          <a:prstGeom prst="rect">
            <a:avLst/>
          </a:prstGeom>
          <a:noFill/>
          <a:ln w="9525">
            <a:noFill/>
            <a:miter lim="800000"/>
            <a:headEnd/>
            <a:tailEnd/>
          </a:ln>
          <a:effectLst/>
        </p:spPr>
      </p:pic>
      <p:pic>
        <p:nvPicPr>
          <p:cNvPr id="17414" name="Picture 6"/>
          <p:cNvPicPr>
            <a:picLocks noChangeAspect="1" noChangeArrowheads="1"/>
          </p:cNvPicPr>
          <p:nvPr/>
        </p:nvPicPr>
        <p:blipFill>
          <a:blip r:embed="rId5"/>
          <a:srcRect/>
          <a:stretch>
            <a:fillRect/>
          </a:stretch>
        </p:blipFill>
        <p:spPr bwMode="auto">
          <a:xfrm>
            <a:off x="4714876" y="5286388"/>
            <a:ext cx="3857652" cy="292375"/>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r>
              <a:rPr lang="en-US" sz="2000" b="1" dirty="0"/>
              <a:t>Gender</a:t>
            </a:r>
            <a:r>
              <a:rPr lang="en-US" sz="2000" b="1" dirty="0" smtClean="0"/>
              <a:t>: </a:t>
            </a:r>
            <a:r>
              <a:rPr lang="en-US" sz="2000" b="1" dirty="0"/>
              <a:t> </a:t>
            </a:r>
            <a:r>
              <a:rPr lang="en-US" sz="2000" dirty="0" smtClean="0"/>
              <a:t>The count plot tells about the count of employees by Gender so </a:t>
            </a:r>
            <a:r>
              <a:rPr lang="en-US" sz="1800" dirty="0" smtClean="0"/>
              <a:t>76% of the Employees are male </a:t>
            </a:r>
          </a:p>
          <a:p>
            <a:endParaRPr lang="en-US" sz="1800" dirty="0"/>
          </a:p>
          <a:p>
            <a:endParaRPr lang="en-US" sz="1800" dirty="0" smtClean="0"/>
          </a:p>
          <a:p>
            <a:endParaRPr lang="en-US" sz="1800" dirty="0"/>
          </a:p>
          <a:p>
            <a:endParaRPr lang="en-US" sz="1800" dirty="0" smtClean="0"/>
          </a:p>
          <a:p>
            <a:endParaRPr lang="en-US" sz="1800" dirty="0"/>
          </a:p>
          <a:p>
            <a:r>
              <a:rPr lang="en-US" sz="1800" b="1" dirty="0" err="1" smtClean="0"/>
              <a:t>JobCity</a:t>
            </a:r>
            <a:r>
              <a:rPr lang="en-US" sz="1800" dirty="0" smtClean="0"/>
              <a:t>: The </a:t>
            </a:r>
            <a:r>
              <a:rPr lang="en-US" sz="1800" dirty="0" err="1" smtClean="0"/>
              <a:t>Barplot</a:t>
            </a:r>
            <a:r>
              <a:rPr lang="en-US" sz="1800" dirty="0" smtClean="0"/>
              <a:t> tells </a:t>
            </a:r>
            <a:r>
              <a:rPr lang="en-US" sz="1800" dirty="0" err="1" smtClean="0"/>
              <a:t>abots</a:t>
            </a:r>
            <a:r>
              <a:rPr lang="en-US" sz="1800" dirty="0" smtClean="0"/>
              <a:t> the Top 15 cities by </a:t>
            </a:r>
            <a:r>
              <a:rPr lang="en-US" sz="1800" dirty="0" err="1" smtClean="0"/>
              <a:t>perncentage</a:t>
            </a:r>
            <a:r>
              <a:rPr lang="en-US" sz="1800" dirty="0" smtClean="0"/>
              <a:t> and more than 25% </a:t>
            </a:r>
            <a:r>
              <a:rPr lang="en-US" sz="1800" dirty="0" err="1" smtClean="0"/>
              <a:t>percentof</a:t>
            </a:r>
            <a:r>
              <a:rPr lang="en-US" sz="1800" dirty="0" smtClean="0"/>
              <a:t> the Employees are from </a:t>
            </a:r>
            <a:r>
              <a:rPr lang="en-US" sz="1800" dirty="0" err="1" smtClean="0"/>
              <a:t>bangalore</a:t>
            </a:r>
            <a:r>
              <a:rPr lang="en-US" sz="1800" dirty="0" smtClean="0"/>
              <a:t> followed by </a:t>
            </a:r>
            <a:r>
              <a:rPr lang="en-US" sz="1800" dirty="0" err="1" smtClean="0"/>
              <a:t>nodia</a:t>
            </a:r>
            <a:endParaRPr lang="en-US" sz="1800" dirty="0"/>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2" cstate="print">
            <a:alphaModFix/>
          </a:blip>
          <a:srcRect/>
          <a:stretch/>
        </p:blipFill>
        <p:spPr>
          <a:xfrm>
            <a:off x="4572000" y="6000768"/>
            <a:ext cx="4285417" cy="621932"/>
          </a:xfrm>
          <a:prstGeom prst="rect">
            <a:avLst/>
          </a:prstGeom>
          <a:noFill/>
          <a:ln>
            <a:noFill/>
          </a:ln>
        </p:spPr>
      </p:pic>
      <p:pic>
        <p:nvPicPr>
          <p:cNvPr id="18434" name="Picture 2"/>
          <p:cNvPicPr>
            <a:picLocks noGrp="1" noChangeAspect="1" noChangeArrowheads="1"/>
          </p:cNvPicPr>
          <p:nvPr>
            <p:ph sz="half" idx="2"/>
          </p:nvPr>
        </p:nvPicPr>
        <p:blipFill>
          <a:blip r:embed="rId3"/>
          <a:srcRect/>
          <a:stretch>
            <a:fillRect/>
          </a:stretch>
        </p:blipFill>
        <p:spPr bwMode="auto">
          <a:xfrm>
            <a:off x="4500562" y="1500174"/>
            <a:ext cx="4038600" cy="2214578"/>
          </a:xfrm>
          <a:prstGeom prst="rect">
            <a:avLst/>
          </a:prstGeom>
          <a:noFill/>
          <a:ln w="9525">
            <a:noFill/>
            <a:miter lim="800000"/>
            <a:headEnd/>
            <a:tailEnd/>
          </a:ln>
          <a:effectLst/>
        </p:spPr>
      </p:pic>
      <p:pic>
        <p:nvPicPr>
          <p:cNvPr id="18436" name="Picture 4"/>
          <p:cNvPicPr>
            <a:picLocks noChangeAspect="1" noChangeArrowheads="1"/>
          </p:cNvPicPr>
          <p:nvPr/>
        </p:nvPicPr>
        <p:blipFill>
          <a:blip r:embed="rId4"/>
          <a:srcRect/>
          <a:stretch>
            <a:fillRect/>
          </a:stretch>
        </p:blipFill>
        <p:spPr bwMode="auto">
          <a:xfrm>
            <a:off x="4286248" y="3571876"/>
            <a:ext cx="4857752" cy="2403477"/>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b="1" dirty="0" smtClean="0"/>
              <a:t>Degree</a:t>
            </a:r>
            <a:r>
              <a:rPr lang="en-US" dirty="0" smtClean="0"/>
              <a:t> : </a:t>
            </a:r>
            <a:r>
              <a:rPr lang="en-US" sz="2000" dirty="0" smtClean="0"/>
              <a:t>The Distribution of </a:t>
            </a:r>
            <a:r>
              <a:rPr lang="en-US" sz="2000" dirty="0" err="1" smtClean="0"/>
              <a:t>derees</a:t>
            </a:r>
            <a:r>
              <a:rPr lang="en-US" sz="2000" dirty="0" smtClean="0"/>
              <a:t> among Graduates </a:t>
            </a:r>
            <a:r>
              <a:rPr lang="en-US" sz="2000" dirty="0"/>
              <a:t>92% of the employees have done their </a:t>
            </a:r>
            <a:r>
              <a:rPr lang="en-US" sz="2000" dirty="0" smtClean="0"/>
              <a:t>Degree </a:t>
            </a:r>
            <a:r>
              <a:rPr lang="en-US" sz="2000" dirty="0"/>
              <a:t>of </a:t>
            </a:r>
            <a:r>
              <a:rPr lang="en-US" sz="2000" dirty="0" err="1" smtClean="0"/>
              <a:t>B.Tech</a:t>
            </a:r>
            <a:r>
              <a:rPr lang="en-US" sz="2000" dirty="0" smtClean="0"/>
              <a:t>/B.E.</a:t>
            </a:r>
          </a:p>
          <a:p>
            <a:endParaRPr lang="en-US" sz="2000" dirty="0"/>
          </a:p>
          <a:p>
            <a:endParaRPr lang="en-US" sz="2000" dirty="0" smtClean="0"/>
          </a:p>
          <a:p>
            <a:r>
              <a:rPr lang="en-US" sz="2000" b="1" dirty="0" smtClean="0"/>
              <a:t>Specialization: </a:t>
            </a:r>
            <a:r>
              <a:rPr lang="en-US" sz="2000" dirty="0"/>
              <a:t>W</a:t>
            </a:r>
            <a:r>
              <a:rPr lang="en-US" sz="2000" dirty="0" smtClean="0"/>
              <a:t>e </a:t>
            </a:r>
            <a:r>
              <a:rPr lang="en-US" sz="2000" dirty="0"/>
              <a:t>can see that most of the Employees have done their Specialization in Electronics and communication engineering followed by Computer science and engineering and Information technology</a:t>
            </a:r>
          </a:p>
        </p:txBody>
      </p:sp>
      <p:pic>
        <p:nvPicPr>
          <p:cNvPr id="19458" name="Picture 2"/>
          <p:cNvPicPr>
            <a:picLocks noGrp="1" noChangeAspect="1" noChangeArrowheads="1"/>
          </p:cNvPicPr>
          <p:nvPr>
            <p:ph sz="half" idx="2"/>
          </p:nvPr>
        </p:nvPicPr>
        <p:blipFill>
          <a:blip r:embed="rId2"/>
          <a:srcRect/>
          <a:stretch>
            <a:fillRect/>
          </a:stretch>
        </p:blipFill>
        <p:spPr bwMode="auto">
          <a:xfrm>
            <a:off x="4643438" y="1500174"/>
            <a:ext cx="4038600" cy="2000264"/>
          </a:xfrm>
          <a:prstGeom prst="rect">
            <a:avLst/>
          </a:prstGeom>
          <a:noFill/>
          <a:ln w="9525">
            <a:noFill/>
            <a:miter lim="800000"/>
            <a:headEnd/>
            <a:tailEnd/>
          </a:ln>
          <a:effectLst/>
        </p:spPr>
      </p:pic>
      <p:pic>
        <p:nvPicPr>
          <p:cNvPr id="19459" name="Picture 3"/>
          <p:cNvPicPr>
            <a:picLocks noChangeAspect="1" noChangeArrowheads="1"/>
          </p:cNvPicPr>
          <p:nvPr/>
        </p:nvPicPr>
        <p:blipFill>
          <a:blip r:embed="rId3"/>
          <a:srcRect/>
          <a:stretch>
            <a:fillRect/>
          </a:stretch>
        </p:blipFill>
        <p:spPr bwMode="auto">
          <a:xfrm>
            <a:off x="4857752" y="3429000"/>
            <a:ext cx="3421063" cy="2714644"/>
          </a:xfrm>
          <a:prstGeom prst="rect">
            <a:avLst/>
          </a:prstGeom>
          <a:noFill/>
          <a:ln w="9525">
            <a:noFill/>
            <a:miter lim="800000"/>
            <a:headEnd/>
            <a:tailEnd/>
          </a:ln>
          <a:effectLst/>
        </p:spPr>
      </p:pic>
      <p:pic>
        <p:nvPicPr>
          <p:cNvPr id="7"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4" cstate="print">
            <a:alphaModFix/>
          </a:blip>
          <a:srcRect/>
          <a:stretch/>
        </p:blipFill>
        <p:spPr>
          <a:xfrm>
            <a:off x="4572000" y="6236068"/>
            <a:ext cx="4285417" cy="621932"/>
          </a:xfrm>
          <a:prstGeom prst="rect">
            <a:avLst/>
          </a:prstGeom>
          <a:noFill/>
          <a:ln>
            <a:noFill/>
          </a:ln>
        </p:spPr>
      </p:pic>
    </p:spTree>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457200" y="1600200"/>
            <a:ext cx="3829048" cy="4525963"/>
          </a:xfrm>
        </p:spPr>
        <p:txBody>
          <a:bodyPr>
            <a:normAutofit/>
          </a:bodyPr>
          <a:lstStyle/>
          <a:p>
            <a:r>
              <a:rPr lang="en-US" sz="1800" dirty="0"/>
              <a:t>Most of the students achieved a higher percentage in their 12th-grade examinations compared to their 10-grade examinations. as spread is wider in 12th percentage </a:t>
            </a:r>
            <a:r>
              <a:rPr lang="en-US" sz="1800" dirty="0" smtClean="0"/>
              <a:t>distribution</a:t>
            </a:r>
          </a:p>
          <a:p>
            <a:endParaRPr lang="en-US" sz="1800" dirty="0"/>
          </a:p>
          <a:p>
            <a:endParaRPr lang="en-US" sz="1800" dirty="0" smtClean="0"/>
          </a:p>
          <a:p>
            <a:endParaRPr lang="en-US" sz="1800" dirty="0"/>
          </a:p>
          <a:p>
            <a:r>
              <a:rPr lang="en-US" sz="1800" dirty="0" smtClean="0"/>
              <a:t>The histogram of collage GPA tells about most </a:t>
            </a:r>
            <a:r>
              <a:rPr lang="en-US" sz="1800" dirty="0"/>
              <a:t>the college GPA's of employees are between 60-80 and we say that its a left skewed normal dist</a:t>
            </a:r>
          </a:p>
        </p:txBody>
      </p:sp>
      <p:pic>
        <p:nvPicPr>
          <p:cNvPr id="5"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noGrp="1"/>
          </p:cNvPicPr>
          <p:nvPr>
            <p:ph sz="half" idx="2"/>
          </p:nvPr>
        </p:nvPicPr>
        <p:blipFill rotWithShape="1">
          <a:blip r:embed="rId2" cstate="print">
            <a:alphaModFix/>
          </a:blip>
          <a:srcRect/>
          <a:stretch/>
        </p:blipFill>
        <p:spPr>
          <a:xfrm>
            <a:off x="5000628" y="5929330"/>
            <a:ext cx="4038600" cy="720759"/>
          </a:xfrm>
          <a:prstGeom prst="rect">
            <a:avLst/>
          </a:prstGeom>
          <a:noFill/>
          <a:ln>
            <a:noFill/>
          </a:ln>
        </p:spPr>
      </p:pic>
      <p:pic>
        <p:nvPicPr>
          <p:cNvPr id="21506" name="Picture 2"/>
          <p:cNvPicPr>
            <a:picLocks noChangeAspect="1" noChangeArrowheads="1"/>
          </p:cNvPicPr>
          <p:nvPr/>
        </p:nvPicPr>
        <p:blipFill>
          <a:blip r:embed="rId3"/>
          <a:srcRect/>
          <a:stretch>
            <a:fillRect/>
          </a:stretch>
        </p:blipFill>
        <p:spPr bwMode="auto">
          <a:xfrm>
            <a:off x="4214810" y="1357299"/>
            <a:ext cx="4929190" cy="2071702"/>
          </a:xfrm>
          <a:prstGeom prst="rect">
            <a:avLst/>
          </a:prstGeom>
          <a:noFill/>
          <a:ln w="9525">
            <a:noFill/>
            <a:miter lim="800000"/>
            <a:headEnd/>
            <a:tailEnd/>
          </a:ln>
          <a:effectLst/>
        </p:spPr>
      </p:pic>
      <p:pic>
        <p:nvPicPr>
          <p:cNvPr id="21507" name="Picture 3"/>
          <p:cNvPicPr>
            <a:picLocks noChangeAspect="1" noChangeArrowheads="1"/>
          </p:cNvPicPr>
          <p:nvPr/>
        </p:nvPicPr>
        <p:blipFill>
          <a:blip r:embed="rId4"/>
          <a:srcRect/>
          <a:stretch>
            <a:fillRect/>
          </a:stretch>
        </p:blipFill>
        <p:spPr bwMode="auto">
          <a:xfrm>
            <a:off x="4214810" y="3286124"/>
            <a:ext cx="4929190" cy="2654305"/>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a:xfrm>
            <a:off x="500034" y="1285860"/>
            <a:ext cx="3543296" cy="4525963"/>
          </a:xfrm>
        </p:spPr>
        <p:txBody>
          <a:bodyPr>
            <a:noAutofit/>
          </a:bodyPr>
          <a:lstStyle/>
          <a:p>
            <a:r>
              <a:rPr lang="en-US" sz="2000" dirty="0"/>
              <a:t>Employees are scores in AMCAT knowledge Subjects </a:t>
            </a:r>
            <a:r>
              <a:rPr lang="en-US" sz="2000" dirty="0" smtClean="0"/>
              <a:t>and the </a:t>
            </a:r>
            <a:r>
              <a:rPr lang="en-US" sz="2000" dirty="0"/>
              <a:t>sections of AMCAT’s personality test</a:t>
            </a:r>
          </a:p>
          <a:p>
            <a:r>
              <a:rPr lang="en-US" sz="2000" dirty="0"/>
              <a:t>Most of the employees qualified in All test conducted by AMCAT but majority of the employees performed good in 'English', 'Logical', 'Quant', 'Domain', </a:t>
            </a:r>
            <a:r>
              <a:rPr lang="en-US" sz="2000" dirty="0" smtClean="0"/>
              <a:t>'</a:t>
            </a:r>
            <a:r>
              <a:rPr lang="en-US" sz="2000" dirty="0" err="1" smtClean="0"/>
              <a:t>ComputerProgramming</a:t>
            </a:r>
            <a:r>
              <a:rPr lang="en-US" sz="2000" dirty="0" smtClean="0"/>
              <a:t>‘</a:t>
            </a:r>
          </a:p>
          <a:p>
            <a:r>
              <a:rPr lang="en-US" sz="2000" dirty="0" smtClean="0"/>
              <a:t>Clearly </a:t>
            </a:r>
            <a:r>
              <a:rPr lang="en-US" sz="2000" dirty="0"/>
              <a:t>females are well performed in Personality tests </a:t>
            </a:r>
            <a:r>
              <a:rPr lang="en-US" sz="2000" dirty="0" err="1"/>
              <a:t>comapred</a:t>
            </a:r>
            <a:r>
              <a:rPr lang="en-US" sz="2000" dirty="0"/>
              <a:t> to men</a:t>
            </a:r>
          </a:p>
          <a:p>
            <a:endParaRPr lang="en-US" sz="2000" dirty="0"/>
          </a:p>
        </p:txBody>
      </p:sp>
      <p:pic>
        <p:nvPicPr>
          <p:cNvPr id="22530" name="Picture 2"/>
          <p:cNvPicPr>
            <a:picLocks noGrp="1" noChangeAspect="1" noChangeArrowheads="1"/>
          </p:cNvPicPr>
          <p:nvPr>
            <p:ph sz="half" idx="2"/>
          </p:nvPr>
        </p:nvPicPr>
        <p:blipFill>
          <a:blip r:embed="rId2"/>
          <a:srcRect/>
          <a:stretch>
            <a:fillRect/>
          </a:stretch>
        </p:blipFill>
        <p:spPr bwMode="auto">
          <a:xfrm>
            <a:off x="4071934" y="1357298"/>
            <a:ext cx="4857784" cy="4071966"/>
          </a:xfrm>
          <a:prstGeom prst="rect">
            <a:avLst/>
          </a:prstGeom>
          <a:noFill/>
          <a:ln w="9525">
            <a:noFill/>
            <a:miter lim="800000"/>
            <a:headEnd/>
            <a:tailEnd/>
          </a:ln>
          <a:effectLst/>
        </p:spPr>
      </p:pic>
      <p:pic>
        <p:nvPicPr>
          <p:cNvPr id="6"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3" cstate="print">
            <a:alphaModFix/>
          </a:blip>
          <a:srcRect/>
          <a:stretch/>
        </p:blipFill>
        <p:spPr>
          <a:xfrm>
            <a:off x="4857752" y="6286520"/>
            <a:ext cx="4038600" cy="571480"/>
          </a:xfrm>
          <a:prstGeom prst="rect">
            <a:avLst/>
          </a:prstGeom>
          <a:noFill/>
          <a:ln>
            <a:noFill/>
          </a:ln>
        </p:spPr>
      </p:pic>
      <p:pic>
        <p:nvPicPr>
          <p:cNvPr id="22531" name="Picture 3"/>
          <p:cNvPicPr>
            <a:picLocks noChangeAspect="1" noChangeArrowheads="1"/>
          </p:cNvPicPr>
          <p:nvPr/>
        </p:nvPicPr>
        <p:blipFill>
          <a:blip r:embed="rId4"/>
          <a:srcRect/>
          <a:stretch>
            <a:fillRect/>
          </a:stretch>
        </p:blipFill>
        <p:spPr bwMode="auto">
          <a:xfrm>
            <a:off x="4714876" y="5429264"/>
            <a:ext cx="3817937" cy="88423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a:bodyPr>
          <a:lstStyle/>
          <a:p>
            <a:r>
              <a:rPr lang="en-US" sz="2400" dirty="0"/>
              <a:t>Salary Vs </a:t>
            </a:r>
            <a:r>
              <a:rPr lang="en-US" sz="2400" dirty="0" smtClean="0"/>
              <a:t>Degree:</a:t>
            </a:r>
          </a:p>
          <a:p>
            <a:pPr>
              <a:buNone/>
            </a:pPr>
            <a:r>
              <a:rPr lang="en-US" sz="2400" dirty="0" smtClean="0"/>
              <a:t>	</a:t>
            </a:r>
            <a:r>
              <a:rPr lang="en-US" sz="2000" dirty="0" smtClean="0"/>
              <a:t>Employees </a:t>
            </a:r>
            <a:r>
              <a:rPr lang="en-US" sz="2000" dirty="0"/>
              <a:t>who have done their </a:t>
            </a:r>
            <a:r>
              <a:rPr lang="en-US" sz="2000" dirty="0" err="1"/>
              <a:t>M.Tech</a:t>
            </a:r>
            <a:r>
              <a:rPr lang="en-US" sz="2000" dirty="0"/>
              <a:t>/M.E having highest </a:t>
            </a:r>
            <a:r>
              <a:rPr lang="en-US" sz="2000" dirty="0" err="1"/>
              <a:t>avg</a:t>
            </a:r>
            <a:r>
              <a:rPr lang="en-US" sz="2000" dirty="0"/>
              <a:t> paying salaries followed by M.Sc. (Tech.) </a:t>
            </a:r>
            <a:r>
              <a:rPr lang="en-US" sz="2000" dirty="0" smtClean="0"/>
              <a:t>compared </a:t>
            </a:r>
            <a:r>
              <a:rPr lang="en-US" sz="2000" dirty="0"/>
              <a:t>to other </a:t>
            </a:r>
            <a:r>
              <a:rPr lang="en-US" sz="2000" dirty="0" smtClean="0"/>
              <a:t>Degrees</a:t>
            </a:r>
          </a:p>
          <a:p>
            <a:endParaRPr lang="en-US" sz="2400" dirty="0"/>
          </a:p>
          <a:p>
            <a:r>
              <a:rPr lang="en-US" sz="2400" dirty="0"/>
              <a:t>Gender </a:t>
            </a:r>
            <a:r>
              <a:rPr lang="en-US" sz="2400" dirty="0" err="1"/>
              <a:t>vs</a:t>
            </a:r>
            <a:r>
              <a:rPr lang="en-US" sz="2400" dirty="0"/>
              <a:t> </a:t>
            </a:r>
            <a:r>
              <a:rPr lang="en-US" sz="2400" dirty="0" smtClean="0"/>
              <a:t>Salary:</a:t>
            </a:r>
          </a:p>
          <a:p>
            <a:pPr>
              <a:buNone/>
            </a:pPr>
            <a:r>
              <a:rPr lang="en-US" sz="2400" dirty="0" smtClean="0"/>
              <a:t>	</a:t>
            </a:r>
            <a:r>
              <a:rPr lang="en-US" sz="2000" dirty="0" smtClean="0"/>
              <a:t>The </a:t>
            </a:r>
            <a:r>
              <a:rPr lang="en-US" sz="2000" dirty="0" err="1" smtClean="0"/>
              <a:t>barplot</a:t>
            </a:r>
            <a:r>
              <a:rPr lang="en-US" sz="2000" dirty="0" smtClean="0"/>
              <a:t> tells about that </a:t>
            </a:r>
            <a:r>
              <a:rPr lang="en-US" sz="2000" dirty="0"/>
              <a:t>Males are Earning more with an </a:t>
            </a:r>
            <a:r>
              <a:rPr lang="en-US" sz="2000" dirty="0" err="1"/>
              <a:t>avg</a:t>
            </a:r>
            <a:r>
              <a:rPr lang="en-US" sz="2000" dirty="0"/>
              <a:t> of more than 300000/-</a:t>
            </a:r>
          </a:p>
        </p:txBody>
      </p:sp>
      <p:pic>
        <p:nvPicPr>
          <p:cNvPr id="23554" name="Picture 2"/>
          <p:cNvPicPr>
            <a:picLocks noGrp="1" noChangeAspect="1" noChangeArrowheads="1"/>
          </p:cNvPicPr>
          <p:nvPr>
            <p:ph sz="half" idx="2"/>
          </p:nvPr>
        </p:nvPicPr>
        <p:blipFill>
          <a:blip r:embed="rId2"/>
          <a:srcRect/>
          <a:stretch>
            <a:fillRect/>
          </a:stretch>
        </p:blipFill>
        <p:spPr bwMode="auto">
          <a:xfrm>
            <a:off x="4643438" y="1428736"/>
            <a:ext cx="3718883" cy="2143140"/>
          </a:xfrm>
          <a:prstGeom prst="rect">
            <a:avLst/>
          </a:prstGeom>
          <a:noFill/>
          <a:ln w="9525">
            <a:noFill/>
            <a:miter lim="800000"/>
            <a:headEnd/>
            <a:tailEnd/>
          </a:ln>
          <a:effectLst/>
        </p:spPr>
      </p:pic>
      <p:pic>
        <p:nvPicPr>
          <p:cNvPr id="6" name="Google Shape;97;p13">
            <a:extLst>
              <a:ext uri="{FF2B5EF4-FFF2-40B4-BE49-F238E27FC236}">
                <a16:creationId xmlns="" xmlns:lc="http://schemas.openxmlformats.org/drawingml/2006/lockedCanvas" xmlns:a16="http://schemas.microsoft.com/office/drawing/2014/main" id="{9552E0F4-C0BE-81F1-6160-9040A9ACFF99}"/>
              </a:ext>
            </a:extLst>
          </p:cNvPr>
          <p:cNvPicPr preferRelativeResize="0">
            <a:picLocks/>
          </p:cNvPicPr>
          <p:nvPr/>
        </p:nvPicPr>
        <p:blipFill rotWithShape="1">
          <a:blip r:embed="rId3" cstate="print">
            <a:alphaModFix/>
          </a:blip>
          <a:srcRect/>
          <a:stretch/>
        </p:blipFill>
        <p:spPr>
          <a:xfrm>
            <a:off x="5000628" y="5929330"/>
            <a:ext cx="4038600" cy="720759"/>
          </a:xfrm>
          <a:prstGeom prst="rect">
            <a:avLst/>
          </a:prstGeom>
          <a:noFill/>
          <a:ln>
            <a:noFill/>
          </a:ln>
        </p:spPr>
      </p:pic>
      <p:pic>
        <p:nvPicPr>
          <p:cNvPr id="23555" name="Picture 3"/>
          <p:cNvPicPr>
            <a:picLocks noChangeAspect="1" noChangeArrowheads="1"/>
          </p:cNvPicPr>
          <p:nvPr/>
        </p:nvPicPr>
        <p:blipFill>
          <a:blip r:embed="rId4"/>
          <a:srcRect/>
          <a:stretch>
            <a:fillRect/>
          </a:stretch>
        </p:blipFill>
        <p:spPr bwMode="auto">
          <a:xfrm>
            <a:off x="4357686" y="3643314"/>
            <a:ext cx="3940175" cy="2233609"/>
          </a:xfrm>
          <a:prstGeom prst="rect">
            <a:avLst/>
          </a:prstGeom>
          <a:noFill/>
          <a:ln w="9525">
            <a:noFill/>
            <a:miter lim="800000"/>
            <a:headEnd/>
            <a:tailEnd/>
          </a:ln>
          <a:effectLst/>
        </p:spPr>
      </p:pic>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1103</TotalTime>
  <Words>746</Words>
  <Application>Microsoft Office PowerPoint</Application>
  <PresentationFormat>On-screen Show (4:3)</PresentationFormat>
  <Paragraphs>67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About Me</vt:lpstr>
      <vt:lpstr>Slide 3</vt:lpstr>
      <vt:lpstr>Exploratory Data Analysis </vt:lpstr>
      <vt:lpstr>Slide 5</vt:lpstr>
      <vt:lpstr>Slide 6</vt:lpstr>
      <vt:lpstr>Slide 7</vt:lpstr>
      <vt:lpstr>Slide 8</vt:lpstr>
      <vt:lpstr>Slide 9</vt:lpstr>
      <vt:lpstr>Slide 10</vt:lpstr>
      <vt:lpstr>Slide 11</vt:lpstr>
      <vt:lpstr> Research Questions</vt:lpstr>
      <vt:lpstr>Slide 13</vt:lpstr>
      <vt:lpstr>Slide 14</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vinay</dc:creator>
  <cp:lastModifiedBy>vinay</cp:lastModifiedBy>
  <cp:revision>48</cp:revision>
  <dcterms:created xsi:type="dcterms:W3CDTF">2024-02-21T17:11:54Z</dcterms:created>
  <dcterms:modified xsi:type="dcterms:W3CDTF">2024-02-22T11:35:52Z</dcterms:modified>
</cp:coreProperties>
</file>