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3E3C6-F192-469B-8426-89AC338A9D0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3777-FD61-4497-B56E-70CDD93B8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8FB4-3185-464E-8CDB-B7F41B768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55990-6410-4E77-9D3F-A86940D1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578B-5A6D-43EA-867D-2D69C27C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C949-1966-4FA3-B74B-15E7E19E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2630-DB62-467C-9FDD-0E1F1F71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311B-C955-42B2-90F6-C2675382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EA68-8DBC-403C-929B-D2D0A0149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AEFA-076F-4A1F-B1B9-DAACFC46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BCD8-9263-4474-95B5-E141E886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E5CA-F9B5-4AE1-9DF5-E160DEA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8F543-C94E-419A-83FF-D81ECC32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BE65-2E68-4B78-89F3-92DD0075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3426-64C2-44EF-B58E-10848EE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7C98D-F628-49FE-AD41-2521DA3A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C2E3C-5701-41C5-9BAE-2EAC87A6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4A0D-0BDC-415A-BE26-AEB2C0D5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0953-501A-4419-940B-4B46E0AB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8BFB-3789-435F-86C1-657169AB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D6B4-E280-4E9F-A719-4376E83B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87D8-6F43-4C5F-AF98-87DEF478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C3FB-E46C-4FCC-B64C-A8007645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642C-7CCD-4CDB-AFA1-28993938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8109-0B2A-45AA-83FE-6580D71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91CA-4141-42DA-B15A-5B0FC4AB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E1D8-2E35-4419-9A96-1A302EC5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F78-52A6-4B2F-9111-1E155335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53D2-5170-4ED1-BF74-02BF34E31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A966-BE77-489B-BB71-00B21995B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81AE-AD5A-4309-AD12-59A1AEC5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32DB-AC29-4DDC-9C6C-2A35E3BC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1907-E05F-43D5-A168-BCCBEE2C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2E86-A431-431C-9AA9-98BAA31B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C6B74-24DF-4CC9-B0AF-5EAB0C22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A47B-28C3-423A-ABFA-A574777F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641AD-FFFC-4E5F-85F7-B88386D0A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DE0CD-8EF8-40EF-9A13-8BE5CAB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7325F-DE18-4061-8515-CF57C059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198F6-1CEE-42DF-8B2E-28799769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B44EB-4DB8-4C90-BFB6-255F0AD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4EF5-9898-4BC8-89B3-D9EC1ED1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220BB-21A6-4E23-84CE-E2B1700F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F2B6C-A48F-48DD-959B-01EB6259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56BB-F282-451B-909B-D59FAAEF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2555B-422C-4896-8A8D-A31C1FC6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C3D24-F642-403A-AF82-EB9DA98B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40F7-A8BB-4720-862D-F3256647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ED2-B875-4105-99A0-5B74DA41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470D-AB01-4309-8BAA-18E850A9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50B4-559A-45B8-870C-15993B5CC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071E8-F0A5-4229-95DD-5889FBA4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B6A82-7358-4BFF-AD1E-4C5EC93D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52BC-2A0C-490D-8273-C8E88E23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840E-B8A9-48A2-AA4B-C816736D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88E53-9F64-497B-B06C-46D36377F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4509-50E9-457F-A963-44CD285DF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8B8E-E26C-4AD1-9547-7FC3A32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C19B-024E-4658-94D2-7C5EB00F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4E39-C48C-4238-8C54-FA08616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1FCD9-3A4C-4AC8-9264-DF4E34E8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CED8A-2530-4D9E-B895-1CF7ACE2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E99-FCA6-4AE2-AFA1-95E5B47D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A556-CD1D-42D9-9A16-C5394421472F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82DF-7915-44A4-B62F-E04D3F9C9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260F-8C32-4F61-8F8B-0CF2A092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9E6A-8A08-40C7-BECB-9869B5A4E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Black Hole? | NASA">
            <a:extLst>
              <a:ext uri="{FF2B5EF4-FFF2-40B4-BE49-F238E27FC236}">
                <a16:creationId xmlns:a16="http://schemas.microsoft.com/office/drawing/2014/main" id="{CFBAE198-93BC-40C9-9DFE-395018DC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" y="0"/>
            <a:ext cx="12188365" cy="68578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B5B45-CDA7-40CE-9B90-77F4811C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" y="1526021"/>
            <a:ext cx="8441924" cy="1325563"/>
          </a:xfrm>
        </p:spPr>
        <p:txBody>
          <a:bodyPr>
            <a:no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Chiller" panose="04020404031007020602" pitchFamily="82" charset="0"/>
              </a:rPr>
              <a:t>Black Holes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F06FA-B4A1-4881-97AC-858C8961D25A}"/>
              </a:ext>
            </a:extLst>
          </p:cNvPr>
          <p:cNvSpPr txBox="1"/>
          <p:nvPr/>
        </p:nvSpPr>
        <p:spPr>
          <a:xfrm>
            <a:off x="8434514" y="5703168"/>
            <a:ext cx="37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Vinay Vikramaditya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14416</a:t>
            </a:r>
          </a:p>
        </p:txBody>
      </p:sp>
    </p:spTree>
    <p:extLst>
      <p:ext uri="{BB962C8B-B14F-4D97-AF65-F5344CB8AC3E}">
        <p14:creationId xmlns:p14="http://schemas.microsoft.com/office/powerpoint/2010/main" val="22707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75ABB-A527-41E3-8D98-7BE20A72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5" y="266864"/>
            <a:ext cx="4669067" cy="729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3655A-6936-44C7-91FD-241AD7F8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36" y="490674"/>
            <a:ext cx="5401907" cy="282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AA8EA-009E-4812-8366-89280E36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77" y="1145777"/>
            <a:ext cx="8508456" cy="2102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B4321-0BF8-4DA6-9E76-55BCE7566C14}"/>
              </a:ext>
            </a:extLst>
          </p:cNvPr>
          <p:cNvSpPr txBox="1"/>
          <p:nvPr/>
        </p:nvSpPr>
        <p:spPr>
          <a:xfrm>
            <a:off x="3118281" y="3427723"/>
            <a:ext cx="5848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baseline="0" dirty="0">
                <a:latin typeface="CMBX12"/>
              </a:rPr>
              <a:t>Computation of Ricci Tensor</a:t>
            </a: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ADB3B9-41C6-4F59-8652-455BB2E8A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366" y="4253827"/>
            <a:ext cx="8157991" cy="11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083A1-EB2A-4B52-945B-D1D0D968201B}"/>
              </a:ext>
            </a:extLst>
          </p:cNvPr>
          <p:cNvSpPr txBox="1"/>
          <p:nvPr/>
        </p:nvSpPr>
        <p:spPr>
          <a:xfrm>
            <a:off x="526002" y="254778"/>
            <a:ext cx="84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BX12"/>
              </a:rPr>
              <a:t>Step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A1E3-2B90-4B4E-B88D-8AB2D351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72" y="250563"/>
            <a:ext cx="3985968" cy="392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A63AD-D05A-4ED3-BA7F-0FD3537871BA}"/>
              </a:ext>
            </a:extLst>
          </p:cNvPr>
          <p:cNvSpPr txBox="1"/>
          <p:nvPr/>
        </p:nvSpPr>
        <p:spPr>
          <a:xfrm>
            <a:off x="526002" y="902848"/>
            <a:ext cx="8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BX12"/>
              </a:rPr>
              <a:t>Step 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8FBE7-C1FE-4D88-88CF-D57E0B74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12" y="789180"/>
            <a:ext cx="3264525" cy="596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C7AFF-41B6-4556-9675-EE086406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71" y="861151"/>
            <a:ext cx="1930373" cy="4110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764E7-F518-4169-976D-60AE8E571AFF}"/>
              </a:ext>
            </a:extLst>
          </p:cNvPr>
          <p:cNvCxnSpPr/>
          <p:nvPr/>
        </p:nvCxnSpPr>
        <p:spPr>
          <a:xfrm>
            <a:off x="8362765" y="1066665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892CFA-F210-42C9-8659-4C31E739E9FC}"/>
              </a:ext>
            </a:extLst>
          </p:cNvPr>
          <p:cNvSpPr txBox="1"/>
          <p:nvPr/>
        </p:nvSpPr>
        <p:spPr>
          <a:xfrm>
            <a:off x="9029092" y="876232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i="1" dirty="0"/>
              <a:t>dt</a:t>
            </a:r>
            <a:r>
              <a:rPr lang="en-US" dirty="0"/>
              <a:t> term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6710A3-CE62-4448-A196-547AB9A53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373" y="1534763"/>
            <a:ext cx="2927434" cy="6761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0C911A-46F4-4410-BD82-05D7B8ED5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51" y="3037653"/>
            <a:ext cx="1899627" cy="3309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2A2FDF-6A1D-4FB0-8084-0BB7A8B28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070" y="2733867"/>
            <a:ext cx="3576127" cy="938906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903FC145-92AD-49B2-B070-9125F018F713}"/>
              </a:ext>
            </a:extLst>
          </p:cNvPr>
          <p:cNvSpPr/>
          <p:nvPr/>
        </p:nvSpPr>
        <p:spPr>
          <a:xfrm>
            <a:off x="2760955" y="2733867"/>
            <a:ext cx="346230" cy="938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A95C71-31FF-4A2A-9935-0784997E22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399" y="3826395"/>
            <a:ext cx="2849111" cy="3693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B5689C-7B29-4066-8630-23AB67B53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837" y="3826397"/>
            <a:ext cx="3539963" cy="369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969381-58AF-47A7-988F-60254D3AB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3616" y="4349346"/>
            <a:ext cx="2565646" cy="5663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4261E1-CC97-4591-977C-004F8AB4B6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6821" y="5077537"/>
            <a:ext cx="4130623" cy="6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B6493-7AC8-42BD-90F7-5CB48C341CEE}"/>
              </a:ext>
            </a:extLst>
          </p:cNvPr>
          <p:cNvSpPr txBox="1"/>
          <p:nvPr/>
        </p:nvSpPr>
        <p:spPr>
          <a:xfrm>
            <a:off x="291946" y="78990"/>
            <a:ext cx="145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BX12"/>
              </a:rPr>
              <a:t>Step 3 and 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49B87-D71D-4CB3-B08A-B0BC4B79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6" y="600504"/>
            <a:ext cx="3677649" cy="667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82580-8274-47AC-9B18-14FBFF44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8" y="4105399"/>
            <a:ext cx="6144166" cy="667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063D9-A1B3-4BE0-93CB-E3248B05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821" y="642648"/>
            <a:ext cx="6440243" cy="583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36F49-733F-43CF-B7A1-E565B57F8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6" y="1496098"/>
            <a:ext cx="4557481" cy="671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943FE4-94D1-42C4-84F5-2CAE45CC3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46" y="1462193"/>
            <a:ext cx="3705591" cy="7395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7204B3-2B1F-4D23-8DCD-FEA3DFBE1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36" y="2408927"/>
            <a:ext cx="5818111" cy="697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3DAEE0-A010-4FB5-BD06-23312C497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136" y="3177374"/>
            <a:ext cx="6232071" cy="620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0519F6-804A-4664-8051-4D4338B39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9824" y="2976499"/>
            <a:ext cx="3000794" cy="905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31834D-B06B-406C-A9FE-1B17918E37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469" y="4906624"/>
            <a:ext cx="3140702" cy="537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BE0236-77FA-402B-A6B6-7422700091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9247" y="4821228"/>
            <a:ext cx="4548013" cy="6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2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A5E44-19EF-4669-8E7B-4AA065D3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6" y="171620"/>
            <a:ext cx="6727124" cy="896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C98B5-DAF1-4DE9-A00E-4DF9F9EF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56" y="1428295"/>
            <a:ext cx="4773903" cy="956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6041B-FF49-4E2D-87AE-B5CEEE90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42" y="2452290"/>
            <a:ext cx="2957253" cy="586848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263CD34-D655-4B4D-867B-3E80C11E1B26}"/>
              </a:ext>
            </a:extLst>
          </p:cNvPr>
          <p:cNvSpPr/>
          <p:nvPr/>
        </p:nvSpPr>
        <p:spPr>
          <a:xfrm>
            <a:off x="5290959" y="1428294"/>
            <a:ext cx="275340" cy="16108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415D3A-7090-46B9-95A7-9E50C875A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299" y="1560085"/>
            <a:ext cx="4638325" cy="1347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34F80D-D6D8-4505-A7B6-3B347682A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56" y="3397906"/>
            <a:ext cx="3788614" cy="4209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4A179C-0E57-4210-A940-F69A00AB6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14" y="4390438"/>
            <a:ext cx="6748745" cy="58684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45BEA-713A-4F4D-9102-79A8A815B662}"/>
              </a:ext>
            </a:extLst>
          </p:cNvPr>
          <p:cNvCxnSpPr/>
          <p:nvPr/>
        </p:nvCxnSpPr>
        <p:spPr>
          <a:xfrm>
            <a:off x="3169328" y="3818863"/>
            <a:ext cx="1136342" cy="6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66E4D92-9CA3-4DEA-80EA-171AA49BF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464" y="3325437"/>
            <a:ext cx="5369342" cy="3069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257C0-7C75-4C69-8739-F16714E0897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305670" y="3478919"/>
            <a:ext cx="1393794" cy="12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4ACDAD6-4D81-43E4-BB49-69EE874BF2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6359" y="3665382"/>
            <a:ext cx="3115551" cy="6075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47AE75-F1E5-4229-B780-713740991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5670" y="5111693"/>
            <a:ext cx="3183310" cy="12472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7937EA-32D6-4F72-9E96-BD8CA4DEBE98}"/>
              </a:ext>
            </a:extLst>
          </p:cNvPr>
          <p:cNvSpPr/>
          <p:nvPr/>
        </p:nvSpPr>
        <p:spPr>
          <a:xfrm>
            <a:off x="0" y="6686381"/>
            <a:ext cx="12192000" cy="167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DFEED-2C7A-40CD-B716-BBFFC52E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26" y="825950"/>
            <a:ext cx="2857957" cy="666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8CAE6-74DC-473A-9A59-FB7C94B73952}"/>
              </a:ext>
            </a:extLst>
          </p:cNvPr>
          <p:cNvSpPr txBox="1"/>
          <p:nvPr/>
        </p:nvSpPr>
        <p:spPr>
          <a:xfrm>
            <a:off x="3284739" y="968748"/>
            <a:ext cx="14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Rays: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EE58F-46AF-464B-989D-4A7D2035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14" y="1597051"/>
            <a:ext cx="7544853" cy="3372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A0EB3-783A-4519-84A9-E9003B95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290" y="5117982"/>
            <a:ext cx="5572903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D0063-6818-4244-BE4D-959842403989}"/>
              </a:ext>
            </a:extLst>
          </p:cNvPr>
          <p:cNvSpPr txBox="1"/>
          <p:nvPr/>
        </p:nvSpPr>
        <p:spPr>
          <a:xfrm>
            <a:off x="3125283" y="188900"/>
            <a:ext cx="5033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CMBX12"/>
              </a:rPr>
              <a:t>Kruskal-Szekeres Coordinates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754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40BE9-8CB8-46A2-A63B-57281D77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59" y="574524"/>
            <a:ext cx="1457528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84DB1-CE14-460B-948A-BDB2B84F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61" y="431629"/>
            <a:ext cx="4791744" cy="6858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12CC1-4C87-4C70-A682-4487F77CDBC7}"/>
              </a:ext>
            </a:extLst>
          </p:cNvPr>
          <p:cNvCxnSpPr/>
          <p:nvPr/>
        </p:nvCxnSpPr>
        <p:spPr>
          <a:xfrm>
            <a:off x="3266983" y="774577"/>
            <a:ext cx="117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2F202C-FEA0-46F6-B36B-75A32203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87" y="1117525"/>
            <a:ext cx="4504672" cy="3102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A267C3-93E7-49F6-9BE5-E63DA71B5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25" y="4343804"/>
            <a:ext cx="1946998" cy="438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6999-3AF6-43F9-9E9E-D283800B0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4540" y="4343804"/>
            <a:ext cx="1813241" cy="438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43461B-FE9E-42CA-A768-7B381A405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037" y="4251888"/>
            <a:ext cx="3796683" cy="62227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08BB8B-7405-455E-8DC1-ED14AC1660B2}"/>
              </a:ext>
            </a:extLst>
          </p:cNvPr>
          <p:cNvCxnSpPr>
            <a:endCxn id="11" idx="1"/>
          </p:cNvCxnSpPr>
          <p:nvPr/>
        </p:nvCxnSpPr>
        <p:spPr>
          <a:xfrm>
            <a:off x="5752730" y="4563027"/>
            <a:ext cx="157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C443932-BADD-460C-AFD3-C5DC5EB48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171" y="5070570"/>
            <a:ext cx="1192170" cy="256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42FB6A-0ACD-4892-8636-0AB8E8569804}"/>
              </a:ext>
            </a:extLst>
          </p:cNvPr>
          <p:cNvSpPr txBox="1"/>
          <p:nvPr/>
        </p:nvSpPr>
        <p:spPr>
          <a:xfrm>
            <a:off x="2053303" y="5014402"/>
            <a:ext cx="79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D28A24-5E2A-4432-AF09-055BB8508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951" y="4985829"/>
            <a:ext cx="2864208" cy="3693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B9C67B-D1BF-4E0E-9FA9-82C6234AD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727" y="5615886"/>
            <a:ext cx="1104996" cy="4343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A897C1-EE7B-433B-83C6-BC42A1330B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7171" y="5615884"/>
            <a:ext cx="1540813" cy="4343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60999E-43C6-49D5-93D5-091021B97F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1055" y="5479191"/>
            <a:ext cx="4824973" cy="70776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9DCE05-1CF0-46BE-874C-236B6677C66C}"/>
              </a:ext>
            </a:extLst>
          </p:cNvPr>
          <p:cNvCxnSpPr/>
          <p:nvPr/>
        </p:nvCxnSpPr>
        <p:spPr>
          <a:xfrm>
            <a:off x="4554245" y="5833073"/>
            <a:ext cx="1384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34B1B-5459-4574-827A-FF8AC496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82" y="262508"/>
            <a:ext cx="701866" cy="31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B2559-3E12-41CB-B354-C473ADDF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72" y="222599"/>
            <a:ext cx="3170763" cy="39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3ABAC-C07F-446D-93C2-7BDB9270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93" y="925516"/>
            <a:ext cx="641243" cy="282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F9AFA-AC86-4367-B62E-F2F75F99D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471" y="855829"/>
            <a:ext cx="3170764" cy="415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061329-3F85-4ECE-8236-9B802DF63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682" y="378990"/>
            <a:ext cx="4256618" cy="715714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239F7375-5C57-4741-B46E-7EB99B6075AB}"/>
              </a:ext>
            </a:extLst>
          </p:cNvPr>
          <p:cNvSpPr/>
          <p:nvPr/>
        </p:nvSpPr>
        <p:spPr>
          <a:xfrm>
            <a:off x="5504155" y="262508"/>
            <a:ext cx="204188" cy="1009159"/>
          </a:xfrm>
          <a:prstGeom prst="rightBrace">
            <a:avLst>
              <a:gd name="adj1" fmla="val 8333"/>
              <a:gd name="adj2" fmla="val 49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E3F86-E832-41DA-A2F7-787FE05B0A37}"/>
              </a:ext>
            </a:extLst>
          </p:cNvPr>
          <p:cNvCxnSpPr/>
          <p:nvPr/>
        </p:nvCxnSpPr>
        <p:spPr>
          <a:xfrm>
            <a:off x="5859262" y="736847"/>
            <a:ext cx="834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A7780E-354A-4388-B636-0079B5BEFF03}"/>
              </a:ext>
            </a:extLst>
          </p:cNvPr>
          <p:cNvSpPr txBox="1"/>
          <p:nvPr/>
        </p:nvSpPr>
        <p:spPr>
          <a:xfrm>
            <a:off x="8451542" y="1094704"/>
            <a:ext cx="28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Rays have slope </a:t>
            </a:r>
            <a:r>
              <a:rPr lang="en-US" sz="1800" b="0" i="0" u="none" strike="noStrike" baseline="0" dirty="0">
                <a:latin typeface="MTSYN"/>
              </a:rPr>
              <a:t>±1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D8319E-941E-4C38-B473-1907EE2E7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93" y="1766268"/>
            <a:ext cx="4014288" cy="6344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84B12-E05F-491D-9822-22F85A75456C}"/>
              </a:ext>
            </a:extLst>
          </p:cNvPr>
          <p:cNvCxnSpPr/>
          <p:nvPr/>
        </p:nvCxnSpPr>
        <p:spPr>
          <a:xfrm>
            <a:off x="5020323" y="2065761"/>
            <a:ext cx="133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010338-D9DF-4E0E-9C6F-8AAB95CF2855}"/>
              </a:ext>
            </a:extLst>
          </p:cNvPr>
          <p:cNvSpPr txBox="1"/>
          <p:nvPr/>
        </p:nvSpPr>
        <p:spPr>
          <a:xfrm>
            <a:off x="6498454" y="1739635"/>
            <a:ext cx="507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MR10"/>
              </a:rPr>
              <a:t>Lines of constant </a:t>
            </a:r>
            <a:r>
              <a:rPr lang="en-US" sz="1800" b="0" i="0" u="none" strike="noStrike" baseline="0" dirty="0">
                <a:latin typeface="CMMI10"/>
              </a:rPr>
              <a:t>t </a:t>
            </a:r>
            <a:r>
              <a:rPr lang="en-US" sz="1800" b="0" i="0" u="none" strike="noStrike" baseline="0" dirty="0">
                <a:latin typeface="CMR10"/>
              </a:rPr>
              <a:t>correspond to straight lines with constant slope passing through the origin.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6FF224-75E2-4233-94D7-CC7009ED2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118" y="2756398"/>
            <a:ext cx="2477063" cy="4048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710ED3-8D44-44BA-A1E0-0F981A81F883}"/>
              </a:ext>
            </a:extLst>
          </p:cNvPr>
          <p:cNvCxnSpPr>
            <a:cxnSpLocks/>
          </p:cNvCxnSpPr>
          <p:nvPr/>
        </p:nvCxnSpPr>
        <p:spPr>
          <a:xfrm>
            <a:off x="5020323" y="2958817"/>
            <a:ext cx="133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CACB30-B3F4-4D80-8279-85CB9A538C44}"/>
              </a:ext>
            </a:extLst>
          </p:cNvPr>
          <p:cNvSpPr txBox="1"/>
          <p:nvPr/>
        </p:nvSpPr>
        <p:spPr>
          <a:xfrm>
            <a:off x="6449627" y="2652687"/>
            <a:ext cx="517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R10"/>
              </a:rPr>
              <a:t>L</a:t>
            </a:r>
            <a:r>
              <a:rPr lang="en-US" sz="1800" b="0" i="0" u="none" strike="noStrike" baseline="0" dirty="0">
                <a:latin typeface="CMR10"/>
              </a:rPr>
              <a:t>ines of constant </a:t>
            </a:r>
            <a:r>
              <a:rPr lang="en-US" sz="1800" b="0" i="0" u="none" strike="noStrike" baseline="0" dirty="0">
                <a:latin typeface="CMMI10"/>
              </a:rPr>
              <a:t>r </a:t>
            </a:r>
            <a:r>
              <a:rPr lang="en-US" sz="1800" b="0" i="0" u="none" strike="noStrike" baseline="0" dirty="0">
                <a:latin typeface="CMR10"/>
              </a:rPr>
              <a:t>are hyperbolae: Vertically oriented for outside horizon and horizontally for inside it.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C23547-7128-4A76-B3DA-DD98C9F78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471" y="3293819"/>
            <a:ext cx="7909226" cy="300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BBEBF-2FBD-4FA1-AFBB-CB3CEB538927}"/>
              </a:ext>
            </a:extLst>
          </p:cNvPr>
          <p:cNvSpPr txBox="1"/>
          <p:nvPr/>
        </p:nvSpPr>
        <p:spPr>
          <a:xfrm>
            <a:off x="3923930" y="221942"/>
            <a:ext cx="410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baseline="0" dirty="0">
                <a:latin typeface="CMBX12"/>
              </a:rPr>
              <a:t>Penrose Diagrams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5180E-0C0D-48C0-8EE6-27B95051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1006986"/>
            <a:ext cx="4347961" cy="1690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490DA-6788-4BB7-81C2-1691D1B8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358" y="430848"/>
            <a:ext cx="1972284" cy="2655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F883E-4058-452F-B1D5-B8E71D71E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20" y="1522091"/>
            <a:ext cx="1845509" cy="473208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38D54A1-6ACC-4A39-A4A5-551DCE99E3BD}"/>
              </a:ext>
            </a:extLst>
          </p:cNvPr>
          <p:cNvCxnSpPr/>
          <p:nvPr/>
        </p:nvCxnSpPr>
        <p:spPr>
          <a:xfrm>
            <a:off x="2583402" y="1171852"/>
            <a:ext cx="3027285" cy="4971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D52FA84-4B73-46EF-BEAB-069B030B57E5}"/>
              </a:ext>
            </a:extLst>
          </p:cNvPr>
          <p:cNvCxnSpPr/>
          <p:nvPr/>
        </p:nvCxnSpPr>
        <p:spPr>
          <a:xfrm rot="10800000" flipV="1">
            <a:off x="4563123" y="1758694"/>
            <a:ext cx="1047565" cy="656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39D9FC6-54C6-4951-92EB-F6D4E1FD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04" y="3365708"/>
            <a:ext cx="3807734" cy="6169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EDE288-31DA-4340-AB9C-DAD4B9FF9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312" y="3332359"/>
            <a:ext cx="4557511" cy="68362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31814-382F-47BE-8B6C-55B6E84DE359}"/>
              </a:ext>
            </a:extLst>
          </p:cNvPr>
          <p:cNvCxnSpPr>
            <a:cxnSpLocks/>
          </p:cNvCxnSpPr>
          <p:nvPr/>
        </p:nvCxnSpPr>
        <p:spPr>
          <a:xfrm>
            <a:off x="4199138" y="3674173"/>
            <a:ext cx="2569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11AC48C-8865-42A0-9D7C-64DF90257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833" y="3271263"/>
            <a:ext cx="1502078" cy="2670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5B5AE9-9B4B-48B7-AB55-F3847DA76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8636" y="4172355"/>
            <a:ext cx="4487497" cy="23271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ED30A4-A2C4-44B8-825E-9E80B03E7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8337" y="4959261"/>
            <a:ext cx="3446334" cy="5370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34C5D2A-250A-40C9-B8A7-C594E0B4D2D5}"/>
              </a:ext>
            </a:extLst>
          </p:cNvPr>
          <p:cNvSpPr txBox="1"/>
          <p:nvPr/>
        </p:nvSpPr>
        <p:spPr>
          <a:xfrm>
            <a:off x="692459" y="5028131"/>
            <a:ext cx="197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MMI10"/>
              </a:rPr>
              <a:t>r </a:t>
            </a:r>
            <a:r>
              <a:rPr lang="en-US" sz="1400" b="0" i="0" u="none" strike="noStrike" baseline="0" dirty="0">
                <a:latin typeface="CMR10"/>
              </a:rPr>
              <a:t>= </a:t>
            </a:r>
            <a:r>
              <a:rPr lang="en-US" sz="1400" b="0" i="0" u="none" strike="noStrike" baseline="0" dirty="0">
                <a:latin typeface="CMMI10"/>
              </a:rPr>
              <a:t>r</a:t>
            </a:r>
            <a:r>
              <a:rPr lang="en-US" sz="1400" b="0" i="0" u="none" strike="noStrike" baseline="0" dirty="0">
                <a:latin typeface="CMR10"/>
              </a:rPr>
              <a:t>(</a:t>
            </a:r>
            <a:r>
              <a:rPr lang="en-US" sz="1400" b="0" i="0" u="none" strike="noStrike" baseline="0" dirty="0">
                <a:latin typeface="CMMI10"/>
              </a:rPr>
              <a:t>T,R</a:t>
            </a:r>
            <a:r>
              <a:rPr lang="en-US" sz="1400" b="0" i="0" u="none" strike="noStrike" baseline="0" dirty="0">
                <a:latin typeface="CMR10"/>
              </a:rPr>
              <a:t>) is a solution of 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63C62B-A256-4218-9405-637053D63771}"/>
              </a:ext>
            </a:extLst>
          </p:cNvPr>
          <p:cNvCxnSpPr/>
          <p:nvPr/>
        </p:nvCxnSpPr>
        <p:spPr>
          <a:xfrm flipH="1">
            <a:off x="5974671" y="4015986"/>
            <a:ext cx="1056444" cy="77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5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D0CF2-EB45-4F95-A2BC-2C67DFC4C54D}"/>
              </a:ext>
            </a:extLst>
          </p:cNvPr>
          <p:cNvSpPr txBox="1"/>
          <p:nvPr/>
        </p:nvSpPr>
        <p:spPr>
          <a:xfrm>
            <a:off x="1313895" y="168676"/>
            <a:ext cx="94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Charged Black Hole: Reissner-Nordstrom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9E360-6C27-497F-A38E-51AEE1AA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03" y="953386"/>
            <a:ext cx="3983597" cy="416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1D4CC-FC2B-47DF-8C6A-791CCC3D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86" y="1750089"/>
            <a:ext cx="1802948" cy="326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5C9717-E5BF-4A2B-9CF4-0921846F6045}"/>
              </a:ext>
            </a:extLst>
          </p:cNvPr>
          <p:cNvSpPr txBox="1"/>
          <p:nvPr/>
        </p:nvSpPr>
        <p:spPr>
          <a:xfrm>
            <a:off x="594804" y="1728621"/>
            <a:ext cx="318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non-vanishing component: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8508803-5C82-460A-92EE-51FBC716F41E}"/>
              </a:ext>
            </a:extLst>
          </p:cNvPr>
          <p:cNvSpPr/>
          <p:nvPr/>
        </p:nvSpPr>
        <p:spPr>
          <a:xfrm>
            <a:off x="6161104" y="887767"/>
            <a:ext cx="266330" cy="1210186"/>
          </a:xfrm>
          <a:prstGeom prst="rightBrace">
            <a:avLst>
              <a:gd name="adj1" fmla="val 8333"/>
              <a:gd name="adj2" fmla="val 51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FA240-74BF-4102-8D24-C8D4A0CF9549}"/>
              </a:ext>
            </a:extLst>
          </p:cNvPr>
          <p:cNvSpPr txBox="1"/>
          <p:nvPr/>
        </p:nvSpPr>
        <p:spPr>
          <a:xfrm>
            <a:off x="6556403" y="1308194"/>
            <a:ext cx="215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Spherical symmetry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375A2B-69ED-4897-939B-95075A27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91" y="2422232"/>
            <a:ext cx="3532820" cy="416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D9CDE-083E-44EC-9ABB-C14821F12DD4}"/>
              </a:ext>
            </a:extLst>
          </p:cNvPr>
          <p:cNvSpPr txBox="1"/>
          <p:nvPr/>
        </p:nvSpPr>
        <p:spPr>
          <a:xfrm>
            <a:off x="461639" y="2457106"/>
            <a:ext cx="187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Maxwell’s equation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0E8736-C717-4BBF-9E3C-D48B820C70BC}"/>
              </a:ext>
            </a:extLst>
          </p:cNvPr>
          <p:cNvSpPr/>
          <p:nvPr/>
        </p:nvSpPr>
        <p:spPr>
          <a:xfrm>
            <a:off x="6046183" y="2457106"/>
            <a:ext cx="381741" cy="17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EE6711-6A32-42E8-B4A6-BA7C5C291C20}"/>
              </a:ext>
            </a:extLst>
          </p:cNvPr>
          <p:cNvSpPr/>
          <p:nvPr/>
        </p:nvSpPr>
        <p:spPr>
          <a:xfrm>
            <a:off x="8593290" y="2422232"/>
            <a:ext cx="479689" cy="17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DDF7C-ECAF-446F-8277-6D5A99663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947" y="2349851"/>
            <a:ext cx="1953319" cy="392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F96C69-8088-4A9F-9B00-5D2D7765F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463" y="2201224"/>
            <a:ext cx="1287762" cy="6111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3691F5-3EA3-49A7-9E5E-521A52AD1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2968" y="2946381"/>
            <a:ext cx="2229630" cy="3258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FABBF4-14FE-4CCF-8F09-B18C03288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415" y="3476929"/>
            <a:ext cx="3875952" cy="5061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1118B3-2AD1-4B7E-8465-C0FE25DFB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739" y="3509471"/>
            <a:ext cx="1791060" cy="382093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E8249DB-3064-4AC0-9D1B-E57FCF3537AB}"/>
              </a:ext>
            </a:extLst>
          </p:cNvPr>
          <p:cNvSpPr/>
          <p:nvPr/>
        </p:nvSpPr>
        <p:spPr>
          <a:xfrm>
            <a:off x="4656895" y="3619045"/>
            <a:ext cx="630315" cy="16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45535-E630-4007-AB6B-E595591E4F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804" y="4159995"/>
            <a:ext cx="1313894" cy="1182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680056-C338-4E7E-A92B-D001C617E9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654" y="4407675"/>
            <a:ext cx="4925112" cy="68589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AC128B-7F3E-4D82-B0FA-23FEC79B73D5}"/>
              </a:ext>
            </a:extLst>
          </p:cNvPr>
          <p:cNvSpPr/>
          <p:nvPr/>
        </p:nvSpPr>
        <p:spPr>
          <a:xfrm>
            <a:off x="1908698" y="4687410"/>
            <a:ext cx="825624" cy="13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1BEFEBA-9262-466A-A3D9-77427026911E}"/>
              </a:ext>
            </a:extLst>
          </p:cNvPr>
          <p:cNvSpPr/>
          <p:nvPr/>
        </p:nvSpPr>
        <p:spPr>
          <a:xfrm>
            <a:off x="7883370" y="4643021"/>
            <a:ext cx="825623" cy="17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005B9-9C16-4C28-AB94-DB71B1A01EA9}"/>
              </a:ext>
            </a:extLst>
          </p:cNvPr>
          <p:cNvSpPr txBox="1"/>
          <p:nvPr/>
        </p:nvSpPr>
        <p:spPr>
          <a:xfrm>
            <a:off x="8833134" y="4269495"/>
            <a:ext cx="275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boundary conditions we have AB=1 as in Schwarzschild Solution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03E71E-027A-4FE4-9DBC-DAE89453FA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4862" y="5501573"/>
            <a:ext cx="6068272" cy="5334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8D0E3A-8DDB-42C4-85ED-008DCF5C78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415" y="5495624"/>
            <a:ext cx="1076964" cy="598313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1E1D1081-E02E-435A-928C-732E93D1BBAF}"/>
              </a:ext>
            </a:extLst>
          </p:cNvPr>
          <p:cNvSpPr/>
          <p:nvPr/>
        </p:nvSpPr>
        <p:spPr>
          <a:xfrm>
            <a:off x="1776919" y="5738691"/>
            <a:ext cx="987943" cy="165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578B09D-214F-46B7-90E8-1FEEEC32A04C}"/>
              </a:ext>
            </a:extLst>
          </p:cNvPr>
          <p:cNvSpPr/>
          <p:nvPr/>
        </p:nvSpPr>
        <p:spPr>
          <a:xfrm>
            <a:off x="8833134" y="5738691"/>
            <a:ext cx="469329" cy="135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3609387-3867-4834-892D-FE10E6E057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2648" y="5495625"/>
            <a:ext cx="1858525" cy="4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7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6EF5A-646D-4BBA-A4EA-70AEACF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08" y="517216"/>
            <a:ext cx="5900627" cy="72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D0C6D-0F61-45AC-ABF8-EAAC4518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7" y="1456878"/>
            <a:ext cx="4105848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93F90-F8A6-4FC9-9986-22F15C157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83" y="1456878"/>
            <a:ext cx="1943371" cy="362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6B16FF-110C-4E75-8EEA-4933D1AC6055}"/>
              </a:ext>
            </a:extLst>
          </p:cNvPr>
          <p:cNvSpPr txBox="1"/>
          <p:nvPr/>
        </p:nvSpPr>
        <p:spPr>
          <a:xfrm>
            <a:off x="5341400" y="1501943"/>
            <a:ext cx="75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C578B-C3BD-4C82-9F88-035E12433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753" y="1818878"/>
            <a:ext cx="4426389" cy="4803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52A5B-D85C-4321-B6DE-9B231C7E5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70" y="2590460"/>
            <a:ext cx="7230484" cy="1552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7401F8-9B0B-4962-9646-ABD5C22BEEE5}"/>
              </a:ext>
            </a:extLst>
          </p:cNvPr>
          <p:cNvSpPr txBox="1"/>
          <p:nvPr/>
        </p:nvSpPr>
        <p:spPr>
          <a:xfrm>
            <a:off x="620344" y="5180094"/>
            <a:ext cx="431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Q=M means both horizons coincide and this is called an extremal charged/Reissner-Nordstrom black hole (Extreme RNBH)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CDA209-B36C-4875-82AE-51BA19733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2" y="269604"/>
            <a:ext cx="4353823" cy="2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7AF07-A81A-4B4D-89F4-6E55FB1338BB}"/>
              </a:ext>
            </a:extLst>
          </p:cNvPr>
          <p:cNvSpPr txBox="1"/>
          <p:nvPr/>
        </p:nvSpPr>
        <p:spPr>
          <a:xfrm>
            <a:off x="2317071" y="142042"/>
            <a:ext cx="782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Extremal Reissner-Nordstrom Black Hole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2ABF5-1F7D-464B-BCE9-B246B1C6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0" y="907779"/>
            <a:ext cx="4639322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02111-A572-4038-B2C0-D53E9870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926831"/>
            <a:ext cx="5187518" cy="6988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7822A55-F913-41A0-9E29-9DC8B5FF962A}"/>
              </a:ext>
            </a:extLst>
          </p:cNvPr>
          <p:cNvSpPr/>
          <p:nvPr/>
        </p:nvSpPr>
        <p:spPr>
          <a:xfrm>
            <a:off x="5237825" y="1180730"/>
            <a:ext cx="858175" cy="106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0A5C5-25A5-4DE5-873A-9E8409BF0939}"/>
              </a:ext>
            </a:extLst>
          </p:cNvPr>
          <p:cNvSpPr txBox="1"/>
          <p:nvPr/>
        </p:nvSpPr>
        <p:spPr>
          <a:xfrm>
            <a:off x="6523608" y="1605212"/>
            <a:ext cx="433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suggests we make a change of coordinates as follows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0958-8E6C-433E-BF11-1C274BE3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3" y="2181160"/>
            <a:ext cx="914528" cy="276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DC24C6-49F2-45BB-9A96-D64982D1E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418" y="2104949"/>
            <a:ext cx="7192379" cy="4286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F449F9-257B-4B0C-A03F-F3F4EC784D63}"/>
              </a:ext>
            </a:extLst>
          </p:cNvPr>
          <p:cNvSpPr/>
          <p:nvPr/>
        </p:nvSpPr>
        <p:spPr>
          <a:xfrm>
            <a:off x="1766656" y="2250224"/>
            <a:ext cx="1074198" cy="138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0DB15B-1014-44BB-9636-ACB99A8FF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7186" y="2127566"/>
            <a:ext cx="1272665" cy="3413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CC18BF-0D34-493C-9CB9-DB3B29039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165" y="2870683"/>
            <a:ext cx="6001735" cy="3588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BCAFA4-582D-4B5B-B706-3AF96193DCC8}"/>
              </a:ext>
            </a:extLst>
          </p:cNvPr>
          <p:cNvSpPr txBox="1"/>
          <p:nvPr/>
        </p:nvSpPr>
        <p:spPr>
          <a:xfrm>
            <a:off x="525198" y="2865458"/>
            <a:ext cx="417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Ansatz for Multiple Extremal RNBHs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07BD0D-412B-4FCC-8C75-A3A52053A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198" y="3571056"/>
            <a:ext cx="4046802" cy="5844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255384-45F1-4A98-9523-E8474CB4FC99}"/>
              </a:ext>
            </a:extLst>
          </p:cNvPr>
          <p:cNvSpPr txBox="1"/>
          <p:nvPr/>
        </p:nvSpPr>
        <p:spPr>
          <a:xfrm>
            <a:off x="525198" y="4464325"/>
            <a:ext cx="507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Potential Ansatz for Multiple Extremal RNBHs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B6641B-EBE7-49FF-9AB8-CE94947C7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1810" y="4356783"/>
            <a:ext cx="2903155" cy="6235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34B940-B0EF-4F95-AD08-77DF7BE49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174" y="5220338"/>
            <a:ext cx="8121652" cy="9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4072E0-1961-455E-B694-BF8535D9B165}"/>
              </a:ext>
            </a:extLst>
          </p:cNvPr>
          <p:cNvSpPr txBox="1"/>
          <p:nvPr/>
        </p:nvSpPr>
        <p:spPr>
          <a:xfrm>
            <a:off x="321816" y="1124789"/>
            <a:ext cx="1986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BX12"/>
              </a:rPr>
              <a:t>Maxwell's Equation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15BDF-3B49-467B-8BAC-BCB4015E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7" y="348372"/>
            <a:ext cx="4381051" cy="50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237FD-E2EE-47E8-8E1F-57B2A763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50" y="414576"/>
            <a:ext cx="1125517" cy="317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BF2C4-F24B-4950-9E92-45985AE5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662" y="1082620"/>
            <a:ext cx="5507346" cy="905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9CC8D1-AB94-4AE9-99B6-77CA70863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61" y="2405122"/>
            <a:ext cx="2672663" cy="11281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344CA2-9D19-46D4-8F90-EF31B83AF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9" y="2403379"/>
            <a:ext cx="2838872" cy="11281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553957-F1DC-4D50-81BF-38BA5AA6B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575" y="2511491"/>
            <a:ext cx="2762535" cy="9119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E9AF1F-63C9-4B24-9314-6CC51D178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8865" y="2799261"/>
            <a:ext cx="859761" cy="3364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BA6295-E45E-44D3-97F9-60E39306F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50" y="3837176"/>
            <a:ext cx="3649890" cy="364275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13C3F5-547D-4594-A13F-E51F1B031E66}"/>
              </a:ext>
            </a:extLst>
          </p:cNvPr>
          <p:cNvSpPr/>
          <p:nvPr/>
        </p:nvSpPr>
        <p:spPr>
          <a:xfrm>
            <a:off x="4474346" y="3946933"/>
            <a:ext cx="2547891" cy="18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F39749-13CB-4B3A-8867-E04945CFC4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9306" y="3844136"/>
            <a:ext cx="3954922" cy="3880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72D306-8CDA-4D47-B906-2BE57282BE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162" y="4631211"/>
            <a:ext cx="1899792" cy="5711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418535-4A66-4FE9-A043-BEA83B7BE8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7427" y="4544433"/>
            <a:ext cx="2658278" cy="592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6D2A31-EB1B-4E7B-B87E-993D1BD8EE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2467" y="4544433"/>
            <a:ext cx="2018867" cy="5176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4C6A9-8866-426F-878D-2A370274F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919" y="5546284"/>
            <a:ext cx="1573298" cy="373853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51BDE663-815E-484A-AD5A-73FD91836F5C}"/>
              </a:ext>
            </a:extLst>
          </p:cNvPr>
          <p:cNvSpPr/>
          <p:nvPr/>
        </p:nvSpPr>
        <p:spPr>
          <a:xfrm>
            <a:off x="2721085" y="5639746"/>
            <a:ext cx="2037346" cy="186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50CD39-623A-436A-B0A2-2FD79F6A48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2732" y="5486504"/>
            <a:ext cx="2354843" cy="4919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D789C4-04CE-4D56-A256-EEC8A44E02E3}"/>
              </a:ext>
            </a:extLst>
          </p:cNvPr>
          <p:cNvSpPr txBox="1"/>
          <p:nvPr/>
        </p:nvSpPr>
        <p:spPr>
          <a:xfrm>
            <a:off x="7501631" y="5406501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Remarkably the same condition as Maxwell’s equation!</a:t>
            </a:r>
          </a:p>
        </p:txBody>
      </p:sp>
    </p:spTree>
    <p:extLst>
      <p:ext uri="{BB962C8B-B14F-4D97-AF65-F5344CB8AC3E}">
        <p14:creationId xmlns:p14="http://schemas.microsoft.com/office/powerpoint/2010/main" val="9781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308</TotalTime>
  <Words>166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Chiller</vt:lpstr>
      <vt:lpstr>CMBX12</vt:lpstr>
      <vt:lpstr>CMMI10</vt:lpstr>
      <vt:lpstr>CMR10</vt:lpstr>
      <vt:lpstr>MTSYN</vt:lpstr>
      <vt:lpstr>Office Theme</vt:lpstr>
      <vt:lpstr>Black Holes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Vikramaditya</dc:creator>
  <cp:lastModifiedBy>Vinay Vikramaditya</cp:lastModifiedBy>
  <cp:revision>49</cp:revision>
  <dcterms:created xsi:type="dcterms:W3CDTF">2021-05-21T11:21:43Z</dcterms:created>
  <dcterms:modified xsi:type="dcterms:W3CDTF">2021-05-22T11:44:12Z</dcterms:modified>
</cp:coreProperties>
</file>