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6BDBD5-6ABE-452A-B606-02B86E2CAF24}">
  <a:tblStyle styleId="{096BDBD5-6ABE-452A-B606-02B86E2CAF2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9F9F9"/>
          </a:solidFill>
        </a:fill>
      </a:tcStyle>
    </a:wholeTbl>
    <a:band1H>
      <a:tcTxStyle/>
      <a:tcStyle>
        <a:tcBdr/>
        <a:fill>
          <a:solidFill>
            <a:srgbClr val="F2F2F2"/>
          </a:solidFill>
        </a:fill>
      </a:tcStyle>
    </a:band1H>
    <a:band2H>
      <a:tcTxStyle/>
      <a:tcStyle>
        <a:tcBdr/>
      </a:tcStyle>
    </a:band2H>
    <a:band1V>
      <a:tcTxStyle/>
      <a:tcStyle>
        <a:tcBdr/>
        <a:fill>
          <a:solidFill>
            <a:srgbClr val="F2F2F2"/>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6" name="Google Shape;76;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9" name="Google Shape;69;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5"/>
          <p:cNvSpPr/>
          <p:nvPr/>
        </p:nvSpPr>
        <p:spPr>
          <a:xfrm>
            <a:off x="0" y="-3324"/>
            <a:ext cx="12192000" cy="68613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5"/>
          <p:cNvSpPr/>
          <p:nvPr/>
        </p:nvSpPr>
        <p:spPr>
          <a:xfrm>
            <a:off x="321734" y="260773"/>
            <a:ext cx="11573488" cy="6214534"/>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15"/>
          <p:cNvSpPr txBox="1">
            <a:spLocks noGrp="1"/>
          </p:cNvSpPr>
          <p:nvPr>
            <p:ph type="ctrTitle"/>
          </p:nvPr>
        </p:nvSpPr>
        <p:spPr>
          <a:xfrm>
            <a:off x="1524000" y="1122362"/>
            <a:ext cx="9144000" cy="284003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100"/>
              <a:buFont typeface="Calibri"/>
              <a:buNone/>
            </a:pPr>
            <a:r>
              <a:rPr lang="en-US" sz="4100" b="1"/>
              <a:t>CS 487/587 Database Implementation</a:t>
            </a:r>
            <a:br>
              <a:rPr lang="en-US" sz="4100" b="0"/>
            </a:br>
            <a:r>
              <a:rPr lang="en-US" sz="4100" b="1"/>
              <a:t>Spring 2019</a:t>
            </a:r>
            <a:br>
              <a:rPr lang="en-US" sz="4100" b="0"/>
            </a:br>
            <a:r>
              <a:rPr lang="en-US" sz="4100" b="1"/>
              <a:t>Database Benchmarking Project - Part III</a:t>
            </a:r>
            <a:br>
              <a:rPr lang="en-US" sz="4100" b="0"/>
            </a:br>
            <a:endParaRPr sz="4100"/>
          </a:p>
        </p:txBody>
      </p:sp>
      <p:cxnSp>
        <p:nvCxnSpPr>
          <p:cNvPr id="99" name="Google Shape;99;p15"/>
          <p:cNvCxnSpPr/>
          <p:nvPr/>
        </p:nvCxnSpPr>
        <p:spPr>
          <a:xfrm>
            <a:off x="4724400" y="4109417"/>
            <a:ext cx="2743200" cy="0"/>
          </a:xfrm>
          <a:prstGeom prst="straightConnector1">
            <a:avLst/>
          </a:prstGeom>
          <a:noFill/>
          <a:ln w="12700" cap="flat" cmpd="sng">
            <a:solidFill>
              <a:srgbClr val="D8D8D8"/>
            </a:solidFill>
            <a:prstDash val="solid"/>
            <a:miter lim="800000"/>
            <a:headEnd type="none" w="sm" len="sm"/>
            <a:tailEnd type="none" w="sm" len="sm"/>
          </a:ln>
        </p:spPr>
      </p:cxnSp>
      <p:sp>
        <p:nvSpPr>
          <p:cNvPr id="100" name="Google Shape;100;p15"/>
          <p:cNvSpPr txBox="1"/>
          <p:nvPr/>
        </p:nvSpPr>
        <p:spPr>
          <a:xfrm>
            <a:off x="4968240" y="4264596"/>
            <a:ext cx="225552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dirty="0" err="1">
                <a:solidFill>
                  <a:schemeClr val="lt1"/>
                </a:solidFill>
                <a:latin typeface="Calibri"/>
                <a:ea typeface="Calibri"/>
                <a:cs typeface="Calibri"/>
                <a:sym typeface="Calibri"/>
              </a:rPr>
              <a:t>Amee</a:t>
            </a:r>
            <a:r>
              <a:rPr lang="en-US" sz="1800" b="0" i="0" u="none" strike="noStrike" cap="none" dirty="0">
                <a:solidFill>
                  <a:schemeClr val="lt1"/>
                </a:solidFill>
                <a:latin typeface="Calibri"/>
                <a:ea typeface="Calibri"/>
                <a:cs typeface="Calibri"/>
                <a:sym typeface="Calibri"/>
              </a:rPr>
              <a:t> </a:t>
            </a:r>
            <a:r>
              <a:rPr lang="en-US" sz="1800" b="0" i="0" u="none" strike="noStrike" cap="none" dirty="0" err="1">
                <a:solidFill>
                  <a:schemeClr val="lt1"/>
                </a:solidFill>
                <a:latin typeface="Calibri"/>
                <a:ea typeface="Calibri"/>
                <a:cs typeface="Calibri"/>
                <a:sym typeface="Calibri"/>
              </a:rPr>
              <a:t>Sankhesara</a:t>
            </a:r>
            <a:endParaRPr sz="1800" b="0" i="0" u="none" strike="noStrike" cap="none"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b="0" i="0" u="none" strike="noStrike" cap="none" dirty="0">
                <a:solidFill>
                  <a:schemeClr val="lt1"/>
                </a:solidFill>
                <a:latin typeface="Calibri"/>
                <a:ea typeface="Calibri"/>
                <a:cs typeface="Calibri"/>
                <a:sym typeface="Calibri"/>
              </a:rPr>
              <a:t>Vinaya D Bhat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704850" y="342900"/>
            <a:ext cx="8153400" cy="60483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b="1"/>
              <a:t>Experiment-3: Aggregations</a:t>
            </a:r>
            <a:endParaRPr sz="3200"/>
          </a:p>
        </p:txBody>
      </p:sp>
      <p:sp>
        <p:nvSpPr>
          <p:cNvPr id="175" name="Google Shape;175;p24"/>
          <p:cNvSpPr txBox="1">
            <a:spLocks noGrp="1"/>
          </p:cNvSpPr>
          <p:nvPr>
            <p:ph type="body" idx="1"/>
          </p:nvPr>
        </p:nvSpPr>
        <p:spPr>
          <a:xfrm>
            <a:off x="704850" y="1054100"/>
            <a:ext cx="9841200" cy="19677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800"/>
              <a:buChar char="•"/>
            </a:pPr>
            <a:r>
              <a:rPr lang="en-US" sz="1800"/>
              <a:t>To optimize the query we have created an index on columns present in the aggregation. So not it is doing parallel seq scan on table rather than seq scan. It will be much faster than previous one. It will also give better performance than hash aggregation due to its cache efficiency. HashAggregate needs to keep the whole hash table in memory at once, GroupAggregate only needs the last group. So it will give better performance than previous two cases.</a:t>
            </a:r>
            <a:endParaRPr sz="1800"/>
          </a:p>
          <a:p>
            <a:pPr marL="228600" lvl="0" indent="-228600" algn="l" rtl="0">
              <a:lnSpc>
                <a:spcPct val="90000"/>
              </a:lnSpc>
              <a:spcBef>
                <a:spcPts val="0"/>
              </a:spcBef>
              <a:spcAft>
                <a:spcPts val="0"/>
              </a:spcAft>
              <a:buSzPts val="1800"/>
              <a:buChar char="•"/>
            </a:pPr>
            <a:r>
              <a:rPr lang="en-US" sz="1800"/>
              <a:t>enable_sort=on, enable_hashagg = off : </a:t>
            </a:r>
            <a:r>
              <a:rPr lang="en-US" sz="1800" b="1"/>
              <a:t>group aggregate with index only scan</a:t>
            </a:r>
            <a:endParaRPr/>
          </a:p>
          <a:p>
            <a:pPr marL="228600" lvl="0" indent="-228600" algn="l" rtl="0">
              <a:lnSpc>
                <a:spcPct val="90000"/>
              </a:lnSpc>
              <a:spcBef>
                <a:spcPts val="1000"/>
              </a:spcBef>
              <a:spcAft>
                <a:spcPts val="0"/>
              </a:spcAft>
              <a:buClr>
                <a:schemeClr val="dk1"/>
              </a:buClr>
              <a:buSzPts val="1800"/>
              <a:buChar char="•"/>
            </a:pPr>
            <a:r>
              <a:rPr lang="en-US" sz="1800" b="1">
                <a:solidFill>
                  <a:schemeClr val="dk1"/>
                </a:solidFill>
              </a:rPr>
              <a:t>Average Execution Time: 0.35 s</a:t>
            </a:r>
            <a:r>
              <a:rPr lang="en-US" sz="1800" b="1"/>
              <a:t> </a:t>
            </a:r>
            <a:r>
              <a:rPr lang="en-US" sz="1800"/>
              <a:t>which is better than previous two cases.</a:t>
            </a:r>
            <a:endParaRPr sz="1800">
              <a:solidFill>
                <a:schemeClr val="dk1"/>
              </a:solidFill>
            </a:endParaRPr>
          </a:p>
          <a:p>
            <a:pPr marL="228600" lvl="0" indent="-114300" algn="l" rtl="0">
              <a:lnSpc>
                <a:spcPct val="90000"/>
              </a:lnSpc>
              <a:spcBef>
                <a:spcPts val="1000"/>
              </a:spcBef>
              <a:spcAft>
                <a:spcPts val="0"/>
              </a:spcAft>
              <a:buClr>
                <a:schemeClr val="dk1"/>
              </a:buClr>
              <a:buSzPts val="1800"/>
              <a:buNone/>
            </a:pPr>
            <a:endParaRPr sz="1800"/>
          </a:p>
        </p:txBody>
      </p:sp>
      <p:pic>
        <p:nvPicPr>
          <p:cNvPr id="176" name="Google Shape;176;p24" descr="A screenshot of a social media post&#10;&#10;Description automatically generated"/>
          <p:cNvPicPr preferRelativeResize="0"/>
          <p:nvPr/>
        </p:nvPicPr>
        <p:blipFill rotWithShape="1">
          <a:blip r:embed="rId3">
            <a:alphaModFix/>
          </a:blip>
          <a:srcRect/>
          <a:stretch/>
        </p:blipFill>
        <p:spPr>
          <a:xfrm>
            <a:off x="2583825" y="3021925"/>
            <a:ext cx="5709899" cy="3635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b="1"/>
              <a:t>Experiment-4: Memory management and Execution time using work_mem parameter</a:t>
            </a:r>
            <a:endParaRPr/>
          </a:p>
        </p:txBody>
      </p:sp>
      <p:sp>
        <p:nvSpPr>
          <p:cNvPr id="182" name="Google Shape;182;p25"/>
          <p:cNvSpPr txBox="1">
            <a:spLocks noGrp="1"/>
          </p:cNvSpPr>
          <p:nvPr>
            <p:ph type="body" idx="1"/>
          </p:nvPr>
        </p:nvSpPr>
        <p:spPr>
          <a:xfrm>
            <a:off x="838200" y="1577975"/>
            <a:ext cx="10515600" cy="127406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sz="1800" b="1"/>
              <a:t>SQL query : </a:t>
            </a:r>
            <a:r>
              <a:rPr lang="en-US" sz="1800"/>
              <a:t>select T2.* from thousandktup T1 inner join fifteenhundredktup T2 on T1.stringu1 = T2.stringu1 and T1.tenpercent = T2.tenpercent inner join twothousandktup T3 on T2.stringu1 = T3.stringu1 and T2.tenpercent = T3.tenpercent</a:t>
            </a:r>
            <a:endParaRPr/>
          </a:p>
          <a:p>
            <a:pPr marL="0" lvl="0" indent="0" algn="l" rtl="0">
              <a:lnSpc>
                <a:spcPct val="90000"/>
              </a:lnSpc>
              <a:spcBef>
                <a:spcPts val="1000"/>
              </a:spcBef>
              <a:spcAft>
                <a:spcPts val="0"/>
              </a:spcAft>
              <a:buClr>
                <a:schemeClr val="dk1"/>
              </a:buClr>
              <a:buSzPts val="1800"/>
              <a:buNone/>
            </a:pPr>
            <a:r>
              <a:rPr lang="en-US" sz="1800" b="1"/>
              <a:t>Output rows:  </a:t>
            </a:r>
            <a:r>
              <a:rPr lang="en-US" sz="1800"/>
              <a:t>1000000 rows</a:t>
            </a:r>
            <a:endParaRPr/>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endParaRPr sz="1800"/>
          </a:p>
        </p:txBody>
      </p:sp>
      <p:pic>
        <p:nvPicPr>
          <p:cNvPr id="183" name="Google Shape;183;p25" descr="A screenshot of a social media post&#10;&#10;Description automatically generated"/>
          <p:cNvPicPr preferRelativeResize="0"/>
          <p:nvPr/>
        </p:nvPicPr>
        <p:blipFill rotWithShape="1">
          <a:blip r:embed="rId3">
            <a:alphaModFix/>
          </a:blip>
          <a:srcRect/>
          <a:stretch/>
        </p:blipFill>
        <p:spPr>
          <a:xfrm>
            <a:off x="2135416" y="2852044"/>
            <a:ext cx="7921168" cy="36408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b="1"/>
              <a:t>Experiment-4: Memory management and Execution time using work_mem parameter</a:t>
            </a:r>
            <a:endParaRPr sz="3200"/>
          </a:p>
        </p:txBody>
      </p:sp>
      <p:sp>
        <p:nvSpPr>
          <p:cNvPr id="189" name="Google Shape;18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400"/>
              <a:buNone/>
            </a:pPr>
            <a:r>
              <a:rPr lang="en-US" sz="2400" dirty="0"/>
              <a:t>Important Observations:</a:t>
            </a:r>
            <a:endParaRPr dirty="0"/>
          </a:p>
          <a:p>
            <a:pPr marL="0" lvl="0" indent="0" algn="just" rtl="0">
              <a:lnSpc>
                <a:spcPct val="90000"/>
              </a:lnSpc>
              <a:spcBef>
                <a:spcPts val="1000"/>
              </a:spcBef>
              <a:spcAft>
                <a:spcPts val="0"/>
              </a:spcAft>
              <a:buClr>
                <a:schemeClr val="dk1"/>
              </a:buClr>
              <a:buSzPts val="2400"/>
              <a:buNone/>
            </a:pPr>
            <a:r>
              <a:rPr lang="en-US" sz="2400" dirty="0"/>
              <a:t>With </a:t>
            </a:r>
            <a:r>
              <a:rPr lang="en-US" sz="2400" dirty="0" err="1"/>
              <a:t>work_mem</a:t>
            </a:r>
            <a:r>
              <a:rPr lang="en-US" sz="2400" dirty="0"/>
              <a:t>=‘100kB’ the average execution time is 43.8 s.</a:t>
            </a:r>
            <a:endParaRPr dirty="0"/>
          </a:p>
          <a:p>
            <a:pPr marL="0" lvl="0" indent="0" algn="just" rtl="0">
              <a:lnSpc>
                <a:spcPct val="90000"/>
              </a:lnSpc>
              <a:spcBef>
                <a:spcPts val="1000"/>
              </a:spcBef>
              <a:spcAft>
                <a:spcPts val="0"/>
              </a:spcAft>
              <a:buClr>
                <a:schemeClr val="dk1"/>
              </a:buClr>
              <a:buSzPts val="2400"/>
              <a:buNone/>
            </a:pPr>
            <a:r>
              <a:rPr lang="en-US" sz="2400" dirty="0"/>
              <a:t>With </a:t>
            </a:r>
            <a:r>
              <a:rPr lang="en-US" sz="2400" dirty="0" err="1"/>
              <a:t>work_mem</a:t>
            </a:r>
            <a:r>
              <a:rPr lang="en-US" sz="2400" dirty="0"/>
              <a:t>=‘4MB’ (default) the average execution time is 33.6 s.</a:t>
            </a:r>
            <a:endParaRPr dirty="0"/>
          </a:p>
          <a:p>
            <a:pPr marL="0" lvl="0" indent="0" algn="just" rtl="0">
              <a:lnSpc>
                <a:spcPct val="90000"/>
              </a:lnSpc>
              <a:spcBef>
                <a:spcPts val="1000"/>
              </a:spcBef>
              <a:spcAft>
                <a:spcPts val="0"/>
              </a:spcAft>
              <a:buClr>
                <a:schemeClr val="dk1"/>
              </a:buClr>
              <a:buSzPts val="2400"/>
              <a:buNone/>
            </a:pPr>
            <a:r>
              <a:rPr lang="en-US" sz="2400" dirty="0"/>
              <a:t>With </a:t>
            </a:r>
            <a:r>
              <a:rPr lang="en-US" sz="2400" dirty="0" err="1"/>
              <a:t>work_mem</a:t>
            </a:r>
            <a:r>
              <a:rPr lang="en-US" sz="2400" dirty="0"/>
              <a:t>=‘128MB’ the average execution time is 27.9 s.</a:t>
            </a:r>
            <a:endParaRPr dirty="0"/>
          </a:p>
          <a:p>
            <a:pPr marL="0" lvl="0" indent="0" algn="just" rtl="0">
              <a:lnSpc>
                <a:spcPct val="90000"/>
              </a:lnSpc>
              <a:spcBef>
                <a:spcPts val="1000"/>
              </a:spcBef>
              <a:spcAft>
                <a:spcPts val="0"/>
              </a:spcAft>
              <a:buClr>
                <a:schemeClr val="dk1"/>
              </a:buClr>
              <a:buSzPts val="2400"/>
              <a:buNone/>
            </a:pPr>
            <a:endParaRPr sz="2400" dirty="0"/>
          </a:p>
          <a:p>
            <a:pPr marL="0" lvl="0" indent="0" algn="just" rtl="0">
              <a:lnSpc>
                <a:spcPct val="90000"/>
              </a:lnSpc>
              <a:spcBef>
                <a:spcPts val="1000"/>
              </a:spcBef>
              <a:spcAft>
                <a:spcPts val="0"/>
              </a:spcAft>
              <a:buClr>
                <a:schemeClr val="dk1"/>
              </a:buClr>
              <a:buSzPts val="2400"/>
              <a:buNone/>
            </a:pPr>
            <a:r>
              <a:rPr lang="en-US" sz="2400" b="1" dirty="0"/>
              <a:t>Results Expected and Results Obtained: </a:t>
            </a:r>
            <a:r>
              <a:rPr lang="en-US" sz="2400" dirty="0"/>
              <a:t>We can see that with increase in </a:t>
            </a:r>
            <a:r>
              <a:rPr lang="en-US" sz="2400" dirty="0" err="1"/>
              <a:t>work_mem</a:t>
            </a:r>
            <a:r>
              <a:rPr lang="en-US" sz="2400" dirty="0"/>
              <a:t> the average execution times decreases. Because of </a:t>
            </a:r>
            <a:r>
              <a:rPr lang="en-US" sz="2400" dirty="0" err="1"/>
              <a:t>work_mem</a:t>
            </a:r>
            <a:r>
              <a:rPr lang="en-US" sz="2400" dirty="0"/>
              <a:t> size batches done during hash join with increase in </a:t>
            </a:r>
            <a:r>
              <a:rPr lang="en-US" sz="2400" dirty="0" err="1"/>
              <a:t>work_mem</a:t>
            </a:r>
            <a:r>
              <a:rPr lang="en-US" sz="2400" dirty="0"/>
              <a:t> the number of batches will be less. Also, we can see that two workers are working in parallel in this query to optimize the performance since the number of rows returned is very large. </a:t>
            </a:r>
            <a:endParaRPr dirty="0"/>
          </a:p>
          <a:p>
            <a:pPr marL="228600" lvl="0" indent="-50800" algn="just"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838200" y="365125"/>
            <a:ext cx="10515600" cy="1037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Summary/Conclusion</a:t>
            </a:r>
            <a:endParaRPr dirty="0"/>
          </a:p>
        </p:txBody>
      </p:sp>
      <p:sp>
        <p:nvSpPr>
          <p:cNvPr id="195" name="Google Shape;195;p27"/>
          <p:cNvSpPr txBox="1">
            <a:spLocks noGrp="1"/>
          </p:cNvSpPr>
          <p:nvPr>
            <p:ph type="body" idx="1"/>
          </p:nvPr>
        </p:nvSpPr>
        <p:spPr>
          <a:xfrm>
            <a:off x="838200" y="1339075"/>
            <a:ext cx="10515600" cy="5203500"/>
          </a:xfrm>
          <a:prstGeom prst="rect">
            <a:avLst/>
          </a:prstGeom>
          <a:noFill/>
          <a:ln>
            <a:noFill/>
          </a:ln>
        </p:spPr>
        <p:txBody>
          <a:bodyPr spcFirstLastPara="1" wrap="square" lIns="91425" tIns="45700" rIns="91425" bIns="45700" anchor="t" anchorCtr="0">
            <a:noAutofit/>
          </a:bodyPr>
          <a:lstStyle/>
          <a:p>
            <a:pPr marL="463550" indent="-285750" algn="just">
              <a:spcBef>
                <a:spcPts val="0"/>
              </a:spcBef>
              <a:buSzPts val="2800"/>
            </a:pPr>
            <a:r>
              <a:rPr lang="en-US" sz="1800" dirty="0"/>
              <a:t>We have done experiments for query optimization in PostgreSQL by tweaking PostgreSQL config parameters. In the first experiment we have checked different joins. From first experiment we have concluded that even though selectivity of query will be more than 10% still it will use hash join because PostgreSQL is using multi batch join so it will divide data into multiple batches and perform hash join . We have also concluded that PostgreSQL is choosing best query plan based on number of tuples it retrieves not on execution time. </a:t>
            </a:r>
          </a:p>
          <a:p>
            <a:pPr marL="463550" indent="-285750" algn="just">
              <a:spcBef>
                <a:spcPts val="0"/>
              </a:spcBef>
              <a:buSzPts val="2800"/>
            </a:pPr>
            <a:r>
              <a:rPr lang="en-US" sz="1800" dirty="0"/>
              <a:t>In the second experiment, we have checked different scans used by query (Index scan, Seq scan, Bitmap heap scan). From second experiment we have concluded that for selectivity less than 10% index scan will give good performance and if we disable config parameter for index scan than it will use bitmap heap scan for selectivity less than 10%. It will also give good performance. And in the case of query having selectivity greater than 10% seq scan is better than index scan.</a:t>
            </a:r>
          </a:p>
          <a:p>
            <a:pPr marL="463550" indent="-285750" algn="just">
              <a:spcBef>
                <a:spcPts val="0"/>
              </a:spcBef>
              <a:buSzPts val="2800"/>
            </a:pPr>
            <a:r>
              <a:rPr lang="en-US" sz="1800" dirty="0"/>
              <a:t>In the third experiment, we have checked hash and group aggregation. From the third experiment we have concluded that hash aggregation do not require sorted input so it gives better performance than group aggregation as group aggregation require sorted input so it will take more time than hash aggregation. But group aggregation with index scan only will give better performance than hash aggregation as it will use parallel seq scan on table.</a:t>
            </a:r>
          </a:p>
          <a:p>
            <a:pPr marL="463550" indent="-285750" algn="just">
              <a:spcBef>
                <a:spcPts val="0"/>
              </a:spcBef>
              <a:buSzPts val="2800"/>
            </a:pPr>
            <a:r>
              <a:rPr lang="en-US" sz="1800" dirty="0"/>
              <a:t>In the fourth experiment, we have checked memory management and execution time using </a:t>
            </a:r>
            <a:r>
              <a:rPr lang="en-US" sz="1800" dirty="0" err="1"/>
              <a:t>work_mem</a:t>
            </a:r>
            <a:r>
              <a:rPr lang="en-US" sz="1800" dirty="0"/>
              <a:t> parameter. From the fourth experiment, we have concluded that increase in the </a:t>
            </a:r>
            <a:r>
              <a:rPr lang="en-US" sz="1800" dirty="0" err="1"/>
              <a:t>work_mem</a:t>
            </a:r>
            <a:r>
              <a:rPr lang="en-US" sz="1800" dirty="0"/>
              <a:t> will decrease the execution time of query.</a:t>
            </a:r>
            <a:endParaRPr sz="1800" dirty="0"/>
          </a:p>
          <a:p>
            <a:pPr marL="177800" lvl="0" indent="0" algn="l" rtl="0">
              <a:lnSpc>
                <a:spcPct val="90000"/>
              </a:lnSpc>
              <a:spcBef>
                <a:spcPts val="0"/>
              </a:spcBef>
              <a:spcAft>
                <a:spcPts val="0"/>
              </a:spcAft>
              <a:buClr>
                <a:schemeClr val="dk1"/>
              </a:buClr>
              <a:buSzPts val="2800"/>
              <a:buNone/>
            </a:pPr>
            <a:endParaRPr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838200" y="365125"/>
            <a:ext cx="10515600" cy="855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Lessons Learned</a:t>
            </a:r>
            <a:endParaRPr dirty="0"/>
          </a:p>
        </p:txBody>
      </p:sp>
      <p:sp>
        <p:nvSpPr>
          <p:cNvPr id="201" name="Google Shape;201;p28"/>
          <p:cNvSpPr txBox="1">
            <a:spLocks noGrp="1"/>
          </p:cNvSpPr>
          <p:nvPr>
            <p:ph type="body" idx="1"/>
          </p:nvPr>
        </p:nvSpPr>
        <p:spPr>
          <a:xfrm>
            <a:off x="716280" y="1220725"/>
            <a:ext cx="10795000" cy="5370600"/>
          </a:xfrm>
          <a:prstGeom prst="rect">
            <a:avLst/>
          </a:prstGeom>
          <a:noFill/>
          <a:ln>
            <a:noFill/>
          </a:ln>
        </p:spPr>
        <p:txBody>
          <a:bodyPr spcFirstLastPara="1" wrap="square" lIns="91425" tIns="45700" rIns="91425" bIns="45700" anchor="t" anchorCtr="0">
            <a:noAutofit/>
          </a:bodyPr>
          <a:lstStyle/>
          <a:p>
            <a:pPr marL="228600" lvl="0" indent="-50800" algn="just">
              <a:spcBef>
                <a:spcPts val="0"/>
              </a:spcBef>
              <a:buSzPts val="2800"/>
              <a:buNone/>
            </a:pPr>
            <a:r>
              <a:rPr lang="en-US" sz="2200" dirty="0"/>
              <a:t>Starting this project we were very excited to play around with the Postgres Config parameters. In the course of the project, we learnt that Postgres even though being widely used and popular database still has flaws. Like in the first experiment we were expecting Postgres optimizer to roll over to the next best plan instead of crashing. Another feature of Postgres that took us by surprise was its implementation of Multi Batch Hash Join. Even for tables of size 2 million Postgres still chooses Hash Join because of batches getting created of </a:t>
            </a:r>
            <a:r>
              <a:rPr lang="en-US" sz="2200" dirty="0" err="1"/>
              <a:t>work_mem</a:t>
            </a:r>
            <a:r>
              <a:rPr lang="en-US" sz="2200" dirty="0"/>
              <a:t> size. We learnt a lot of configuration parameter and how they affect the query optimizers choice of query plan. Some of the other  parameters we came across and got familiar with are </a:t>
            </a:r>
            <a:r>
              <a:rPr lang="en-US" sz="2200" b="1" dirty="0" err="1"/>
              <a:t>max_worker_processes</a:t>
            </a:r>
            <a:r>
              <a:rPr lang="en-US" sz="2200" b="1" dirty="0"/>
              <a:t>, </a:t>
            </a:r>
            <a:r>
              <a:rPr lang="en-US" sz="2200" b="1" dirty="0" err="1"/>
              <a:t>max_parallel_workers_per_gather</a:t>
            </a:r>
            <a:r>
              <a:rPr lang="en-US" sz="2200" b="1" dirty="0"/>
              <a:t>, </a:t>
            </a:r>
            <a:r>
              <a:rPr lang="en-US" sz="2200" b="1" dirty="0" err="1"/>
              <a:t>max_parallel_workers</a:t>
            </a:r>
            <a:r>
              <a:rPr lang="en-US" sz="2200" b="1" dirty="0"/>
              <a:t>, </a:t>
            </a:r>
            <a:r>
              <a:rPr lang="en-US" sz="2200" b="1" dirty="0" err="1"/>
              <a:t>max_parallel_workers</a:t>
            </a:r>
            <a:r>
              <a:rPr lang="en-US" sz="2200" b="1" dirty="0"/>
              <a:t>, </a:t>
            </a:r>
            <a:r>
              <a:rPr lang="en-US" sz="2200" b="1" dirty="0" err="1"/>
              <a:t>seq_page_cost</a:t>
            </a:r>
            <a:r>
              <a:rPr lang="en-US" sz="2200" b="1" dirty="0"/>
              <a:t>, </a:t>
            </a:r>
            <a:r>
              <a:rPr lang="en-US" sz="2200" b="1" dirty="0" err="1"/>
              <a:t>random_page_cost</a:t>
            </a:r>
            <a:r>
              <a:rPr lang="en-US" sz="2200" b="1" dirty="0"/>
              <a:t>, </a:t>
            </a:r>
            <a:r>
              <a:rPr lang="en-US" sz="2200" b="1" dirty="0" err="1"/>
              <a:t>min_parallel_table_scan_size</a:t>
            </a:r>
            <a:r>
              <a:rPr lang="en-US" sz="2200" b="1" dirty="0"/>
              <a:t> </a:t>
            </a:r>
            <a:r>
              <a:rPr lang="en-US" sz="2200" dirty="0"/>
              <a:t>and</a:t>
            </a:r>
            <a:r>
              <a:rPr lang="en-US" sz="2200" b="1" dirty="0"/>
              <a:t> </a:t>
            </a:r>
            <a:r>
              <a:rPr lang="en-US" sz="2200" b="1" dirty="0" err="1"/>
              <a:t>min_parallel_index_scan_size</a:t>
            </a:r>
            <a:r>
              <a:rPr lang="en-US" sz="2200" b="1" dirty="0"/>
              <a:t>. </a:t>
            </a:r>
            <a:r>
              <a:rPr lang="en-US" sz="2200" dirty="0"/>
              <a:t>In the first part of the project we learnt how to populate data from code execution, second part gave us a better understanding about selectivity, indexes and aggregations. Third part of the project increased our understanding of Postgres system. Given more time we would have conducted more number of experiments with different parameters and modification of same query (like with and without subquery, correlated and uncorrelated query </a:t>
            </a:r>
            <a:r>
              <a:rPr lang="en-US" sz="2200" dirty="0" err="1"/>
              <a:t>etc</a:t>
            </a:r>
            <a:r>
              <a:rPr lang="en-US" sz="2200" dirty="0"/>
              <a:t>). After this project we have a better understanding of Postgres, query optimization and queries.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Why did we choose Postgres?</a:t>
            </a:r>
            <a:endParaRPr/>
          </a:p>
        </p:txBody>
      </p:sp>
      <p:sp>
        <p:nvSpPr>
          <p:cNvPr id="106" name="Google Shape;106;p16"/>
          <p:cNvSpPr txBox="1">
            <a:spLocks noGrp="1"/>
          </p:cNvSpPr>
          <p:nvPr>
            <p:ph type="body" idx="1"/>
          </p:nvPr>
        </p:nvSpPr>
        <p:spPr>
          <a:xfrm>
            <a:off x="838200" y="1355675"/>
            <a:ext cx="10895100" cy="5337600"/>
          </a:xfrm>
          <a:prstGeom prst="rect">
            <a:avLst/>
          </a:prstGeom>
          <a:noFill/>
          <a:ln>
            <a:noFill/>
          </a:ln>
        </p:spPr>
        <p:txBody>
          <a:bodyPr spcFirstLastPara="1" wrap="square" lIns="91425" tIns="45700" rIns="91425" bIns="45700" anchor="t" anchorCtr="0">
            <a:noAutofit/>
          </a:bodyPr>
          <a:lstStyle/>
          <a:p>
            <a:pPr indent="-457200" algn="just">
              <a:spcBef>
                <a:spcPts val="0"/>
              </a:spcBef>
              <a:buSzPts val="2800"/>
            </a:pPr>
            <a:r>
              <a:rPr lang="en-US" dirty="0"/>
              <a:t>PostgreSQL is a comprehensive, sophisticated database system which offers countless features.</a:t>
            </a:r>
          </a:p>
          <a:p>
            <a:pPr indent="-457200" algn="just">
              <a:spcBef>
                <a:spcPts val="0"/>
              </a:spcBef>
              <a:buSzPts val="2800"/>
            </a:pPr>
            <a:r>
              <a:rPr lang="en-US" dirty="0"/>
              <a:t>It is compatible with various platforms using all major languages and </a:t>
            </a:r>
            <a:r>
              <a:rPr lang="en-US" dirty="0" err="1"/>
              <a:t>middlewares</a:t>
            </a:r>
            <a:r>
              <a:rPr lang="en-US" dirty="0"/>
              <a:t>. It also offers most sophisticated locking mechanism. It supports MVCC (Multi version concurrency control) feature.</a:t>
            </a:r>
          </a:p>
          <a:p>
            <a:pPr indent="-457200" algn="just">
              <a:spcBef>
                <a:spcPts val="0"/>
              </a:spcBef>
              <a:buSzPts val="2800"/>
            </a:pPr>
            <a:r>
              <a:rPr lang="en-US" dirty="0"/>
              <a:t>PostgreSQL has many configuration parameters in its config file. By tweaking the PostgreSQL config parameters we can improve query performance drastically. So we wanted to learn that how we can get better performance by tweaking the config parameter of PostgreSQL.</a:t>
            </a:r>
          </a:p>
          <a:p>
            <a:pPr indent="-457200" algn="just">
              <a:spcBef>
                <a:spcPts val="0"/>
              </a:spcBef>
              <a:buSzPts val="2800"/>
            </a:pPr>
            <a:r>
              <a:rPr lang="en-US" dirty="0"/>
              <a:t>PostgreSQL's query optimizer is superior to many others. We wanted to see the working of optimizer closely and see how it processes different queries.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838200" y="282823"/>
            <a:ext cx="9934575" cy="6506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959"/>
              <a:buFont typeface="Calibri"/>
              <a:buNone/>
            </a:pPr>
            <a:r>
              <a:rPr lang="en-US" sz="3959" b="1"/>
              <a:t>Goals</a:t>
            </a:r>
            <a:endParaRPr/>
          </a:p>
        </p:txBody>
      </p:sp>
      <p:sp>
        <p:nvSpPr>
          <p:cNvPr id="112" name="Google Shape;112;p17"/>
          <p:cNvSpPr txBox="1">
            <a:spLocks noGrp="1"/>
          </p:cNvSpPr>
          <p:nvPr>
            <p:ph type="body" idx="1"/>
          </p:nvPr>
        </p:nvSpPr>
        <p:spPr>
          <a:xfrm>
            <a:off x="762000" y="933450"/>
            <a:ext cx="10515600" cy="1984375"/>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2800"/>
              <a:buChar char="•"/>
            </a:pPr>
            <a:r>
              <a:rPr lang="en-US"/>
              <a:t>Learn implementation of join algorithms in PostgresSQL</a:t>
            </a:r>
            <a:endParaRPr/>
          </a:p>
          <a:p>
            <a:pPr marL="228600" lvl="0" indent="-228600" algn="l" rtl="0">
              <a:lnSpc>
                <a:spcPct val="80000"/>
              </a:lnSpc>
              <a:spcBef>
                <a:spcPts val="1000"/>
              </a:spcBef>
              <a:spcAft>
                <a:spcPts val="0"/>
              </a:spcAft>
              <a:buClr>
                <a:schemeClr val="dk1"/>
              </a:buClr>
              <a:buSzPts val="2800"/>
              <a:buChar char="•"/>
            </a:pPr>
            <a:r>
              <a:rPr lang="en-US"/>
              <a:t>Index vs Sequential scan </a:t>
            </a:r>
            <a:endParaRPr/>
          </a:p>
          <a:p>
            <a:pPr marL="228600" lvl="0" indent="-228600" algn="l" rtl="0">
              <a:lnSpc>
                <a:spcPct val="80000"/>
              </a:lnSpc>
              <a:spcBef>
                <a:spcPts val="1000"/>
              </a:spcBef>
              <a:spcAft>
                <a:spcPts val="0"/>
              </a:spcAft>
              <a:buClr>
                <a:schemeClr val="dk1"/>
              </a:buClr>
              <a:buSzPts val="2800"/>
              <a:buChar char="•"/>
            </a:pPr>
            <a:r>
              <a:rPr lang="en-US"/>
              <a:t>Test performance of different types of aggregations</a:t>
            </a:r>
            <a:endParaRPr/>
          </a:p>
          <a:p>
            <a:pPr marL="228600" lvl="0" indent="-228600" algn="l" rtl="0">
              <a:lnSpc>
                <a:spcPct val="80000"/>
              </a:lnSpc>
              <a:spcBef>
                <a:spcPts val="1000"/>
              </a:spcBef>
              <a:spcAft>
                <a:spcPts val="0"/>
              </a:spcAft>
              <a:buClr>
                <a:schemeClr val="dk1"/>
              </a:buClr>
              <a:buSzPts val="2800"/>
              <a:buChar char="•"/>
            </a:pPr>
            <a:r>
              <a:rPr lang="en-US"/>
              <a:t>Memory and execution times</a:t>
            </a: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p:txBody>
      </p:sp>
      <p:sp>
        <p:nvSpPr>
          <p:cNvPr id="113" name="Google Shape;113;p17"/>
          <p:cNvSpPr txBox="1"/>
          <p:nvPr/>
        </p:nvSpPr>
        <p:spPr>
          <a:xfrm>
            <a:off x="1076325" y="2917825"/>
            <a:ext cx="9886950"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1" i="0" u="none" strike="noStrike" cap="none">
                <a:solidFill>
                  <a:schemeClr val="dk1"/>
                </a:solidFill>
                <a:latin typeface="Calibri"/>
                <a:ea typeface="Calibri"/>
                <a:cs typeface="Calibri"/>
                <a:sym typeface="Calibri"/>
              </a:rPr>
              <a:t>Implementation</a:t>
            </a:r>
            <a:endParaRPr/>
          </a:p>
        </p:txBody>
      </p:sp>
      <p:sp>
        <p:nvSpPr>
          <p:cNvPr id="114" name="Google Shape;114;p17"/>
          <p:cNvSpPr txBox="1"/>
          <p:nvPr/>
        </p:nvSpPr>
        <p:spPr>
          <a:xfrm>
            <a:off x="862012" y="3699420"/>
            <a:ext cx="8462963" cy="2246769"/>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System Selected: PostgreSQL Version 10.7</a:t>
            </a:r>
            <a:endParaRPr/>
          </a:p>
          <a:p>
            <a:pPr marL="457200" marR="0" lvl="0" indent="-457200" algn="l" rtl="0">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Three tables: </a:t>
            </a:r>
            <a:endParaRPr/>
          </a:p>
          <a:p>
            <a:pPr marL="514350" marR="0" lvl="0" indent="-514350" algn="l" rtl="0">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Fifteenhundredktup: 1500000 tuples</a:t>
            </a:r>
            <a:endParaRPr/>
          </a:p>
          <a:p>
            <a:pPr marL="514350" marR="0" lvl="0" indent="-514350" algn="l" rtl="0">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Thousandktup: 1000000 tuples</a:t>
            </a:r>
            <a:endParaRPr/>
          </a:p>
          <a:p>
            <a:pPr marL="514350" marR="0" lvl="0" indent="-514350" algn="l" rtl="0">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Twothousandktup: 2000000 tuples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485775" y="284618"/>
            <a:ext cx="10515600" cy="65835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b="1"/>
              <a:t>Experiment – 1 : Join Algorithms </a:t>
            </a:r>
            <a:endParaRPr sz="3200"/>
          </a:p>
        </p:txBody>
      </p:sp>
      <p:sp>
        <p:nvSpPr>
          <p:cNvPr id="120" name="Google Shape;120;p18"/>
          <p:cNvSpPr txBox="1"/>
          <p:nvPr/>
        </p:nvSpPr>
        <p:spPr>
          <a:xfrm>
            <a:off x="485775" y="906150"/>
            <a:ext cx="10306050"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0" u="none" strike="noStrike" cap="none">
                <a:solidFill>
                  <a:schemeClr val="dk1"/>
                </a:solidFill>
                <a:latin typeface="Calibri"/>
                <a:ea typeface="Calibri"/>
                <a:cs typeface="Calibri"/>
                <a:sym typeface="Calibri"/>
              </a:rPr>
              <a:t>SQL Query : </a:t>
            </a:r>
            <a:r>
              <a:rPr lang="en-US" sz="1800" b="0" i="0" u="none" strike="noStrike" cap="none">
                <a:solidFill>
                  <a:schemeClr val="dk1"/>
                </a:solidFill>
                <a:latin typeface="Calibri"/>
                <a:ea typeface="Calibri"/>
                <a:cs typeface="Calibri"/>
                <a:sym typeface="Calibri"/>
              </a:rPr>
              <a:t>select * from fifteenhundredktup where unique1 in (select unique1 from thousandktup)                  </a:t>
            </a:r>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endParaRPr sz="1800">
              <a:solidFill>
                <a:srgbClr val="00000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graphicFrame>
        <p:nvGraphicFramePr>
          <p:cNvPr id="121" name="Google Shape;121;p18"/>
          <p:cNvGraphicFramePr/>
          <p:nvPr/>
        </p:nvGraphicFramePr>
        <p:xfrm>
          <a:off x="584200" y="1349904"/>
          <a:ext cx="10845800" cy="2286010"/>
        </p:xfrm>
        <a:graphic>
          <a:graphicData uri="http://schemas.openxmlformats.org/drawingml/2006/table">
            <a:tbl>
              <a:tblPr firstRow="1" bandRow="1">
                <a:noFill/>
                <a:tableStyleId>{096BDBD5-6ABE-452A-B606-02B86E2CAF24}</a:tableStyleId>
              </a:tblPr>
              <a:tblGrid>
                <a:gridCol w="3568700">
                  <a:extLst>
                    <a:ext uri="{9D8B030D-6E8A-4147-A177-3AD203B41FA5}">
                      <a16:colId xmlns:a16="http://schemas.microsoft.com/office/drawing/2014/main" val="20000"/>
                    </a:ext>
                  </a:extLst>
                </a:gridCol>
                <a:gridCol w="7277100">
                  <a:extLst>
                    <a:ext uri="{9D8B030D-6E8A-4147-A177-3AD203B41FA5}">
                      <a16:colId xmlns:a16="http://schemas.microsoft.com/office/drawing/2014/main" val="20001"/>
                    </a:ext>
                  </a:extLst>
                </a:gridCol>
              </a:tblGrid>
              <a:tr h="228600">
                <a:tc>
                  <a:txBody>
                    <a:bodyPr/>
                    <a:lstStyle/>
                    <a:p>
                      <a:pPr marL="0" marR="0" lvl="0" indent="0" algn="just"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Expected Results:</a:t>
                      </a:r>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Default: Nested loop join</a:t>
                      </a:r>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With enable_nestloop = Off, Postgres chooses Merge Join</a:t>
                      </a:r>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With enable_nestloop = Off, enable_mergejoin = Off , Postgres chooses Hash Join </a:t>
                      </a:r>
                      <a:endParaRPr/>
                    </a:p>
                    <a:p>
                      <a:pPr marL="0" marR="0" lvl="0" indent="0" algn="just" rtl="0">
                        <a:spcBef>
                          <a:spcPts val="0"/>
                        </a:spcBef>
                        <a:spcAft>
                          <a:spcPts val="0"/>
                        </a:spcAft>
                        <a:buNone/>
                      </a:pPr>
                      <a:endParaRPr sz="18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n-US" sz="1800" b="0" u="none" strike="noStrike" cap="none">
                          <a:solidFill>
                            <a:schemeClr val="dk1"/>
                          </a:solidFill>
                        </a:rPr>
                        <a:t>Results Obtained:</a:t>
                      </a:r>
                      <a:endParaRPr/>
                    </a:p>
                    <a:p>
                      <a:pPr marL="285750" marR="0" lvl="0" indent="-285750" algn="just" rtl="0">
                        <a:spcBef>
                          <a:spcPts val="0"/>
                        </a:spcBef>
                        <a:spcAft>
                          <a:spcPts val="0"/>
                        </a:spcAft>
                        <a:buClr>
                          <a:schemeClr val="dk1"/>
                        </a:buClr>
                        <a:buSzPts val="1800"/>
                        <a:buFont typeface="Arial"/>
                        <a:buChar char="•"/>
                      </a:pPr>
                      <a:r>
                        <a:rPr lang="en-US" sz="1800" b="0" u="none" strike="noStrike" cap="none">
                          <a:solidFill>
                            <a:schemeClr val="dk1"/>
                          </a:solidFill>
                        </a:rPr>
                        <a:t>Default: Hash Join (Average Execution time: 9.9 s)</a:t>
                      </a:r>
                      <a:endParaRPr/>
                    </a:p>
                    <a:p>
                      <a:pPr marL="285750" marR="0" lvl="0" indent="-285750" algn="just" rtl="0">
                        <a:spcBef>
                          <a:spcPts val="0"/>
                        </a:spcBef>
                        <a:spcAft>
                          <a:spcPts val="0"/>
                        </a:spcAft>
                        <a:buClr>
                          <a:schemeClr val="dk1"/>
                        </a:buClr>
                        <a:buSzPts val="1800"/>
                        <a:buFont typeface="Arial"/>
                        <a:buChar char="•"/>
                      </a:pPr>
                      <a:r>
                        <a:rPr lang="en-US" sz="1800" b="0" u="none" strike="noStrike" cap="none">
                          <a:solidFill>
                            <a:schemeClr val="dk1"/>
                          </a:solidFill>
                        </a:rPr>
                        <a:t>With enable_hashjoin = Off, Postgres chooses Merge Join (Average Execution time: 19.8 s)</a:t>
                      </a:r>
                      <a:endParaRPr/>
                    </a:p>
                    <a:p>
                      <a:pPr marL="285750" marR="0" lvl="0" indent="-285750" algn="just" rtl="0">
                        <a:spcBef>
                          <a:spcPts val="0"/>
                        </a:spcBef>
                        <a:spcAft>
                          <a:spcPts val="0"/>
                        </a:spcAft>
                        <a:buClr>
                          <a:schemeClr val="dk1"/>
                        </a:buClr>
                        <a:buSzPts val="1800"/>
                        <a:buFont typeface="Arial"/>
                        <a:buChar char="•"/>
                      </a:pPr>
                      <a:r>
                        <a:rPr lang="en-US" sz="1800" b="0" u="none" strike="noStrike" cap="none">
                          <a:solidFill>
                            <a:schemeClr val="dk1"/>
                          </a:solidFill>
                        </a:rPr>
                        <a:t>With enable_hashjoin = Off, enable_mergejoin = Off, Postgres chooses Nested Loop Join </a:t>
                      </a:r>
                      <a:r>
                        <a:rPr lang="en-US" sz="1800" b="1" u="none" strike="noStrike" cap="none">
                          <a:solidFill>
                            <a:schemeClr val="dk1"/>
                          </a:solidFill>
                        </a:rPr>
                        <a:t>(Average Execution time: 7.47 s)</a:t>
                      </a:r>
                      <a:endParaRPr sz="1800" b="1"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122" name="Google Shape;122;p18"/>
          <p:cNvSpPr txBox="1"/>
          <p:nvPr/>
        </p:nvSpPr>
        <p:spPr>
          <a:xfrm flipH="1">
            <a:off x="433824" y="3858731"/>
            <a:ext cx="11146552" cy="258532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Important observations:</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Since selectivity of the query is greater than 10% ,we expected the optimizer to choose Nested Loop Join and last preferable join would be Hash Join since the table is too large to fit in memory. However, Postgres chooses Hash Join over the other joins because of Multi Batch Hash Join. Even though the table size is large, batches are created of </a:t>
            </a:r>
            <a:r>
              <a:rPr lang="en-US" sz="1800" b="1">
                <a:solidFill>
                  <a:schemeClr val="dk1"/>
                </a:solidFill>
                <a:latin typeface="Calibri"/>
                <a:ea typeface="Calibri"/>
                <a:cs typeface="Calibri"/>
                <a:sym typeface="Calibri"/>
              </a:rPr>
              <a:t>work_mem</a:t>
            </a:r>
            <a:r>
              <a:rPr lang="en-US" sz="1800">
                <a:solidFill>
                  <a:schemeClr val="dk1"/>
                </a:solidFill>
                <a:latin typeface="Calibri"/>
                <a:ea typeface="Calibri"/>
                <a:cs typeface="Calibri"/>
                <a:sym typeface="Calibri"/>
              </a:rPr>
              <a:t> size and stored on temporary files on disk. </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Average execution time of nested loop join is better the other two joins still it is preferred last because Postgres considers the number of tuples the algorithm has to look through. Nested loop join will have to look through 1.5million*1million tuples which is greater than the number of tuples the other algorithms look through.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38200" y="365126"/>
            <a:ext cx="10515600" cy="749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b="1"/>
              <a:t>Experiment – 1 :</a:t>
            </a:r>
            <a:endParaRPr sz="3200"/>
          </a:p>
        </p:txBody>
      </p:sp>
      <p:sp>
        <p:nvSpPr>
          <p:cNvPr id="128" name="Google Shape;128;p19"/>
          <p:cNvSpPr txBox="1"/>
          <p:nvPr/>
        </p:nvSpPr>
        <p:spPr>
          <a:xfrm>
            <a:off x="838200" y="951680"/>
            <a:ext cx="10711496"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i="1">
                <a:solidFill>
                  <a:schemeClr val="dk1"/>
                </a:solidFill>
                <a:latin typeface="Calibri"/>
                <a:ea typeface="Calibri"/>
                <a:cs typeface="Calibri"/>
                <a:sym typeface="Calibri"/>
              </a:rPr>
              <a:t>Varying temp_file_limit on same SQL query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Temp_file_limit parameter: Specifies the maximum amount of disk space that a process can use for temporary files, such as sort and hash temporary files, or the storage file for a held cursor. </a:t>
            </a:r>
            <a:endParaRPr/>
          </a:p>
        </p:txBody>
      </p:sp>
      <p:sp>
        <p:nvSpPr>
          <p:cNvPr id="129" name="Google Shape;129;p19"/>
          <p:cNvSpPr txBox="1"/>
          <p:nvPr/>
        </p:nvSpPr>
        <p:spPr>
          <a:xfrm>
            <a:off x="838200" y="4752115"/>
            <a:ext cx="5257799" cy="116955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chemeClr val="dk1"/>
                </a:solidFill>
                <a:latin typeface="Calibri"/>
                <a:ea typeface="Calibri"/>
                <a:cs typeface="Calibri"/>
                <a:sym typeface="Calibri"/>
              </a:rPr>
              <a:t>Fig(1) </a:t>
            </a:r>
            <a:endParaRPr/>
          </a:p>
          <a:p>
            <a:pPr marL="0" marR="0" lvl="0" indent="0" algn="ctr" rtl="0">
              <a:spcBef>
                <a:spcPts val="0"/>
              </a:spcBef>
              <a:spcAft>
                <a:spcPts val="0"/>
              </a:spcAft>
              <a:buNone/>
            </a:pPr>
            <a:r>
              <a:rPr lang="en-US" sz="1400">
                <a:solidFill>
                  <a:schemeClr val="dk1"/>
                </a:solidFill>
                <a:latin typeface="Calibri"/>
                <a:ea typeface="Calibri"/>
                <a:cs typeface="Calibri"/>
                <a:sym typeface="Calibri"/>
              </a:rPr>
              <a:t>temp_file_limit=-1 (default)</a:t>
            </a:r>
            <a:endParaRPr/>
          </a:p>
          <a:p>
            <a:pPr marL="0" marR="0" lvl="0" indent="0" algn="ctr" rtl="0">
              <a:spcBef>
                <a:spcPts val="0"/>
              </a:spcBef>
              <a:spcAft>
                <a:spcPts val="0"/>
              </a:spcAft>
              <a:buNone/>
            </a:pPr>
            <a:r>
              <a:rPr lang="en-US" sz="1400">
                <a:solidFill>
                  <a:schemeClr val="dk1"/>
                </a:solidFill>
                <a:latin typeface="Calibri"/>
                <a:ea typeface="Calibri"/>
                <a:cs typeface="Calibri"/>
                <a:sym typeface="Calibri"/>
              </a:rPr>
              <a:t>work_mem=‘4MB’ (default)</a:t>
            </a:r>
            <a:endParaRPr/>
          </a:p>
          <a:p>
            <a:pPr marL="0" marR="0" lvl="0" indent="0" algn="ctr" rtl="0">
              <a:spcBef>
                <a:spcPts val="0"/>
              </a:spcBef>
              <a:spcAft>
                <a:spcPts val="0"/>
              </a:spcAft>
              <a:buNone/>
            </a:pPr>
            <a:r>
              <a:rPr lang="en-US" sz="1400">
                <a:solidFill>
                  <a:schemeClr val="dk1"/>
                </a:solidFill>
                <a:latin typeface="Calibri"/>
                <a:ea typeface="Calibri"/>
                <a:cs typeface="Calibri"/>
                <a:sym typeface="Calibri"/>
              </a:rPr>
              <a:t>Enable_hashjoin=on</a:t>
            </a:r>
            <a:endParaRPr/>
          </a:p>
          <a:p>
            <a:pPr marL="0" marR="0" lvl="0" indent="0" algn="just" rtl="0">
              <a:spcBef>
                <a:spcPts val="0"/>
              </a:spcBef>
              <a:spcAft>
                <a:spcPts val="0"/>
              </a:spcAft>
              <a:buNone/>
            </a:pPr>
            <a:r>
              <a:rPr lang="en-US" sz="1400">
                <a:solidFill>
                  <a:schemeClr val="dk1"/>
                </a:solidFill>
                <a:latin typeface="Calibri"/>
                <a:ea typeface="Calibri"/>
                <a:cs typeface="Calibri"/>
                <a:sym typeface="Calibri"/>
              </a:rPr>
              <a:t>Postgres can use the total amount of disk space available.</a:t>
            </a:r>
            <a:endParaRPr/>
          </a:p>
        </p:txBody>
      </p:sp>
      <p:sp>
        <p:nvSpPr>
          <p:cNvPr id="130" name="Google Shape;130;p19"/>
          <p:cNvSpPr txBox="1"/>
          <p:nvPr/>
        </p:nvSpPr>
        <p:spPr>
          <a:xfrm>
            <a:off x="6067426" y="4136605"/>
            <a:ext cx="5819775" cy="224676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chemeClr val="dk1"/>
                </a:solidFill>
                <a:latin typeface="Calibri"/>
                <a:ea typeface="Calibri"/>
                <a:cs typeface="Calibri"/>
                <a:sym typeface="Calibri"/>
              </a:rPr>
              <a:t>Fig(2) </a:t>
            </a:r>
            <a:endParaRPr/>
          </a:p>
          <a:p>
            <a:pPr marL="0" marR="0" lvl="0" indent="0" algn="ctr" rtl="0">
              <a:spcBef>
                <a:spcPts val="0"/>
              </a:spcBef>
              <a:spcAft>
                <a:spcPts val="0"/>
              </a:spcAft>
              <a:buNone/>
            </a:pPr>
            <a:r>
              <a:rPr lang="en-US" sz="1400">
                <a:solidFill>
                  <a:schemeClr val="dk1"/>
                </a:solidFill>
                <a:latin typeface="Calibri"/>
                <a:ea typeface="Calibri"/>
                <a:cs typeface="Calibri"/>
                <a:sym typeface="Calibri"/>
              </a:rPr>
              <a:t>temp_file_limit=1MB</a:t>
            </a:r>
            <a:endParaRPr/>
          </a:p>
          <a:p>
            <a:pPr marL="0" marR="0" lvl="0" indent="0" algn="ctr" rtl="0">
              <a:spcBef>
                <a:spcPts val="0"/>
              </a:spcBef>
              <a:spcAft>
                <a:spcPts val="0"/>
              </a:spcAft>
              <a:buNone/>
            </a:pPr>
            <a:r>
              <a:rPr lang="en-US" sz="1400">
                <a:solidFill>
                  <a:schemeClr val="dk1"/>
                </a:solidFill>
                <a:latin typeface="Calibri"/>
                <a:ea typeface="Calibri"/>
                <a:cs typeface="Calibri"/>
                <a:sym typeface="Calibri"/>
              </a:rPr>
              <a:t>work_mem=‘4MB’ (default)</a:t>
            </a:r>
            <a:endParaRPr/>
          </a:p>
          <a:p>
            <a:pPr marL="0" marR="0" lvl="0" indent="0" algn="ctr" rtl="0">
              <a:spcBef>
                <a:spcPts val="0"/>
              </a:spcBef>
              <a:spcAft>
                <a:spcPts val="0"/>
              </a:spcAft>
              <a:buNone/>
            </a:pPr>
            <a:r>
              <a:rPr lang="en-US" sz="1400">
                <a:solidFill>
                  <a:schemeClr val="dk1"/>
                </a:solidFill>
                <a:latin typeface="Calibri"/>
                <a:ea typeface="Calibri"/>
                <a:cs typeface="Calibri"/>
                <a:sym typeface="Calibri"/>
              </a:rPr>
              <a:t>Enable_hashjoin=on</a:t>
            </a:r>
            <a:endParaRPr/>
          </a:p>
          <a:p>
            <a:pPr marL="0" marR="0" lvl="0" indent="0" algn="just" rtl="0">
              <a:spcBef>
                <a:spcPts val="0"/>
              </a:spcBef>
              <a:spcAft>
                <a:spcPts val="0"/>
              </a:spcAft>
              <a:buNone/>
            </a:pPr>
            <a:r>
              <a:rPr lang="en-US" sz="1400">
                <a:solidFill>
                  <a:schemeClr val="dk1"/>
                </a:solidFill>
                <a:latin typeface="Calibri"/>
                <a:ea typeface="Calibri"/>
                <a:cs typeface="Calibri"/>
                <a:sym typeface="Calibri"/>
              </a:rPr>
              <a:t>The query fails since the batch size exceeds the size of temporary file on disk. We expected Postgres to chose then next best join rather than failing. This proves query optimizer does not consider space on disk  before choosing the query plan. </a:t>
            </a:r>
            <a:endParaRPr/>
          </a:p>
          <a:p>
            <a:pPr marL="0" marR="0" lvl="0" indent="0" algn="just" rtl="0">
              <a:spcBef>
                <a:spcPts val="0"/>
              </a:spcBef>
              <a:spcAft>
                <a:spcPts val="0"/>
              </a:spcAft>
              <a:buNone/>
            </a:pPr>
            <a:r>
              <a:rPr lang="en-US" sz="1400">
                <a:solidFill>
                  <a:schemeClr val="dk1"/>
                </a:solidFill>
                <a:latin typeface="Calibri"/>
                <a:ea typeface="Calibri"/>
                <a:cs typeface="Calibri"/>
                <a:sym typeface="Calibri"/>
              </a:rPr>
              <a:t>If the same query is executed with Enable_hashjoin=off, query will not throw error instead will execute choosing Merge Join.</a:t>
            </a:r>
            <a:endParaRPr/>
          </a:p>
        </p:txBody>
      </p:sp>
      <p:pic>
        <p:nvPicPr>
          <p:cNvPr id="131" name="Google Shape;131;p19" descr="A screenshot of a social media post&#10;&#10;Description automatically generated"/>
          <p:cNvPicPr preferRelativeResize="0"/>
          <p:nvPr/>
        </p:nvPicPr>
        <p:blipFill rotWithShape="1">
          <a:blip r:embed="rId3">
            <a:alphaModFix/>
          </a:blip>
          <a:srcRect t="37713" r="12346" b="2639"/>
          <a:stretch/>
        </p:blipFill>
        <p:spPr>
          <a:xfrm>
            <a:off x="1054573" y="1905787"/>
            <a:ext cx="4732494" cy="2800205"/>
          </a:xfrm>
          <a:prstGeom prst="rect">
            <a:avLst/>
          </a:prstGeom>
          <a:noFill/>
          <a:ln>
            <a:noFill/>
          </a:ln>
        </p:spPr>
      </p:pic>
      <p:pic>
        <p:nvPicPr>
          <p:cNvPr id="132" name="Google Shape;132;p19" descr="A screenshot of a cell phone&#10;&#10;Description automatically generated"/>
          <p:cNvPicPr preferRelativeResize="0"/>
          <p:nvPr/>
        </p:nvPicPr>
        <p:blipFill rotWithShape="1">
          <a:blip r:embed="rId4">
            <a:alphaModFix/>
          </a:blip>
          <a:srcRect t="2227" b="13482"/>
          <a:stretch/>
        </p:blipFill>
        <p:spPr>
          <a:xfrm>
            <a:off x="6404935" y="1990724"/>
            <a:ext cx="5075391" cy="21168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838200" y="365126"/>
            <a:ext cx="10515600" cy="61595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b="1"/>
              <a:t>Experiment – 1 :</a:t>
            </a:r>
            <a:endParaRPr sz="3200"/>
          </a:p>
        </p:txBody>
      </p:sp>
      <p:sp>
        <p:nvSpPr>
          <p:cNvPr id="138" name="Google Shape;138;p20"/>
          <p:cNvSpPr txBox="1">
            <a:spLocks noGrp="1"/>
          </p:cNvSpPr>
          <p:nvPr>
            <p:ph type="body" idx="1"/>
          </p:nvPr>
        </p:nvSpPr>
        <p:spPr>
          <a:xfrm>
            <a:off x="904875" y="945239"/>
            <a:ext cx="10515600" cy="1731286"/>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665"/>
              <a:buNone/>
            </a:pPr>
            <a:r>
              <a:rPr lang="en-US" sz="1665" i="1" dirty="0"/>
              <a:t>Varying </a:t>
            </a:r>
            <a:r>
              <a:rPr lang="en-US" sz="1665" i="1" dirty="0" err="1"/>
              <a:t>work_mem</a:t>
            </a:r>
            <a:r>
              <a:rPr lang="en-US" sz="1665" i="1" dirty="0"/>
              <a:t> on same SQL query</a:t>
            </a:r>
            <a:endParaRPr dirty="0"/>
          </a:p>
          <a:p>
            <a:pPr marL="0" lvl="0" indent="0" algn="l" rtl="0">
              <a:lnSpc>
                <a:spcPct val="80000"/>
              </a:lnSpc>
              <a:spcBef>
                <a:spcPts val="1000"/>
              </a:spcBef>
              <a:spcAft>
                <a:spcPts val="0"/>
              </a:spcAft>
              <a:buClr>
                <a:schemeClr val="dk1"/>
              </a:buClr>
              <a:buSzPts val="1665"/>
              <a:buNone/>
            </a:pPr>
            <a:r>
              <a:rPr lang="en-US" sz="1665" dirty="0" err="1"/>
              <a:t>Work_mem</a:t>
            </a:r>
            <a:r>
              <a:rPr lang="en-US" sz="1665" dirty="0"/>
              <a:t> parameter: Specifies the amount of memory to be used by internal sort operations and hash tables before writing to temporary disk files.</a:t>
            </a:r>
            <a:endParaRPr dirty="0"/>
          </a:p>
          <a:p>
            <a:pPr marL="0" lvl="0" indent="0" algn="l" rtl="0">
              <a:lnSpc>
                <a:spcPct val="80000"/>
              </a:lnSpc>
              <a:spcBef>
                <a:spcPts val="1000"/>
              </a:spcBef>
              <a:spcAft>
                <a:spcPts val="0"/>
              </a:spcAft>
              <a:buClr>
                <a:schemeClr val="dk1"/>
              </a:buClr>
              <a:buSzPts val="1665"/>
              <a:buNone/>
            </a:pPr>
            <a:r>
              <a:rPr lang="en-US" sz="1665" b="1" dirty="0"/>
              <a:t>Important Observation:</a:t>
            </a:r>
            <a:endParaRPr dirty="0"/>
          </a:p>
          <a:p>
            <a:pPr marL="0" lvl="0" indent="0" algn="l" rtl="0">
              <a:lnSpc>
                <a:spcPct val="80000"/>
              </a:lnSpc>
              <a:spcBef>
                <a:spcPts val="1000"/>
              </a:spcBef>
              <a:spcAft>
                <a:spcPts val="0"/>
              </a:spcAft>
              <a:buClr>
                <a:schemeClr val="dk1"/>
              </a:buClr>
              <a:buSzPts val="1665"/>
              <a:buNone/>
            </a:pPr>
            <a:r>
              <a:rPr lang="en-US" sz="1665" dirty="0"/>
              <a:t>With decrease in the amount of working memory the number of batches increase since the size of the batch is same as the amount of working memory. So more number of disk access with increase in number of batches. </a:t>
            </a:r>
            <a:endParaRPr dirty="0"/>
          </a:p>
          <a:p>
            <a:pPr marL="0" lvl="0" indent="0" algn="l" rtl="0">
              <a:lnSpc>
                <a:spcPct val="80000"/>
              </a:lnSpc>
              <a:spcBef>
                <a:spcPts val="1000"/>
              </a:spcBef>
              <a:spcAft>
                <a:spcPts val="0"/>
              </a:spcAft>
              <a:buClr>
                <a:schemeClr val="dk1"/>
              </a:buClr>
              <a:buSzPts val="1665"/>
              <a:buNone/>
            </a:pPr>
            <a:endParaRPr sz="1665" dirty="0"/>
          </a:p>
          <a:p>
            <a:pPr marL="0" lvl="0" indent="0" algn="l" rtl="0">
              <a:lnSpc>
                <a:spcPct val="80000"/>
              </a:lnSpc>
              <a:spcBef>
                <a:spcPts val="1000"/>
              </a:spcBef>
              <a:spcAft>
                <a:spcPts val="0"/>
              </a:spcAft>
              <a:buClr>
                <a:schemeClr val="dk1"/>
              </a:buClr>
              <a:buSzPts val="1665"/>
              <a:buNone/>
            </a:pPr>
            <a:endParaRPr sz="1665" dirty="0"/>
          </a:p>
          <a:p>
            <a:pPr marL="0" lvl="0" indent="0" algn="l" rtl="0">
              <a:lnSpc>
                <a:spcPct val="80000"/>
              </a:lnSpc>
              <a:spcBef>
                <a:spcPts val="1000"/>
              </a:spcBef>
              <a:spcAft>
                <a:spcPts val="0"/>
              </a:spcAft>
              <a:buClr>
                <a:schemeClr val="dk1"/>
              </a:buClr>
              <a:buSzPts val="1665"/>
              <a:buNone/>
            </a:pPr>
            <a:endParaRPr sz="1665" i="1" dirty="0"/>
          </a:p>
          <a:p>
            <a:pPr marL="0" lvl="0" indent="0" algn="l" rtl="0">
              <a:lnSpc>
                <a:spcPct val="80000"/>
              </a:lnSpc>
              <a:spcBef>
                <a:spcPts val="1000"/>
              </a:spcBef>
              <a:spcAft>
                <a:spcPts val="0"/>
              </a:spcAft>
              <a:buClr>
                <a:schemeClr val="dk1"/>
              </a:buClr>
              <a:buSzPts val="1665"/>
              <a:buNone/>
            </a:pPr>
            <a:endParaRPr sz="1665" i="1" dirty="0"/>
          </a:p>
          <a:p>
            <a:pPr marL="0" lvl="0" indent="0" algn="l" rtl="0">
              <a:lnSpc>
                <a:spcPct val="80000"/>
              </a:lnSpc>
              <a:spcBef>
                <a:spcPts val="1000"/>
              </a:spcBef>
              <a:spcAft>
                <a:spcPts val="0"/>
              </a:spcAft>
              <a:buClr>
                <a:schemeClr val="dk1"/>
              </a:buClr>
              <a:buSzPts val="1665"/>
              <a:buNone/>
            </a:pPr>
            <a:endParaRPr sz="1665" i="1" dirty="0"/>
          </a:p>
          <a:p>
            <a:pPr marL="0" lvl="0" indent="0" algn="l" rtl="0">
              <a:lnSpc>
                <a:spcPct val="80000"/>
              </a:lnSpc>
              <a:spcBef>
                <a:spcPts val="1000"/>
              </a:spcBef>
              <a:spcAft>
                <a:spcPts val="0"/>
              </a:spcAft>
              <a:buClr>
                <a:schemeClr val="dk1"/>
              </a:buClr>
              <a:buSzPts val="1665"/>
              <a:buNone/>
            </a:pPr>
            <a:endParaRPr sz="1665" i="1" dirty="0"/>
          </a:p>
        </p:txBody>
      </p:sp>
      <p:pic>
        <p:nvPicPr>
          <p:cNvPr id="139" name="Google Shape;139;p20" descr="A screenshot of a social media post&#10;&#10;Description automatically generated"/>
          <p:cNvPicPr preferRelativeResize="0"/>
          <p:nvPr/>
        </p:nvPicPr>
        <p:blipFill rotWithShape="1">
          <a:blip r:embed="rId3">
            <a:alphaModFix/>
          </a:blip>
          <a:srcRect l="-496" t="45387" r="16348" b="3021"/>
          <a:stretch/>
        </p:blipFill>
        <p:spPr>
          <a:xfrm>
            <a:off x="838200" y="2945155"/>
            <a:ext cx="3619500" cy="2681008"/>
          </a:xfrm>
          <a:prstGeom prst="rect">
            <a:avLst/>
          </a:prstGeom>
          <a:noFill/>
          <a:ln>
            <a:noFill/>
          </a:ln>
        </p:spPr>
      </p:pic>
      <p:pic>
        <p:nvPicPr>
          <p:cNvPr id="140" name="Google Shape;140;p20" descr="A screenshot of a social media post&#10;&#10;Description automatically generated"/>
          <p:cNvPicPr preferRelativeResize="0"/>
          <p:nvPr/>
        </p:nvPicPr>
        <p:blipFill rotWithShape="1">
          <a:blip r:embed="rId4">
            <a:alphaModFix/>
          </a:blip>
          <a:srcRect t="44814" r="13119" b="2292"/>
          <a:stretch/>
        </p:blipFill>
        <p:spPr>
          <a:xfrm>
            <a:off x="4523935" y="3112841"/>
            <a:ext cx="3695699" cy="2345636"/>
          </a:xfrm>
          <a:prstGeom prst="rect">
            <a:avLst/>
          </a:prstGeom>
          <a:noFill/>
          <a:ln>
            <a:noFill/>
          </a:ln>
        </p:spPr>
      </p:pic>
      <p:pic>
        <p:nvPicPr>
          <p:cNvPr id="141" name="Google Shape;141;p20" descr="A screenshot of a social media post&#10;&#10;Description automatically generated"/>
          <p:cNvPicPr preferRelativeResize="0"/>
          <p:nvPr/>
        </p:nvPicPr>
        <p:blipFill rotWithShape="1">
          <a:blip r:embed="rId5">
            <a:alphaModFix/>
          </a:blip>
          <a:srcRect t="46226" r="15239" b="2527"/>
          <a:stretch/>
        </p:blipFill>
        <p:spPr>
          <a:xfrm>
            <a:off x="8285869" y="3112841"/>
            <a:ext cx="3605114" cy="2192346"/>
          </a:xfrm>
          <a:prstGeom prst="rect">
            <a:avLst/>
          </a:prstGeom>
          <a:noFill/>
          <a:ln>
            <a:noFill/>
          </a:ln>
        </p:spPr>
      </p:pic>
      <p:sp>
        <p:nvSpPr>
          <p:cNvPr id="142" name="Google Shape;142;p20"/>
          <p:cNvSpPr txBox="1"/>
          <p:nvPr/>
        </p:nvSpPr>
        <p:spPr>
          <a:xfrm>
            <a:off x="1158430" y="5575282"/>
            <a:ext cx="3024090"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Fig(1)</a:t>
            </a:r>
            <a:endParaRPr/>
          </a:p>
          <a:p>
            <a:pPr marL="0" marR="0" lvl="0" indent="0" algn="ctr" rtl="0">
              <a:spcBef>
                <a:spcPts val="0"/>
              </a:spcBef>
              <a:spcAft>
                <a:spcPts val="0"/>
              </a:spcAft>
              <a:buNone/>
            </a:pPr>
            <a:r>
              <a:rPr lang="en-US" sz="1600">
                <a:solidFill>
                  <a:schemeClr val="dk1"/>
                </a:solidFill>
                <a:latin typeface="Calibri"/>
                <a:ea typeface="Calibri"/>
                <a:cs typeface="Calibri"/>
                <a:sym typeface="Calibri"/>
              </a:rPr>
              <a:t>work_mem=‘4MB’ (default)</a:t>
            </a:r>
            <a:endParaRPr/>
          </a:p>
          <a:p>
            <a:pPr marL="0" marR="0" lvl="0" indent="0" algn="ctr" rtl="0">
              <a:spcBef>
                <a:spcPts val="0"/>
              </a:spcBef>
              <a:spcAft>
                <a:spcPts val="0"/>
              </a:spcAft>
              <a:buNone/>
            </a:pPr>
            <a:r>
              <a:rPr lang="en-US" sz="1600">
                <a:solidFill>
                  <a:schemeClr val="dk1"/>
                </a:solidFill>
                <a:latin typeface="Calibri"/>
                <a:ea typeface="Calibri"/>
                <a:cs typeface="Calibri"/>
                <a:sym typeface="Calibri"/>
              </a:rPr>
              <a:t>Batches=16</a:t>
            </a:r>
            <a:endParaRPr/>
          </a:p>
        </p:txBody>
      </p:sp>
      <p:sp>
        <p:nvSpPr>
          <p:cNvPr id="143" name="Google Shape;143;p20"/>
          <p:cNvSpPr txBox="1"/>
          <p:nvPr/>
        </p:nvSpPr>
        <p:spPr>
          <a:xfrm>
            <a:off x="5133534" y="5543595"/>
            <a:ext cx="2114550" cy="107721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Fig(2)</a:t>
            </a:r>
            <a:endParaRPr/>
          </a:p>
          <a:p>
            <a:pPr marL="0" marR="0" lvl="0" indent="0" algn="ctr" rtl="0">
              <a:spcBef>
                <a:spcPts val="0"/>
              </a:spcBef>
              <a:spcAft>
                <a:spcPts val="0"/>
              </a:spcAft>
              <a:buNone/>
            </a:pPr>
            <a:r>
              <a:rPr lang="en-US" sz="1600">
                <a:solidFill>
                  <a:schemeClr val="dk1"/>
                </a:solidFill>
                <a:latin typeface="Calibri"/>
                <a:ea typeface="Calibri"/>
                <a:cs typeface="Calibri"/>
                <a:sym typeface="Calibri"/>
              </a:rPr>
              <a:t>work_mem=‘1MB’</a:t>
            </a:r>
            <a:endParaRPr/>
          </a:p>
          <a:p>
            <a:pPr marL="0" marR="0" lvl="0" indent="0" algn="ctr" rtl="0">
              <a:spcBef>
                <a:spcPts val="0"/>
              </a:spcBef>
              <a:spcAft>
                <a:spcPts val="0"/>
              </a:spcAft>
              <a:buNone/>
            </a:pPr>
            <a:r>
              <a:rPr lang="en-US" sz="1600">
                <a:solidFill>
                  <a:schemeClr val="dk1"/>
                </a:solidFill>
                <a:latin typeface="Calibri"/>
                <a:ea typeface="Calibri"/>
                <a:cs typeface="Calibri"/>
                <a:sym typeface="Calibri"/>
              </a:rPr>
              <a:t>Batches: 64</a:t>
            </a:r>
            <a:endParaRPr/>
          </a:p>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144" name="Google Shape;144;p20"/>
          <p:cNvSpPr txBox="1"/>
          <p:nvPr/>
        </p:nvSpPr>
        <p:spPr>
          <a:xfrm>
            <a:off x="8895468" y="5458477"/>
            <a:ext cx="2114550"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Fig(3)</a:t>
            </a:r>
            <a:endParaRPr/>
          </a:p>
          <a:p>
            <a:pPr marL="0" marR="0" lvl="0" indent="0" algn="ctr" rtl="0">
              <a:spcBef>
                <a:spcPts val="0"/>
              </a:spcBef>
              <a:spcAft>
                <a:spcPts val="0"/>
              </a:spcAft>
              <a:buNone/>
            </a:pPr>
            <a:r>
              <a:rPr lang="en-US" sz="1600">
                <a:solidFill>
                  <a:schemeClr val="dk1"/>
                </a:solidFill>
                <a:latin typeface="Calibri"/>
                <a:ea typeface="Calibri"/>
                <a:cs typeface="Calibri"/>
                <a:sym typeface="Calibri"/>
              </a:rPr>
              <a:t>work_mem=‘500kB’</a:t>
            </a:r>
            <a:endParaRPr/>
          </a:p>
          <a:p>
            <a:pPr marL="0" marR="0" lvl="0" indent="0" algn="ctr" rtl="0">
              <a:spcBef>
                <a:spcPts val="0"/>
              </a:spcBef>
              <a:spcAft>
                <a:spcPts val="0"/>
              </a:spcAft>
              <a:buNone/>
            </a:pPr>
            <a:r>
              <a:rPr lang="en-US" sz="1600">
                <a:solidFill>
                  <a:schemeClr val="dk1"/>
                </a:solidFill>
                <a:latin typeface="Calibri"/>
                <a:ea typeface="Calibri"/>
                <a:cs typeface="Calibri"/>
                <a:sym typeface="Calibri"/>
              </a:rPr>
              <a:t>Batches: 128</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838200" y="365125"/>
            <a:ext cx="10515600" cy="8540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b="1"/>
              <a:t>Experiment-2: Index scan and Sequential scan</a:t>
            </a:r>
            <a:endParaRPr/>
          </a:p>
        </p:txBody>
      </p:sp>
      <p:sp>
        <p:nvSpPr>
          <p:cNvPr id="150" name="Google Shape;150;p21"/>
          <p:cNvSpPr txBox="1">
            <a:spLocks noGrp="1"/>
          </p:cNvSpPr>
          <p:nvPr>
            <p:ph type="body" idx="1"/>
          </p:nvPr>
        </p:nvSpPr>
        <p:spPr>
          <a:xfrm>
            <a:off x="838199" y="1219200"/>
            <a:ext cx="10582275" cy="2608771"/>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600"/>
              <a:buNone/>
            </a:pPr>
            <a:r>
              <a:rPr lang="en-US" sz="1600" b="1"/>
              <a:t>SQL Query : </a:t>
            </a:r>
            <a:r>
              <a:rPr lang="en-US" sz="1600"/>
              <a:t>select * from fifteenhundredktup where stringu1 like 'AAA%' and unique2 between 0 and 120000 </a:t>
            </a:r>
            <a:endParaRPr/>
          </a:p>
          <a:p>
            <a:pPr marL="0" lvl="0" indent="0" algn="l" rtl="0">
              <a:lnSpc>
                <a:spcPct val="80000"/>
              </a:lnSpc>
              <a:spcBef>
                <a:spcPts val="1000"/>
              </a:spcBef>
              <a:spcAft>
                <a:spcPts val="0"/>
              </a:spcAft>
              <a:buClr>
                <a:schemeClr val="dk1"/>
              </a:buClr>
              <a:buSzPts val="1600"/>
              <a:buNone/>
            </a:pPr>
            <a:r>
              <a:rPr lang="en-US" sz="1600" b="1"/>
              <a:t>Expected Result and Results Obtained: </a:t>
            </a:r>
            <a:r>
              <a:rPr lang="en-US" sz="1600"/>
              <a:t>Index Scan (Average Execution Time: 0.797 s ) :  Here we are fetching 0 to 120000 number of records from total 1500000 number of records. So, selectivity is less than 10%. Unique2 is primary key of table. So it has clustered index. And selectivity is less than 10% so It will use Index scan for this query according to us. First it will fetch data which has unique2 between 0 and 120000 and then on that data it will apply filter on column stringu1.</a:t>
            </a:r>
            <a:endParaRPr/>
          </a:p>
          <a:p>
            <a:pPr marL="0" lvl="0" indent="0" algn="l" rtl="0">
              <a:lnSpc>
                <a:spcPct val="80000"/>
              </a:lnSpc>
              <a:spcBef>
                <a:spcPts val="1000"/>
              </a:spcBef>
              <a:spcAft>
                <a:spcPts val="0"/>
              </a:spcAft>
              <a:buClr>
                <a:schemeClr val="dk1"/>
              </a:buClr>
              <a:buSzPts val="1600"/>
              <a:buNone/>
            </a:pPr>
            <a:r>
              <a:rPr lang="en-US" sz="1600" b="1"/>
              <a:t>If Enable_indexscan = off </a:t>
            </a:r>
            <a:endParaRPr/>
          </a:p>
          <a:p>
            <a:pPr marL="0" lvl="0" indent="0" algn="l" rtl="0">
              <a:lnSpc>
                <a:spcPct val="80000"/>
              </a:lnSpc>
              <a:spcBef>
                <a:spcPts val="1000"/>
              </a:spcBef>
              <a:spcAft>
                <a:spcPts val="0"/>
              </a:spcAft>
              <a:buClr>
                <a:schemeClr val="dk1"/>
              </a:buClr>
              <a:buSzPts val="1600"/>
              <a:buNone/>
            </a:pPr>
            <a:r>
              <a:rPr lang="en-US" sz="1600" b="1"/>
              <a:t>Expected Result and Results Obtained: </a:t>
            </a:r>
            <a:r>
              <a:rPr lang="en-US" sz="1600"/>
              <a:t>Bitmap Heap Scan (Average Execution Time : 0.574 s ) : According to us when we set parameter Enable_indexscan to Off it will use Bitmap Heap Scan on table. Because selectivity is less than 10% so for sequential scan there is not enough data. So it will use Bitmap heap scan on both table. First it will find portion of data according to where clause then it will perform join operation on the fly and then it will get result from it.</a:t>
            </a:r>
            <a:endParaRPr/>
          </a:p>
          <a:p>
            <a:pPr marL="0" lvl="0" indent="0" algn="l" rtl="0">
              <a:lnSpc>
                <a:spcPct val="80000"/>
              </a:lnSpc>
              <a:spcBef>
                <a:spcPts val="1000"/>
              </a:spcBef>
              <a:spcAft>
                <a:spcPts val="0"/>
              </a:spcAft>
              <a:buClr>
                <a:schemeClr val="dk1"/>
              </a:buClr>
              <a:buSzPts val="1600"/>
              <a:buNone/>
            </a:pPr>
            <a:endParaRPr sz="1600"/>
          </a:p>
          <a:p>
            <a:pPr marL="0" lvl="0" indent="0" algn="l" rtl="0">
              <a:lnSpc>
                <a:spcPct val="80000"/>
              </a:lnSpc>
              <a:spcBef>
                <a:spcPts val="1000"/>
              </a:spcBef>
              <a:spcAft>
                <a:spcPts val="0"/>
              </a:spcAft>
              <a:buClr>
                <a:schemeClr val="dk1"/>
              </a:buClr>
              <a:buSzPts val="1600"/>
              <a:buNone/>
            </a:pPr>
            <a:endParaRPr sz="1600"/>
          </a:p>
          <a:p>
            <a:pPr marL="0" lvl="0" indent="0" algn="l" rtl="0">
              <a:lnSpc>
                <a:spcPct val="80000"/>
              </a:lnSpc>
              <a:spcBef>
                <a:spcPts val="1000"/>
              </a:spcBef>
              <a:spcAft>
                <a:spcPts val="0"/>
              </a:spcAft>
              <a:buClr>
                <a:schemeClr val="dk1"/>
              </a:buClr>
              <a:buSzPts val="1600"/>
              <a:buNone/>
            </a:pPr>
            <a:endParaRPr sz="1600"/>
          </a:p>
          <a:p>
            <a:pPr marL="0" lvl="0" indent="0" algn="l" rtl="0">
              <a:lnSpc>
                <a:spcPct val="80000"/>
              </a:lnSpc>
              <a:spcBef>
                <a:spcPts val="1000"/>
              </a:spcBef>
              <a:spcAft>
                <a:spcPts val="0"/>
              </a:spcAft>
              <a:buClr>
                <a:schemeClr val="dk1"/>
              </a:buClr>
              <a:buSzPts val="1600"/>
              <a:buNone/>
            </a:pPr>
            <a:endParaRPr sz="1600"/>
          </a:p>
          <a:p>
            <a:pPr marL="0" lvl="0" indent="0" algn="l" rtl="0">
              <a:lnSpc>
                <a:spcPct val="80000"/>
              </a:lnSpc>
              <a:spcBef>
                <a:spcPts val="1000"/>
              </a:spcBef>
              <a:spcAft>
                <a:spcPts val="0"/>
              </a:spcAft>
              <a:buClr>
                <a:schemeClr val="dk1"/>
              </a:buClr>
              <a:buSzPts val="1600"/>
              <a:buNone/>
            </a:pPr>
            <a:endParaRPr sz="1600"/>
          </a:p>
        </p:txBody>
      </p:sp>
      <p:pic>
        <p:nvPicPr>
          <p:cNvPr id="151" name="Google Shape;151;p21" descr="A screenshot of a social media post&#10;&#10;Description automatically generated"/>
          <p:cNvPicPr preferRelativeResize="0"/>
          <p:nvPr/>
        </p:nvPicPr>
        <p:blipFill rotWithShape="1">
          <a:blip r:embed="rId3">
            <a:alphaModFix/>
          </a:blip>
          <a:srcRect r="7104"/>
          <a:stretch/>
        </p:blipFill>
        <p:spPr>
          <a:xfrm>
            <a:off x="5630703" y="3843231"/>
            <a:ext cx="3858907" cy="2803317"/>
          </a:xfrm>
          <a:prstGeom prst="rect">
            <a:avLst/>
          </a:prstGeom>
          <a:noFill/>
          <a:ln>
            <a:noFill/>
          </a:ln>
        </p:spPr>
      </p:pic>
      <p:pic>
        <p:nvPicPr>
          <p:cNvPr id="152" name="Google Shape;152;p21" descr="A screenshot of a social media post&#10;&#10;Description automatically generated"/>
          <p:cNvPicPr preferRelativeResize="0"/>
          <p:nvPr/>
        </p:nvPicPr>
        <p:blipFill rotWithShape="1">
          <a:blip r:embed="rId3">
            <a:alphaModFix/>
          </a:blip>
          <a:srcRect r="6954"/>
          <a:stretch/>
        </p:blipFill>
        <p:spPr>
          <a:xfrm>
            <a:off x="1225323" y="3843231"/>
            <a:ext cx="3858907" cy="27761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838200" y="334501"/>
            <a:ext cx="8458200" cy="7778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b="1"/>
              <a:t>Experiment-2: Index scan and Sequential scan</a:t>
            </a:r>
            <a:endParaRPr sz="3200"/>
          </a:p>
        </p:txBody>
      </p:sp>
      <p:sp>
        <p:nvSpPr>
          <p:cNvPr id="158" name="Google Shape;158;p22"/>
          <p:cNvSpPr txBox="1">
            <a:spLocks noGrp="1"/>
          </p:cNvSpPr>
          <p:nvPr>
            <p:ph type="body" idx="1"/>
          </p:nvPr>
        </p:nvSpPr>
        <p:spPr>
          <a:xfrm>
            <a:off x="838200" y="1113646"/>
            <a:ext cx="10744200" cy="207645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1600"/>
              <a:buNone/>
            </a:pPr>
            <a:r>
              <a:rPr lang="en-US" sz="1600" b="1"/>
              <a:t>SQL Query</a:t>
            </a:r>
            <a:r>
              <a:rPr lang="en-US" sz="1600"/>
              <a:t>: select * from fifteenhundredktup where stringu1 like 'AAA%' and unique2 &gt; 150000</a:t>
            </a:r>
            <a:endParaRPr/>
          </a:p>
          <a:p>
            <a:pPr marL="0" lvl="0" indent="0" algn="just" rtl="0">
              <a:lnSpc>
                <a:spcPct val="90000"/>
              </a:lnSpc>
              <a:spcBef>
                <a:spcPts val="1000"/>
              </a:spcBef>
              <a:spcAft>
                <a:spcPts val="0"/>
              </a:spcAft>
              <a:buClr>
                <a:schemeClr val="dk1"/>
              </a:buClr>
              <a:buSzPts val="1600"/>
              <a:buNone/>
            </a:pPr>
            <a:r>
              <a:rPr lang="en-US" sz="1600" b="1"/>
              <a:t>Expected Result and Results Obtained: </a:t>
            </a:r>
            <a:r>
              <a:rPr lang="en-US" sz="1600"/>
              <a:t>Sequential Scan (Average Execution Time: 1.03 s) : Here we are fetching more than 10% records so selectivity is greater than 10%. So it will use sequential scan for this query even though unique2 has clustered index.</a:t>
            </a:r>
            <a:endParaRPr/>
          </a:p>
          <a:p>
            <a:pPr marL="0" lvl="0" indent="0" algn="just" rtl="0">
              <a:lnSpc>
                <a:spcPct val="90000"/>
              </a:lnSpc>
              <a:spcBef>
                <a:spcPts val="1000"/>
              </a:spcBef>
              <a:spcAft>
                <a:spcPts val="0"/>
              </a:spcAft>
              <a:buClr>
                <a:schemeClr val="dk1"/>
              </a:buClr>
              <a:buSzPts val="1600"/>
              <a:buNone/>
            </a:pPr>
            <a:r>
              <a:rPr lang="en-US" sz="1600"/>
              <a:t>If Enable_seqscan = off</a:t>
            </a:r>
            <a:endParaRPr/>
          </a:p>
          <a:p>
            <a:pPr marL="0" lvl="0" indent="0" algn="just" rtl="0">
              <a:lnSpc>
                <a:spcPct val="90000"/>
              </a:lnSpc>
              <a:spcBef>
                <a:spcPts val="1000"/>
              </a:spcBef>
              <a:spcAft>
                <a:spcPts val="0"/>
              </a:spcAft>
              <a:buClr>
                <a:schemeClr val="dk1"/>
              </a:buClr>
              <a:buSzPts val="1600"/>
              <a:buNone/>
            </a:pPr>
            <a:r>
              <a:rPr lang="en-US" sz="1600" b="1"/>
              <a:t>Expected Result and Results Obtained</a:t>
            </a:r>
            <a:r>
              <a:rPr lang="en-US" sz="1600"/>
              <a:t>: Index Scan ( Average Execution Time: 1.238 s) : According to us when we set parameter Enable_seqscan to Off. It will force to use index scan even though its selectivity is greater than 10%. And it will give worse performance than sequential scan.</a:t>
            </a:r>
            <a:endParaRPr/>
          </a:p>
        </p:txBody>
      </p:sp>
      <p:pic>
        <p:nvPicPr>
          <p:cNvPr id="159" name="Google Shape;159;p22" descr="A screenshot of a social media post&#10;&#10;Description automatically generated"/>
          <p:cNvPicPr preferRelativeResize="0"/>
          <p:nvPr/>
        </p:nvPicPr>
        <p:blipFill rotWithShape="1">
          <a:blip r:embed="rId3">
            <a:alphaModFix/>
          </a:blip>
          <a:srcRect/>
          <a:stretch/>
        </p:blipFill>
        <p:spPr>
          <a:xfrm>
            <a:off x="923888" y="3429000"/>
            <a:ext cx="4322418" cy="2957976"/>
          </a:xfrm>
          <a:prstGeom prst="rect">
            <a:avLst/>
          </a:prstGeom>
          <a:noFill/>
          <a:ln>
            <a:noFill/>
          </a:ln>
        </p:spPr>
      </p:pic>
      <p:pic>
        <p:nvPicPr>
          <p:cNvPr id="160" name="Google Shape;160;p22" descr="A screenshot of a social media post&#10;&#10;Description automatically generated"/>
          <p:cNvPicPr preferRelativeResize="0"/>
          <p:nvPr/>
        </p:nvPicPr>
        <p:blipFill rotWithShape="1">
          <a:blip r:embed="rId4">
            <a:alphaModFix/>
          </a:blip>
          <a:srcRect r="8237" b="5929"/>
          <a:stretch/>
        </p:blipFill>
        <p:spPr>
          <a:xfrm>
            <a:off x="6010680" y="3428999"/>
            <a:ext cx="4589205" cy="2957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838200" y="365125"/>
            <a:ext cx="10515600" cy="750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b="1"/>
              <a:t>Experiment-3: Aggregations</a:t>
            </a:r>
            <a:endParaRPr/>
          </a:p>
        </p:txBody>
      </p:sp>
      <p:graphicFrame>
        <p:nvGraphicFramePr>
          <p:cNvPr id="166" name="Google Shape;166;p23"/>
          <p:cNvGraphicFramePr/>
          <p:nvPr/>
        </p:nvGraphicFramePr>
        <p:xfrm>
          <a:off x="838200" y="1683246"/>
          <a:ext cx="10629900" cy="2361000"/>
        </p:xfrm>
        <a:graphic>
          <a:graphicData uri="http://schemas.openxmlformats.org/drawingml/2006/table">
            <a:tbl>
              <a:tblPr firstRow="1" bandRow="1">
                <a:noFill/>
                <a:tableStyleId>{096BDBD5-6ABE-452A-B606-02B86E2CAF24}</a:tableStyleId>
              </a:tblPr>
              <a:tblGrid>
                <a:gridCol w="10629900">
                  <a:extLst>
                    <a:ext uri="{9D8B030D-6E8A-4147-A177-3AD203B41FA5}">
                      <a16:colId xmlns:a16="http://schemas.microsoft.com/office/drawing/2014/main" val="20000"/>
                    </a:ext>
                  </a:extLst>
                </a:gridCol>
              </a:tblGrid>
              <a:tr h="2361000">
                <a:tc>
                  <a:txBody>
                    <a:bodyPr/>
                    <a:lstStyle/>
                    <a:p>
                      <a:pPr marL="0" marR="0" lvl="0" indent="0" algn="l" rtl="0">
                        <a:spcBef>
                          <a:spcPts val="0"/>
                        </a:spcBef>
                        <a:spcAft>
                          <a:spcPts val="0"/>
                        </a:spcAft>
                        <a:buNone/>
                      </a:pPr>
                      <a:r>
                        <a:rPr lang="en-US" sz="1800" b="0" u="none" strike="noStrike" cap="none">
                          <a:solidFill>
                            <a:schemeClr val="dk1"/>
                          </a:solidFill>
                        </a:rPr>
                        <a:t>Expected Results and Results Obtained were the same. </a:t>
                      </a:r>
                      <a:r>
                        <a:rPr lang="en-US" sz="1800" b="0">
                          <a:solidFill>
                            <a:schemeClr val="dk1"/>
                          </a:solidFill>
                        </a:rPr>
                        <a:t>We have first test hash aggregation for that we have just disabled enable_sort parameter and executed above query as hash aggregation do not require sorted input. Then we have test group aggregation for that we have just disabled Enable_hashagg and enabled enable_sort parameter as it requires sorted input. Group aggregation takes more time than hash aggregation as it is performing additional operation sorting operation to sort input.</a:t>
                      </a:r>
                      <a:endParaRPr/>
                    </a:p>
                    <a:p>
                      <a:pPr marL="285750" marR="0" lvl="0" indent="-285750" algn="l" rtl="0">
                        <a:spcBef>
                          <a:spcPts val="0"/>
                        </a:spcBef>
                        <a:spcAft>
                          <a:spcPts val="0"/>
                        </a:spcAft>
                        <a:buClr>
                          <a:schemeClr val="dk1"/>
                        </a:buClr>
                        <a:buSzPts val="1800"/>
                        <a:buFont typeface="Arial"/>
                        <a:buChar char="•"/>
                      </a:pPr>
                      <a:r>
                        <a:rPr lang="en-US" sz="1800" b="0">
                          <a:solidFill>
                            <a:schemeClr val="dk1"/>
                          </a:solidFill>
                        </a:rPr>
                        <a:t>enable_sort = off , enable_hashagg = on, Postgres chooses hash aggregate (Average Execution Time: 0.973 s)</a:t>
                      </a:r>
                      <a:endParaRPr/>
                    </a:p>
                    <a:p>
                      <a:pPr marL="285750" marR="0" lvl="0" indent="-285750" algn="l" rtl="0">
                        <a:spcBef>
                          <a:spcPts val="0"/>
                        </a:spcBef>
                        <a:spcAft>
                          <a:spcPts val="0"/>
                        </a:spcAft>
                        <a:buClr>
                          <a:schemeClr val="dk1"/>
                        </a:buClr>
                        <a:buSzPts val="1800"/>
                        <a:buFont typeface="Arial"/>
                        <a:buChar char="•"/>
                      </a:pPr>
                      <a:r>
                        <a:rPr lang="en-US" sz="1800" b="0">
                          <a:solidFill>
                            <a:schemeClr val="dk1"/>
                          </a:solidFill>
                        </a:rPr>
                        <a:t>enable_sort = on , Enable_hashagg = off ,Postgres chooses group aggregate (with a sort) (Average Execution Time: 1.77 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pic>
        <p:nvPicPr>
          <p:cNvPr id="167" name="Google Shape;167;p23" descr="A screenshot of a social media post&#10;&#10;Description automatically generated"/>
          <p:cNvPicPr preferRelativeResize="0"/>
          <p:nvPr/>
        </p:nvPicPr>
        <p:blipFill rotWithShape="1">
          <a:blip r:embed="rId3">
            <a:alphaModFix/>
          </a:blip>
          <a:srcRect t="44375"/>
          <a:stretch/>
        </p:blipFill>
        <p:spPr>
          <a:xfrm>
            <a:off x="569595" y="4170911"/>
            <a:ext cx="5526406" cy="2249170"/>
          </a:xfrm>
          <a:prstGeom prst="rect">
            <a:avLst/>
          </a:prstGeom>
          <a:noFill/>
          <a:ln>
            <a:noFill/>
          </a:ln>
        </p:spPr>
      </p:pic>
      <p:pic>
        <p:nvPicPr>
          <p:cNvPr id="168" name="Google Shape;168;p23" descr="A screenshot of a social media post&#10;&#10;Description automatically generated"/>
          <p:cNvPicPr preferRelativeResize="0"/>
          <p:nvPr/>
        </p:nvPicPr>
        <p:blipFill rotWithShape="1">
          <a:blip r:embed="rId4">
            <a:alphaModFix/>
          </a:blip>
          <a:srcRect t="39580"/>
          <a:stretch/>
        </p:blipFill>
        <p:spPr>
          <a:xfrm>
            <a:off x="6096000" y="4170911"/>
            <a:ext cx="5732145" cy="2249170"/>
          </a:xfrm>
          <a:prstGeom prst="rect">
            <a:avLst/>
          </a:prstGeom>
          <a:noFill/>
          <a:ln>
            <a:noFill/>
          </a:ln>
        </p:spPr>
      </p:pic>
      <p:sp>
        <p:nvSpPr>
          <p:cNvPr id="169" name="Google Shape;169;p23"/>
          <p:cNvSpPr txBox="1"/>
          <p:nvPr/>
        </p:nvSpPr>
        <p:spPr>
          <a:xfrm>
            <a:off x="838200" y="1022349"/>
            <a:ext cx="10239300" cy="660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SQL query</a:t>
            </a:r>
            <a:r>
              <a:rPr lang="en-US" sz="1800">
                <a:solidFill>
                  <a:schemeClr val="dk1"/>
                </a:solidFill>
                <a:latin typeface="Calibri"/>
                <a:ea typeface="Calibri"/>
                <a:cs typeface="Calibri"/>
                <a:sym typeface="Calibri"/>
              </a:rPr>
              <a:t>: select oddonepercent,min(evenonepercent) as minevenonepercent from thousandktup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group by oddonepercent </a:t>
            </a:r>
            <a:endParaRPr/>
          </a:p>
        </p:txBody>
      </p:sp>
    </p:spTree>
  </p:cSld>
  <p:clrMapOvr>
    <a:masterClrMapping/>
  </p:clrMapOvr>
</p:sld>
</file>

<file path=ppt/theme/theme1.xml><?xml version="1.0" encoding="utf-8"?>
<a:theme xmlns:a="http://schemas.openxmlformats.org/drawingml/2006/main"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2183</Words>
  <Application>Microsoft Office PowerPoint</Application>
  <PresentationFormat>Widescreen</PresentationFormat>
  <Paragraphs>109</Paragraphs>
  <Slides>14</Slides>
  <Notes>14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Calibri</vt:lpstr>
      <vt:lpstr>Office Theme</vt:lpstr>
      <vt:lpstr>Office Theme</vt:lpstr>
      <vt:lpstr>CS 487/587 Database Implementation Spring 2019 Database Benchmarking Project - Part III </vt:lpstr>
      <vt:lpstr>Why did we choose Postgres?</vt:lpstr>
      <vt:lpstr>Goals</vt:lpstr>
      <vt:lpstr>Experiment – 1 : Join Algorithms </vt:lpstr>
      <vt:lpstr>Experiment – 1 :</vt:lpstr>
      <vt:lpstr>Experiment – 1 :</vt:lpstr>
      <vt:lpstr>Experiment-2: Index scan and Sequential scan</vt:lpstr>
      <vt:lpstr>Experiment-2: Index scan and Sequential scan</vt:lpstr>
      <vt:lpstr>Experiment-3: Aggregations</vt:lpstr>
      <vt:lpstr>Experiment-3: Aggregations</vt:lpstr>
      <vt:lpstr>Experiment-4: Memory management and Execution time using work_mem parameter</vt:lpstr>
      <vt:lpstr>Experiment-4: Memory management and Execution time using work_mem parameter</vt:lpstr>
      <vt:lpstr>Summary/Conclusion</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487/587 Database Implementation Spring 2019 Database Benchmarking Project - Part III </dc:title>
  <cp:lastModifiedBy>Vinaya Dattatraya Bhat</cp:lastModifiedBy>
  <cp:revision>40</cp:revision>
  <dcterms:modified xsi:type="dcterms:W3CDTF">2019-06-14T18:56:44Z</dcterms:modified>
</cp:coreProperties>
</file>