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  <p:sldMasterId id="2147483982" r:id="rId2"/>
  </p:sldMasterIdLst>
  <p:notesMasterIdLst>
    <p:notesMasterId r:id="rId7"/>
  </p:notesMasterIdLst>
  <p:sldIdLst>
    <p:sldId id="313" r:id="rId3"/>
    <p:sldId id="338" r:id="rId4"/>
    <p:sldId id="339" r:id="rId5"/>
    <p:sldId id="346" r:id="rId6"/>
  </p:sldIdLst>
  <p:sldSz cx="12192000" cy="68580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E4E4E0"/>
    <a:srgbClr val="2D7A8F"/>
    <a:srgbClr val="000000"/>
    <a:srgbClr val="602322"/>
    <a:srgbClr val="6C2826"/>
    <a:srgbClr val="3CA2BE"/>
    <a:srgbClr val="5CB4CC"/>
    <a:srgbClr val="35401C"/>
    <a:srgbClr val="0F1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89343" autoAdjust="0"/>
  </p:normalViewPr>
  <p:slideViewPr>
    <p:cSldViewPr>
      <p:cViewPr varScale="1">
        <p:scale>
          <a:sx n="62" d="100"/>
          <a:sy n="62" d="100"/>
        </p:scale>
        <p:origin x="-103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C4E8A1F-C851-41A5-82A0-2C0D8E96E73C}" type="datetimeFigureOut">
              <a:rPr lang="en-US"/>
              <a:pPr>
                <a:defRPr/>
              </a:pPr>
              <a:t>2016-01-07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BEB4E7C-BB22-4C42-A497-42DF7FF7B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6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B4E7C-BB22-4C42-A497-42DF7FF7BD0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B4E7C-BB22-4C42-A497-42DF7FF7BD0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7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B4E7C-BB22-4C42-A497-42DF7FF7BD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652933" y="774700"/>
            <a:ext cx="2438400" cy="1905000"/>
            <a:chOff x="7315200" y="1905000"/>
            <a:chExt cx="1295400" cy="1295400"/>
          </a:xfrm>
        </p:grpSpPr>
        <p:sp>
          <p:nvSpPr>
            <p:cNvPr id="3" name="Rounded Rectangle 21"/>
            <p:cNvSpPr>
              <a:spLocks noChangeArrowheads="1"/>
            </p:cNvSpPr>
            <p:nvPr/>
          </p:nvSpPr>
          <p:spPr bwMode="auto">
            <a:xfrm>
              <a:off x="7429897" y="2286064"/>
              <a:ext cx="66345" cy="5721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D42E1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" name="Rounded Rectangle 22"/>
            <p:cNvSpPr>
              <a:spLocks noChangeArrowheads="1"/>
            </p:cNvSpPr>
            <p:nvPr/>
          </p:nvSpPr>
          <p:spPr bwMode="auto">
            <a:xfrm>
              <a:off x="7942659" y="2682240"/>
              <a:ext cx="133813" cy="114427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Rounded Rectangle 23"/>
            <p:cNvSpPr>
              <a:spLocks noChangeArrowheads="1"/>
            </p:cNvSpPr>
            <p:nvPr/>
          </p:nvSpPr>
          <p:spPr bwMode="auto">
            <a:xfrm>
              <a:off x="7534474" y="2438273"/>
              <a:ext cx="266501" cy="22885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D42E1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Rounded Rectangle 24"/>
            <p:cNvSpPr>
              <a:spLocks noChangeArrowheads="1"/>
            </p:cNvSpPr>
            <p:nvPr/>
          </p:nvSpPr>
          <p:spPr bwMode="auto">
            <a:xfrm>
              <a:off x="7991012" y="2552700"/>
              <a:ext cx="67469" cy="5721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Rounded Rectangle 25"/>
            <p:cNvSpPr>
              <a:spLocks noChangeArrowheads="1"/>
            </p:cNvSpPr>
            <p:nvPr/>
          </p:nvSpPr>
          <p:spPr bwMode="auto">
            <a:xfrm>
              <a:off x="8124825" y="2667127"/>
              <a:ext cx="266502" cy="22885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Rounded Rectangle 26"/>
            <p:cNvSpPr>
              <a:spLocks noChangeArrowheads="1"/>
            </p:cNvSpPr>
            <p:nvPr/>
          </p:nvSpPr>
          <p:spPr bwMode="auto">
            <a:xfrm>
              <a:off x="7581702" y="2076641"/>
              <a:ext cx="133813" cy="114427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7D117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Rounded Rectangle 27"/>
            <p:cNvSpPr>
              <a:spLocks noChangeArrowheads="1"/>
            </p:cNvSpPr>
            <p:nvPr/>
          </p:nvSpPr>
          <p:spPr bwMode="auto">
            <a:xfrm>
              <a:off x="7724510" y="2781554"/>
              <a:ext cx="133813" cy="114427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Rounded Rectangle 28"/>
            <p:cNvSpPr>
              <a:spLocks noChangeArrowheads="1"/>
            </p:cNvSpPr>
            <p:nvPr/>
          </p:nvSpPr>
          <p:spPr bwMode="auto">
            <a:xfrm>
              <a:off x="7953904" y="2228850"/>
              <a:ext cx="266502" cy="22885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7D117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Rounded Rectangle 29"/>
            <p:cNvSpPr>
              <a:spLocks noChangeArrowheads="1"/>
            </p:cNvSpPr>
            <p:nvPr/>
          </p:nvSpPr>
          <p:spPr bwMode="auto">
            <a:xfrm>
              <a:off x="7315200" y="2019427"/>
              <a:ext cx="66345" cy="5721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7D117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Rounded Rectangle 30"/>
            <p:cNvSpPr>
              <a:spLocks noChangeArrowheads="1"/>
            </p:cNvSpPr>
            <p:nvPr/>
          </p:nvSpPr>
          <p:spPr bwMode="auto">
            <a:xfrm>
              <a:off x="7781859" y="1905000"/>
              <a:ext cx="266501" cy="22885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7D117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Rounded Rectangle 31"/>
            <p:cNvSpPr>
              <a:spLocks noChangeArrowheads="1"/>
            </p:cNvSpPr>
            <p:nvPr/>
          </p:nvSpPr>
          <p:spPr bwMode="auto">
            <a:xfrm>
              <a:off x="7449013" y="2076641"/>
              <a:ext cx="66344" cy="5721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7D117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Rounded Rectangle 32"/>
            <p:cNvSpPr>
              <a:spLocks noChangeArrowheads="1"/>
            </p:cNvSpPr>
            <p:nvPr/>
          </p:nvSpPr>
          <p:spPr bwMode="auto">
            <a:xfrm>
              <a:off x="7581702" y="1962214"/>
              <a:ext cx="66344" cy="5721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7D117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Rounded Rectangle 33"/>
            <p:cNvSpPr>
              <a:spLocks noChangeArrowheads="1"/>
            </p:cNvSpPr>
            <p:nvPr/>
          </p:nvSpPr>
          <p:spPr bwMode="auto">
            <a:xfrm>
              <a:off x="8163057" y="2094992"/>
              <a:ext cx="66345" cy="5721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D42E1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Rounded Rectangle 34"/>
            <p:cNvSpPr>
              <a:spLocks noChangeArrowheads="1"/>
            </p:cNvSpPr>
            <p:nvPr/>
          </p:nvSpPr>
          <p:spPr bwMode="auto">
            <a:xfrm>
              <a:off x="8191170" y="2552700"/>
              <a:ext cx="67469" cy="5721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D42E1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7" name="Rounded Rectangle 35"/>
            <p:cNvSpPr>
              <a:spLocks noChangeArrowheads="1"/>
            </p:cNvSpPr>
            <p:nvPr/>
          </p:nvSpPr>
          <p:spPr bwMode="auto">
            <a:xfrm>
              <a:off x="7753747" y="2260156"/>
              <a:ext cx="132689" cy="114427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D42E1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Rounded Rectangle 36"/>
            <p:cNvSpPr>
              <a:spLocks noChangeArrowheads="1"/>
            </p:cNvSpPr>
            <p:nvPr/>
          </p:nvSpPr>
          <p:spPr bwMode="auto">
            <a:xfrm>
              <a:off x="8391327" y="2552700"/>
              <a:ext cx="66344" cy="5721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7924668" y="2971546"/>
              <a:ext cx="266502" cy="22885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Rounded Rectangle 23"/>
            <p:cNvSpPr>
              <a:spLocks noChangeArrowheads="1"/>
            </p:cNvSpPr>
            <p:nvPr/>
          </p:nvSpPr>
          <p:spPr bwMode="auto">
            <a:xfrm>
              <a:off x="8344099" y="2057210"/>
              <a:ext cx="266501" cy="22885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D42E1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" name="Rounded Rectangle 36"/>
            <p:cNvSpPr>
              <a:spLocks noChangeArrowheads="1"/>
            </p:cNvSpPr>
            <p:nvPr/>
          </p:nvSpPr>
          <p:spPr bwMode="auto">
            <a:xfrm>
              <a:off x="8382331" y="3048191"/>
              <a:ext cx="66344" cy="5721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3" name="Picture 2" descr="C:\Documents and Settings\mitulnm\Local Settings\Temp\Mastek\MASTEK 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133" y="1676401"/>
            <a:ext cx="3591984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332163" y="4337051"/>
            <a:ext cx="55043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D42E12"/>
                </a:solidFill>
                <a:latin typeface="Trebuchet MS" pitchFamily="34" charset="0"/>
              </a:rPr>
              <a:t>A high end provider of Enterprise Technology Solutions 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D42E12"/>
                </a:solidFill>
                <a:latin typeface="Trebuchet MS" pitchFamily="34" charset="0"/>
              </a:rPr>
              <a:t>that enable Business Transformation in selected verticals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mitulnm\Local Settings\Temp\Mastek\MASTEK 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1517" y="5969000"/>
            <a:ext cx="1513416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 l="1666" t="52643" r="13110" b="40598"/>
          <a:stretch>
            <a:fillRect/>
          </a:stretch>
        </p:blipFill>
        <p:spPr bwMode="auto">
          <a:xfrm>
            <a:off x="0" y="571500"/>
            <a:ext cx="12192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90600"/>
            <a:ext cx="73152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BC503-4429-4BBF-BA72-7AE07E556E2E}" type="datetimeFigureOut">
              <a:rPr lang="en-US"/>
              <a:pPr>
                <a:defRPr/>
              </a:pPr>
              <a:t>2016-01-07</a:t>
            </a:fld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F6ED6-9F0A-474D-AAFB-42026C99C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527382" y="1124744"/>
            <a:ext cx="11137900" cy="15113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3200" b="1" smtClean="0">
                <a:solidFill>
                  <a:srgbClr val="1F4666"/>
                </a:solidFill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2852738"/>
            <a:ext cx="11137900" cy="3312566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rgbClr val="5E137D"/>
              </a:buClr>
              <a:buFont typeface="Arial"/>
              <a:buChar char="•"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-457200">
              <a:buClr>
                <a:srgbClr val="5E137D"/>
              </a:buClr>
              <a:buFont typeface="Arial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GB" dirty="0" smtClean="0"/>
              <a:t>Click to edit Master text styles first level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1" y="116632"/>
            <a:ext cx="11664951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 err="1" smtClean="0"/>
              <a:t>Propostion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527382" y="1773684"/>
            <a:ext cx="11137900" cy="15113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3200" b="1" smtClean="0">
                <a:solidFill>
                  <a:srgbClr val="1F4666"/>
                </a:solidFill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3932634"/>
            <a:ext cx="11137900" cy="221101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137D"/>
              </a:buClr>
              <a:buSzTx/>
              <a:buFont typeface="Arial"/>
              <a:buNone/>
              <a:tabLst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-457200">
              <a:buClr>
                <a:srgbClr val="5E137D"/>
              </a:buClr>
              <a:buFont typeface="Arial"/>
              <a:buChar char="•"/>
              <a:defRPr/>
            </a:lvl2pPr>
          </a:lstStyle>
          <a:p>
            <a:pPr lvl="0"/>
            <a:r>
              <a:rPr lang="en-GB" dirty="0" smtClean="0"/>
              <a:t>Click to edit Master text styles first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137D"/>
              </a:buClr>
              <a:buSzTx/>
              <a:buFont typeface="Arial"/>
              <a:buNone/>
              <a:tabLst/>
              <a:defRPr/>
            </a:pPr>
            <a:r>
              <a:rPr lang="en-US" sz="3200" b="1" dirty="0" smtClean="0">
                <a:solidFill>
                  <a:srgbClr val="5E137D"/>
                </a:solidFill>
                <a:latin typeface="+mn-lt"/>
                <a:cs typeface="Calibri"/>
              </a:rPr>
              <a:t>highlight copy</a:t>
            </a:r>
          </a:p>
          <a:p>
            <a:pPr lvl="0"/>
            <a:endParaRPr lang="en-GB" dirty="0" smtClean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-1" y="116632"/>
            <a:ext cx="11664951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69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527382" y="1124744"/>
            <a:ext cx="11137900" cy="15113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3200" b="1" smtClean="0">
                <a:solidFill>
                  <a:srgbClr val="1F4666"/>
                </a:solidFill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2852738"/>
            <a:ext cx="11137900" cy="3529012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rgbClr val="5E137D"/>
              </a:buClr>
              <a:buFont typeface="Arial"/>
              <a:buChar char="•"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-457200">
              <a:buClr>
                <a:srgbClr val="5E137D"/>
              </a:buClr>
              <a:buFont typeface="Arial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GB" dirty="0" smtClean="0"/>
              <a:t>Click to edit Master text styles first level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-1" y="116632"/>
            <a:ext cx="11664951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58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527382" y="1485652"/>
            <a:ext cx="11137900" cy="15113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3200" b="1" smtClean="0">
                <a:solidFill>
                  <a:srgbClr val="1F4666"/>
                </a:solidFill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3356372"/>
            <a:ext cx="11137900" cy="2664916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rgbClr val="5E137D"/>
              </a:buClr>
              <a:buFont typeface="Arial"/>
              <a:buChar char="•"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-457200">
              <a:buClr>
                <a:srgbClr val="5E137D"/>
              </a:buClr>
              <a:buFont typeface="Arial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GB" dirty="0" smtClean="0"/>
              <a:t>Click to edit Master text styles first level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-1" y="116632"/>
            <a:ext cx="11664951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93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>
            <a:spLocks noChangeArrowheads="1"/>
          </p:cNvSpPr>
          <p:nvPr userDrawn="1"/>
        </p:nvSpPr>
        <p:spPr bwMode="auto">
          <a:xfrm>
            <a:off x="1679509" y="3212976"/>
            <a:ext cx="3556000" cy="2667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5E137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GB" b="1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 userDrawn="1"/>
        </p:nvSpPr>
        <p:spPr bwMode="auto">
          <a:xfrm>
            <a:off x="6860480" y="3212976"/>
            <a:ext cx="3556000" cy="2667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5E137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GB" b="1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07435" y="980728"/>
            <a:ext cx="10562167" cy="935038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="1">
                <a:solidFill>
                  <a:srgbClr val="1F4666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07533" y="2133601"/>
            <a:ext cx="10560051" cy="1008063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5E137D"/>
              </a:buCl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2063552" y="3717032"/>
            <a:ext cx="2784309" cy="1800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5E137D"/>
                </a:solidFill>
              </a:defRPr>
            </a:lvl1pPr>
          </a:lstStyle>
          <a:p>
            <a:r>
              <a:rPr lang="en-US" dirty="0" smtClean="0"/>
              <a:t>Point 1</a:t>
            </a:r>
            <a:endParaRPr lang="en-US" dirty="0"/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7248128" y="3717032"/>
            <a:ext cx="2784309" cy="1800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5E137D"/>
                </a:solidFill>
              </a:defRPr>
            </a:lvl1pPr>
          </a:lstStyle>
          <a:p>
            <a:r>
              <a:rPr lang="en-US" dirty="0" smtClean="0"/>
              <a:t>Point 1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116632"/>
            <a:ext cx="8304245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91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>
            <a:spLocks noChangeArrowheads="1"/>
          </p:cNvSpPr>
          <p:nvPr userDrawn="1"/>
        </p:nvSpPr>
        <p:spPr bwMode="auto">
          <a:xfrm>
            <a:off x="285709" y="1357298"/>
            <a:ext cx="3714776" cy="400052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5E137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GB" b="1" dirty="0" smtClean="0">
              <a:solidFill>
                <a:prstClr val="white"/>
              </a:solidFill>
              <a:latin typeface="Calibri"/>
              <a:ea typeface="ＭＳ Ｐゴシック" charset="-128"/>
              <a:cs typeface="Calibri"/>
            </a:endParaRPr>
          </a:p>
          <a:p>
            <a:pPr algn="ctr">
              <a:defRPr/>
            </a:pPr>
            <a:endParaRPr lang="en-GB" b="1" dirty="0" smtClean="0">
              <a:solidFill>
                <a:prstClr val="white"/>
              </a:solidFill>
              <a:latin typeface="Calibri"/>
              <a:ea typeface="ＭＳ Ｐゴシック" charset="-128"/>
              <a:cs typeface="Calibri"/>
            </a:endParaRPr>
          </a:p>
          <a:p>
            <a:pPr algn="ctr">
              <a:lnSpc>
                <a:spcPct val="120000"/>
              </a:lnSpc>
              <a:defRPr/>
            </a:pPr>
            <a:endParaRPr lang="en-GB" sz="800" b="1" dirty="0">
              <a:solidFill>
                <a:prstClr val="white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636409" y="1600201"/>
            <a:ext cx="1264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srgbClr val="5E137D"/>
                </a:solidFill>
                <a:latin typeface="Calibri"/>
                <a:ea typeface="ＭＳ Ｐゴシック" charset="-128"/>
                <a:cs typeface="Calibri"/>
              </a:rPr>
              <a:t>Problem</a:t>
            </a:r>
          </a:p>
        </p:txBody>
      </p:sp>
      <p:sp>
        <p:nvSpPr>
          <p:cNvPr id="23" name="Rounded Rectangle 22"/>
          <p:cNvSpPr>
            <a:spLocks noChangeArrowheads="1"/>
          </p:cNvSpPr>
          <p:nvPr userDrawn="1"/>
        </p:nvSpPr>
        <p:spPr bwMode="auto">
          <a:xfrm>
            <a:off x="4175787" y="1340768"/>
            <a:ext cx="3714776" cy="400052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5E137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GB" b="1" dirty="0" smtClean="0">
              <a:solidFill>
                <a:prstClr val="white"/>
              </a:solidFill>
              <a:latin typeface="Calibri"/>
              <a:ea typeface="ＭＳ Ｐゴシック" charset="-128"/>
              <a:cs typeface="Calibri"/>
            </a:endParaRPr>
          </a:p>
          <a:p>
            <a:pPr algn="ctr">
              <a:lnSpc>
                <a:spcPct val="120000"/>
              </a:lnSpc>
              <a:defRPr/>
            </a:pPr>
            <a:endParaRPr lang="en-GB" b="1" dirty="0" smtClean="0">
              <a:solidFill>
                <a:prstClr val="white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5442407" y="1556793"/>
            <a:ext cx="124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2400" b="1" dirty="0" smtClean="0">
                <a:solidFill>
                  <a:srgbClr val="5E137D"/>
                </a:solidFill>
                <a:latin typeface="Calibri"/>
                <a:ea typeface="ＭＳ Ｐゴシック" charset="-128"/>
                <a:cs typeface="Calibri"/>
              </a:rPr>
              <a:t>Solution</a:t>
            </a:r>
            <a:endParaRPr lang="en-GB" sz="2400" b="1" dirty="0">
              <a:solidFill>
                <a:srgbClr val="5E137D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4" name="Rounded Rectangle 23"/>
          <p:cNvSpPr>
            <a:spLocks noChangeArrowheads="1"/>
          </p:cNvSpPr>
          <p:nvPr userDrawn="1"/>
        </p:nvSpPr>
        <p:spPr bwMode="auto">
          <a:xfrm>
            <a:off x="8096264" y="1357298"/>
            <a:ext cx="3714776" cy="400052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5E137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GB" b="1" dirty="0" smtClean="0">
              <a:solidFill>
                <a:prstClr val="white"/>
              </a:solidFill>
              <a:latin typeface="Calibri"/>
              <a:ea typeface="ＭＳ Ｐゴシック" charset="-128"/>
              <a:cs typeface="Calibri"/>
            </a:endParaRPr>
          </a:p>
          <a:p>
            <a:pPr algn="ctr">
              <a:defRPr/>
            </a:pPr>
            <a:endParaRPr lang="en-GB" b="1" dirty="0">
              <a:solidFill>
                <a:prstClr val="white"/>
              </a:solidFill>
              <a:latin typeface="Calibri"/>
              <a:ea typeface="ＭＳ Ｐゴシック" charset="-128"/>
              <a:cs typeface="Calibri"/>
            </a:endParaRPr>
          </a:p>
          <a:p>
            <a:pPr algn="ctr">
              <a:defRPr/>
            </a:pPr>
            <a:endParaRPr lang="en-GB" b="1" dirty="0" smtClean="0">
              <a:solidFill>
                <a:prstClr val="white"/>
              </a:solidFill>
              <a:latin typeface="Calibri"/>
              <a:ea typeface="ＭＳ Ｐゴシック" charset="-128"/>
              <a:cs typeface="Calibri"/>
            </a:endParaRPr>
          </a:p>
          <a:p>
            <a:pPr algn="ctr">
              <a:lnSpc>
                <a:spcPct val="120000"/>
              </a:lnSpc>
              <a:defRPr/>
            </a:pPr>
            <a:endParaRPr lang="en-GB" b="1" dirty="0" smtClean="0">
              <a:solidFill>
                <a:prstClr val="white"/>
              </a:solidFill>
              <a:latin typeface="Calibri"/>
              <a:ea typeface="ＭＳ Ｐゴシック" charset="-128"/>
              <a:cs typeface="Calibri"/>
            </a:endParaRPr>
          </a:p>
          <a:p>
            <a:pPr algn="ctr">
              <a:defRPr/>
            </a:pPr>
            <a:endParaRPr lang="en-GB" b="1" dirty="0" smtClean="0">
              <a:solidFill>
                <a:prstClr val="white"/>
              </a:solidFill>
              <a:latin typeface="Calibri"/>
              <a:ea typeface="ＭＳ Ｐゴシック" charset="-128"/>
              <a:cs typeface="Calibri"/>
            </a:endParaRPr>
          </a:p>
          <a:p>
            <a:pPr>
              <a:defRPr/>
            </a:pPr>
            <a:endParaRPr lang="en-GB" dirty="0">
              <a:solidFill>
                <a:prstClr val="black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9543303" y="1556793"/>
            <a:ext cx="1112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2400" b="1" dirty="0" smtClean="0">
                <a:solidFill>
                  <a:srgbClr val="5E137D"/>
                </a:solidFill>
                <a:latin typeface="Calibri"/>
                <a:ea typeface="ＭＳ Ｐゴシック" charset="-128"/>
                <a:cs typeface="Calibri"/>
              </a:rPr>
              <a:t>Benefit</a:t>
            </a:r>
            <a:endParaRPr lang="en-GB" sz="2400" b="1" dirty="0">
              <a:solidFill>
                <a:srgbClr val="5E137D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19403" y="2133600"/>
            <a:ext cx="2880320" cy="3023592"/>
          </a:xfrm>
          <a:prstGeom prst="rect">
            <a:avLst/>
          </a:prstGeom>
        </p:spPr>
        <p:txBody>
          <a:bodyPr vert="horz"/>
          <a:lstStyle>
            <a:lvl1pPr marL="0" indent="0" algn="ctr">
              <a:buClr>
                <a:srgbClr val="5E137D"/>
              </a:buClr>
              <a:buNone/>
              <a:defRPr sz="1800" baseline="0">
                <a:solidFill>
                  <a:srgbClr val="5E137D"/>
                </a:solidFill>
              </a:defRPr>
            </a:lvl1pPr>
          </a:lstStyle>
          <a:p>
            <a:pPr lvl="0"/>
            <a:r>
              <a:rPr lang="en-GB" dirty="0" smtClean="0"/>
              <a:t>Point 1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Point 2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Point 3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Point 4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Point 5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559829" y="2132856"/>
            <a:ext cx="2880320" cy="3023592"/>
          </a:xfrm>
          <a:prstGeom prst="rect">
            <a:avLst/>
          </a:prstGeom>
        </p:spPr>
        <p:txBody>
          <a:bodyPr vert="horz"/>
          <a:lstStyle>
            <a:lvl1pPr marL="0" indent="0" algn="ctr">
              <a:buClr>
                <a:srgbClr val="5E137D"/>
              </a:buClr>
              <a:buNone/>
              <a:defRPr sz="1800" baseline="0">
                <a:solidFill>
                  <a:srgbClr val="5E137D"/>
                </a:solidFill>
              </a:defRPr>
            </a:lvl1pPr>
          </a:lstStyle>
          <a:p>
            <a:pPr lvl="0"/>
            <a:r>
              <a:rPr lang="en-GB" dirty="0" smtClean="0"/>
              <a:t>Point 1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Point 2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Point 3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Point 4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Point 5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496267" y="2132856"/>
            <a:ext cx="2880320" cy="3023592"/>
          </a:xfrm>
          <a:prstGeom prst="rect">
            <a:avLst/>
          </a:prstGeom>
        </p:spPr>
        <p:txBody>
          <a:bodyPr vert="horz"/>
          <a:lstStyle>
            <a:lvl1pPr marL="0" indent="0" algn="ctr">
              <a:buClr>
                <a:srgbClr val="5E137D"/>
              </a:buClr>
              <a:buNone/>
              <a:defRPr sz="1800" baseline="0">
                <a:solidFill>
                  <a:srgbClr val="5E137D"/>
                </a:solidFill>
              </a:defRPr>
            </a:lvl1pPr>
          </a:lstStyle>
          <a:p>
            <a:pPr lvl="0"/>
            <a:r>
              <a:rPr lang="en-GB" dirty="0" smtClean="0"/>
              <a:t>Point 1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Point 2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Point 3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Point 4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Point 5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116632"/>
            <a:ext cx="11664619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0.0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7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406400" y="1052736"/>
            <a:ext cx="11277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3200" b="1" dirty="0">
                <a:solidFill>
                  <a:srgbClr val="1F4666"/>
                </a:solidFill>
                <a:cs typeface="Calibri"/>
              </a:rPr>
              <a:t>Thank you</a:t>
            </a:r>
            <a:endParaRPr lang="en-US" sz="3200" b="1" dirty="0">
              <a:solidFill>
                <a:srgbClr val="1F4666"/>
              </a:solidFill>
              <a:cs typeface="Calibri"/>
            </a:endParaRPr>
          </a:p>
          <a:p>
            <a:endParaRPr lang="en-US" sz="3200" b="1" dirty="0">
              <a:solidFill>
                <a:srgbClr val="1F4666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719667" y="5084763"/>
            <a:ext cx="10847917" cy="12239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 smtClean="0"/>
              <a:t>Contact </a:t>
            </a:r>
            <a:r>
              <a:rPr lang="en-GB" dirty="0" err="1" smtClean="0"/>
              <a:t>Mastek</a:t>
            </a:r>
            <a:r>
              <a:rPr lang="en-GB" dirty="0" smtClean="0"/>
              <a:t> on XXXXXXX to discuss your project</a:t>
            </a:r>
          </a:p>
        </p:txBody>
      </p:sp>
    </p:spTree>
    <p:extLst>
      <p:ext uri="{BB962C8B-B14F-4D97-AF65-F5344CB8AC3E}">
        <p14:creationId xmlns:p14="http://schemas.microsoft.com/office/powerpoint/2010/main" val="2830853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6632"/>
            <a:ext cx="10668000" cy="4320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aseline="0">
                <a:solidFill>
                  <a:srgbClr val="00535E"/>
                </a:solidFill>
              </a:defRPr>
            </a:lvl1pPr>
          </a:lstStyle>
          <a:p>
            <a:r>
              <a:rPr lang="en-GB" dirty="0" smtClean="0"/>
              <a:t>Header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9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527382" y="1773684"/>
            <a:ext cx="11137900" cy="15113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3200" b="1" smtClean="0">
                <a:solidFill>
                  <a:srgbClr val="1F4666"/>
                </a:solidFill>
                <a:cs typeface="Calibri"/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rgbClr val="5E137D"/>
                </a:solidFill>
                <a:latin typeface="+mn-lt"/>
                <a:cs typeface="Calibri"/>
              </a:rPr>
              <a:t>highlight copy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3932634"/>
            <a:ext cx="11137900" cy="2520702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137D"/>
              </a:buClr>
              <a:buSzTx/>
              <a:buFont typeface="Arial"/>
              <a:buNone/>
              <a:tabLst/>
              <a:defRPr sz="2800" baseline="0"/>
            </a:lvl1pPr>
            <a:lvl2pPr marL="914400" indent="-457200">
              <a:buClr>
                <a:srgbClr val="5E137D"/>
              </a:buClr>
              <a:buFont typeface="Arial"/>
              <a:buChar char="•"/>
              <a:defRPr/>
            </a:lvl2pPr>
          </a:lstStyle>
          <a:p>
            <a:pPr lvl="0"/>
            <a:r>
              <a:rPr lang="en-GB" dirty="0" smtClean="0"/>
              <a:t>Click to edit Master text styles first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137D"/>
              </a:buClr>
              <a:buSzTx/>
              <a:buFont typeface="Arial"/>
              <a:buNone/>
              <a:tabLst/>
              <a:defRPr/>
            </a:pPr>
            <a:r>
              <a:rPr lang="en-US" sz="3200" b="1" dirty="0" smtClean="0">
                <a:solidFill>
                  <a:srgbClr val="5E137D"/>
                </a:solidFill>
                <a:latin typeface="+mn-lt"/>
                <a:cs typeface="Calibri"/>
              </a:rPr>
              <a:t>highlight copy</a:t>
            </a:r>
          </a:p>
          <a:p>
            <a:pPr lv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712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 l="28708" t="41057" r="13931" b="40598"/>
          <a:stretch>
            <a:fillRect/>
          </a:stretch>
        </p:blipFill>
        <p:spPr bwMode="auto">
          <a:xfrm>
            <a:off x="914400" y="1714500"/>
            <a:ext cx="711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8652933" y="774700"/>
            <a:ext cx="2438400" cy="1905000"/>
            <a:chOff x="7315200" y="1905000"/>
            <a:chExt cx="1295400" cy="1295400"/>
          </a:xfrm>
        </p:grpSpPr>
        <p:sp>
          <p:nvSpPr>
            <p:cNvPr id="6" name="Rounded Rectangle 21"/>
            <p:cNvSpPr>
              <a:spLocks noChangeArrowheads="1"/>
            </p:cNvSpPr>
            <p:nvPr/>
          </p:nvSpPr>
          <p:spPr bwMode="auto">
            <a:xfrm>
              <a:off x="7429897" y="2286064"/>
              <a:ext cx="66345" cy="5721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D42E1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Rounded Rectangle 22"/>
            <p:cNvSpPr>
              <a:spLocks noChangeArrowheads="1"/>
            </p:cNvSpPr>
            <p:nvPr/>
          </p:nvSpPr>
          <p:spPr bwMode="auto">
            <a:xfrm>
              <a:off x="7942659" y="2682240"/>
              <a:ext cx="133813" cy="114427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Rounded Rectangle 23"/>
            <p:cNvSpPr>
              <a:spLocks noChangeArrowheads="1"/>
            </p:cNvSpPr>
            <p:nvPr/>
          </p:nvSpPr>
          <p:spPr bwMode="auto">
            <a:xfrm>
              <a:off x="7534474" y="2438273"/>
              <a:ext cx="266501" cy="22885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D42E1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Rounded Rectangle 24"/>
            <p:cNvSpPr>
              <a:spLocks noChangeArrowheads="1"/>
            </p:cNvSpPr>
            <p:nvPr/>
          </p:nvSpPr>
          <p:spPr bwMode="auto">
            <a:xfrm>
              <a:off x="7991012" y="2552700"/>
              <a:ext cx="67469" cy="5721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Rounded Rectangle 25"/>
            <p:cNvSpPr>
              <a:spLocks noChangeArrowheads="1"/>
            </p:cNvSpPr>
            <p:nvPr/>
          </p:nvSpPr>
          <p:spPr bwMode="auto">
            <a:xfrm>
              <a:off x="8124825" y="2667127"/>
              <a:ext cx="266502" cy="22885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Rounded Rectangle 26"/>
            <p:cNvSpPr>
              <a:spLocks noChangeArrowheads="1"/>
            </p:cNvSpPr>
            <p:nvPr/>
          </p:nvSpPr>
          <p:spPr bwMode="auto">
            <a:xfrm>
              <a:off x="7581702" y="2076641"/>
              <a:ext cx="133813" cy="114427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7D117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Rounded Rectangle 27"/>
            <p:cNvSpPr>
              <a:spLocks noChangeArrowheads="1"/>
            </p:cNvSpPr>
            <p:nvPr/>
          </p:nvSpPr>
          <p:spPr bwMode="auto">
            <a:xfrm>
              <a:off x="7724510" y="2781554"/>
              <a:ext cx="133813" cy="114427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Rounded Rectangle 28"/>
            <p:cNvSpPr>
              <a:spLocks noChangeArrowheads="1"/>
            </p:cNvSpPr>
            <p:nvPr/>
          </p:nvSpPr>
          <p:spPr bwMode="auto">
            <a:xfrm>
              <a:off x="7953904" y="2228850"/>
              <a:ext cx="266502" cy="22885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7D117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Rounded Rectangle 29"/>
            <p:cNvSpPr>
              <a:spLocks noChangeArrowheads="1"/>
            </p:cNvSpPr>
            <p:nvPr/>
          </p:nvSpPr>
          <p:spPr bwMode="auto">
            <a:xfrm>
              <a:off x="7315200" y="2019427"/>
              <a:ext cx="66345" cy="5721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7D117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Rounded Rectangle 30"/>
            <p:cNvSpPr>
              <a:spLocks noChangeArrowheads="1"/>
            </p:cNvSpPr>
            <p:nvPr/>
          </p:nvSpPr>
          <p:spPr bwMode="auto">
            <a:xfrm>
              <a:off x="7781859" y="1905000"/>
              <a:ext cx="266501" cy="22885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7D117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Rounded Rectangle 31"/>
            <p:cNvSpPr>
              <a:spLocks noChangeArrowheads="1"/>
            </p:cNvSpPr>
            <p:nvPr/>
          </p:nvSpPr>
          <p:spPr bwMode="auto">
            <a:xfrm>
              <a:off x="7449013" y="2076641"/>
              <a:ext cx="66344" cy="5721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7D117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7" name="Rounded Rectangle 32"/>
            <p:cNvSpPr>
              <a:spLocks noChangeArrowheads="1"/>
            </p:cNvSpPr>
            <p:nvPr/>
          </p:nvSpPr>
          <p:spPr bwMode="auto">
            <a:xfrm>
              <a:off x="7581702" y="1962214"/>
              <a:ext cx="66344" cy="5721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7D117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Rounded Rectangle 33"/>
            <p:cNvSpPr>
              <a:spLocks noChangeArrowheads="1"/>
            </p:cNvSpPr>
            <p:nvPr/>
          </p:nvSpPr>
          <p:spPr bwMode="auto">
            <a:xfrm>
              <a:off x="8163057" y="2094992"/>
              <a:ext cx="66345" cy="5721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D42E1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Rounded Rectangle 34"/>
            <p:cNvSpPr>
              <a:spLocks noChangeArrowheads="1"/>
            </p:cNvSpPr>
            <p:nvPr/>
          </p:nvSpPr>
          <p:spPr bwMode="auto">
            <a:xfrm>
              <a:off x="8191170" y="2552700"/>
              <a:ext cx="67469" cy="5721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D42E1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Rounded Rectangle 35"/>
            <p:cNvSpPr>
              <a:spLocks noChangeArrowheads="1"/>
            </p:cNvSpPr>
            <p:nvPr/>
          </p:nvSpPr>
          <p:spPr bwMode="auto">
            <a:xfrm>
              <a:off x="7753747" y="2260156"/>
              <a:ext cx="132689" cy="114427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D42E1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" name="Rounded Rectangle 36"/>
            <p:cNvSpPr>
              <a:spLocks noChangeArrowheads="1"/>
            </p:cNvSpPr>
            <p:nvPr/>
          </p:nvSpPr>
          <p:spPr bwMode="auto">
            <a:xfrm>
              <a:off x="8391327" y="2552700"/>
              <a:ext cx="66344" cy="5721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2" name="Rounded Rectangle 21"/>
            <p:cNvSpPr>
              <a:spLocks noChangeArrowheads="1"/>
            </p:cNvSpPr>
            <p:nvPr/>
          </p:nvSpPr>
          <p:spPr bwMode="auto">
            <a:xfrm>
              <a:off x="7924668" y="2971546"/>
              <a:ext cx="266502" cy="22885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3" name="Rounded Rectangle 23"/>
            <p:cNvSpPr>
              <a:spLocks noChangeArrowheads="1"/>
            </p:cNvSpPr>
            <p:nvPr/>
          </p:nvSpPr>
          <p:spPr bwMode="auto">
            <a:xfrm>
              <a:off x="8344099" y="2057210"/>
              <a:ext cx="266501" cy="22885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D42E1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4" name="Rounded Rectangle 36"/>
            <p:cNvSpPr>
              <a:spLocks noChangeArrowheads="1"/>
            </p:cNvSpPr>
            <p:nvPr/>
          </p:nvSpPr>
          <p:spPr bwMode="auto">
            <a:xfrm>
              <a:off x="8382331" y="3048191"/>
              <a:ext cx="66344" cy="5721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A6D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28900"/>
            <a:ext cx="6705600" cy="1676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6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14500"/>
            <a:ext cx="6705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5" name="Picture 2" descr="C:\Documents and Settings\mitulnm\Local Settings\Temp\Mastek\MASTEK LARGE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441517" y="5969000"/>
            <a:ext cx="1513416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31371" y="116632"/>
            <a:ext cx="11137900" cy="648072"/>
          </a:xfrm>
          <a:prstGeom prst="rect">
            <a:avLst/>
          </a:prstGeom>
        </p:spPr>
        <p:txBody>
          <a:bodyPr vert="horz"/>
          <a:lstStyle>
            <a:lvl1pPr marL="342900" indent="-342900">
              <a:buNone/>
              <a:defRPr lang="en-US" sz="1800" b="1" dirty="0" smtClean="0">
                <a:solidFill>
                  <a:schemeClr val="bg1"/>
                </a:solidFill>
                <a:latin typeface="Trebuchet MS" pitchFamily="34" charset="0"/>
                <a:cs typeface="Trebuchet MS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smtClean="0"/>
              <a:t>Second level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27382" y="1052736"/>
            <a:ext cx="11137900" cy="4392488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137D"/>
              </a:buClr>
              <a:buSzTx/>
              <a:buFont typeface="Arial"/>
              <a:buNone/>
              <a:tabLst/>
              <a:defRPr sz="2800" baseline="0">
                <a:solidFill>
                  <a:schemeClr val="accent4">
                    <a:lumMod val="50000"/>
                  </a:schemeClr>
                </a:solidFill>
              </a:defRPr>
            </a:lvl1pPr>
            <a:lvl2pPr marL="914400" indent="-457200">
              <a:buClr>
                <a:srgbClr val="5E137D"/>
              </a:buClr>
              <a:buFont typeface="Arial"/>
              <a:buChar char="•"/>
              <a:defRPr/>
            </a:lvl2pPr>
          </a:lstStyle>
          <a:p>
            <a:pPr lvl="0"/>
            <a:r>
              <a:rPr lang="en-GB" dirty="0" smtClean="0"/>
              <a:t>Click to edit Master text styles first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137D"/>
              </a:buClr>
              <a:buSzTx/>
              <a:buFont typeface="Arial"/>
              <a:buNone/>
              <a:tabLst/>
              <a:defRPr/>
            </a:pPr>
            <a:r>
              <a:rPr lang="en-US" sz="3200" b="1" dirty="0" smtClean="0">
                <a:solidFill>
                  <a:srgbClr val="5E137D"/>
                </a:solidFill>
                <a:latin typeface="+mn-lt"/>
                <a:cs typeface="Calibri"/>
              </a:rPr>
              <a:t>highlight copy</a:t>
            </a:r>
          </a:p>
          <a:p>
            <a:pPr lvl="0"/>
            <a:endParaRPr lang="en-GB" dirty="0" smtClean="0"/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27382" y="116632"/>
            <a:ext cx="11137900" cy="432048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000" b="1" smtClean="0">
                <a:solidFill>
                  <a:schemeClr val="bg1"/>
                </a:solidFill>
                <a:latin typeface="Trebuchet MS" pitchFamily="34" charset="0"/>
                <a:cs typeface="Trebuchet MS" pitchFamily="34" charset="0"/>
              </a:defRPr>
            </a:lvl1pPr>
          </a:lstStyle>
          <a:p>
            <a:pPr lvl="0"/>
            <a:r>
              <a:rPr lang="en-US" sz="3200" b="1" smtClean="0">
                <a:solidFill>
                  <a:srgbClr val="5E137D"/>
                </a:solidFill>
                <a:latin typeface="+mn-lt"/>
              </a:rPr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3200"/>
            <a:ext cx="506877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61A8"/>
                </a:solidFill>
                <a:latin typeface="+mj-lt"/>
              </a:defRPr>
            </a:lvl1pPr>
          </a:lstStyle>
          <a:p>
            <a:fld id="{2DDE37F2-145C-43C8-89B5-9408FBD27CB7}" type="slidenum">
              <a:rPr lang="en-US" smtClean="0">
                <a:ea typeface="ＭＳ Ｐゴシック" charset="0"/>
              </a:rPr>
              <a:pPr/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5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527382" y="1124744"/>
            <a:ext cx="11137900" cy="15113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3200" b="1" smtClean="0">
                <a:solidFill>
                  <a:srgbClr val="1F4666"/>
                </a:solidFill>
                <a:cs typeface="Calibri"/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rgbClr val="5E137D"/>
                </a:solidFill>
                <a:latin typeface="+mn-lt"/>
                <a:cs typeface="Calibri"/>
              </a:rPr>
              <a:t>highlight copy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2852738"/>
            <a:ext cx="11137900" cy="3312566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rgbClr val="5E137D"/>
              </a:buClr>
              <a:buFont typeface="Arial"/>
              <a:buChar char="•"/>
              <a:defRPr sz="2800" baseline="0"/>
            </a:lvl1pPr>
            <a:lvl2pPr marL="914400" indent="-457200">
              <a:buClr>
                <a:srgbClr val="5E137D"/>
              </a:buClr>
              <a:buFont typeface="Arial"/>
              <a:buChar char="•"/>
              <a:defRPr/>
            </a:lvl2pPr>
          </a:lstStyle>
          <a:p>
            <a:pPr lvl="0"/>
            <a:r>
              <a:rPr lang="en-GB" dirty="0" smtClean="0"/>
              <a:t>Click to edit Master text styles first level</a:t>
            </a:r>
          </a:p>
          <a:p>
            <a:pPr lvl="1"/>
            <a:r>
              <a:rPr lang="en-GB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876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mitulnm\Local Settings\Temp\Mastek\MASTEK 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1517" y="5969000"/>
            <a:ext cx="1513416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 l="1666" t="52643" r="13110" b="40598"/>
          <a:stretch>
            <a:fillRect/>
          </a:stretch>
        </p:blipFill>
        <p:spPr bwMode="auto">
          <a:xfrm>
            <a:off x="0" y="571500"/>
            <a:ext cx="12192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0800"/>
            <a:ext cx="10160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6D9FC-1256-481F-BC59-46A5D38595BD}" type="datetimeFigureOut">
              <a:rPr lang="en-US"/>
              <a:pPr>
                <a:defRPr/>
              </a:pPr>
              <a:t>2016-01-07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BD826-2ADF-4857-96D5-EEA0CDE85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 l="1666" t="52643" r="13110" b="40598"/>
          <a:stretch>
            <a:fillRect/>
          </a:stretch>
        </p:blipFill>
        <p:spPr bwMode="auto">
          <a:xfrm>
            <a:off x="0" y="571500"/>
            <a:ext cx="12192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mitulnm\Local Settings\Temp\Mastek\MASTEK 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41517" y="5969000"/>
            <a:ext cx="1513416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58B3F-8842-4A34-A485-6519AF3FEE5B}" type="datetimeFigureOut">
              <a:rPr lang="en-US"/>
              <a:pPr>
                <a:defRPr/>
              </a:pPr>
              <a:t>2016-01-07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C22E4-E31D-4443-ABF4-9F6615BEB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mitulnm\Local Settings\Temp\Mastek\MASTEK 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1517" y="5969000"/>
            <a:ext cx="1513416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 l="1666" t="52643" r="13110" b="40598"/>
          <a:stretch>
            <a:fillRect/>
          </a:stretch>
        </p:blipFill>
        <p:spPr bwMode="auto">
          <a:xfrm>
            <a:off x="0" y="571500"/>
            <a:ext cx="12192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0160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A8681-C35B-4C48-A6B9-67D130BC2ABA}" type="datetimeFigureOut">
              <a:rPr lang="en-US"/>
              <a:pPr>
                <a:defRPr/>
              </a:pPr>
              <a:t>2016-01-07</a:t>
            </a:fld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1D675-F8CF-486D-B8A2-18ACF335D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mitulnm\Local Settings\Temp\Mastek\MASTEK 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1517" y="5969000"/>
            <a:ext cx="1513416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 l="1666" t="52643" r="13110" b="40598"/>
          <a:stretch>
            <a:fillRect/>
          </a:stretch>
        </p:blipFill>
        <p:spPr bwMode="auto">
          <a:xfrm>
            <a:off x="0" y="571500"/>
            <a:ext cx="12192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52601"/>
            <a:ext cx="5386917" cy="4373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0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52601"/>
            <a:ext cx="5389033" cy="4373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FA97E-779B-4F4A-B052-1108747D0DC5}" type="datetimeFigureOut">
              <a:rPr lang="en-US"/>
              <a:pPr>
                <a:defRPr/>
              </a:pPr>
              <a:t>2016-01-07</a:t>
            </a:fld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0ADDA21A-0D04-479C-9470-EF92E5BA0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 l="1666" t="52643" r="13110" b="40598"/>
          <a:stretch>
            <a:fillRect/>
          </a:stretch>
        </p:blipFill>
        <p:spPr bwMode="auto">
          <a:xfrm>
            <a:off x="0" y="571500"/>
            <a:ext cx="12192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Documents and Settings\mitulnm\Local Settings\Temp\Mastek\MASTEK 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41517" y="5969000"/>
            <a:ext cx="1513416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2FAF9-E064-4E95-8270-F4F296012542}" type="datetimeFigureOut">
              <a:rPr lang="en-US"/>
              <a:pPr>
                <a:defRPr/>
              </a:pPr>
              <a:t>2016-01-07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489B9-50C0-4593-A5BB-78D087854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mitulnm\Local Settings\Temp\Mastek\MASTEK 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1517" y="5969000"/>
            <a:ext cx="1513416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/>
          <a:srcRect l="1666" t="52643" r="13110" b="40598"/>
          <a:stretch>
            <a:fillRect/>
          </a:stretch>
        </p:blipFill>
        <p:spPr bwMode="auto">
          <a:xfrm>
            <a:off x="0" y="571500"/>
            <a:ext cx="12192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6029C-FB48-48A1-B9A7-DFAF04BDE69C}" type="datetimeFigureOut">
              <a:rPr lang="en-US"/>
              <a:pPr>
                <a:defRPr/>
              </a:pPr>
              <a:t>2016-01-07</a:t>
            </a:fld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E1D1D-507E-481B-B421-5513EC651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mitulnm\Local Settings\Temp\Mastek\MASTEK 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1517" y="5969000"/>
            <a:ext cx="1513416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 l="1666" t="52643" r="13110" b="40598"/>
          <a:stretch>
            <a:fillRect/>
          </a:stretch>
        </p:blipFill>
        <p:spPr bwMode="auto">
          <a:xfrm>
            <a:off x="0" y="571500"/>
            <a:ext cx="12192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990600"/>
            <a:ext cx="4011084" cy="685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90600"/>
            <a:ext cx="6815667" cy="5135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52601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705F6-4672-4E46-B757-3EC21551BF4D}" type="datetimeFigureOut">
              <a:rPr lang="en-US"/>
              <a:pPr>
                <a:defRPr/>
              </a:pPr>
              <a:t>2016-01-07</a:t>
            </a:fld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51CAA-03EA-4314-BFD3-D359C617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38667" y="63500"/>
            <a:ext cx="1016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990600"/>
            <a:ext cx="1117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569F274C-C20B-425C-82D2-B5E87FEA2984}" type="datetimeFigureOut">
              <a:rPr lang="en-US"/>
              <a:pPr>
                <a:defRPr/>
              </a:pPr>
              <a:t>2016-01-07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F6E82D5D-C2A5-4B01-BA98-107472DAE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D42E12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41A12"/>
        </a:buClr>
        <a:buFont typeface="Trebuchet MS" pitchFamily="34" charset="0"/>
        <a:buChar char="▪"/>
        <a:defRPr sz="2000" kern="1200">
          <a:solidFill>
            <a:srgbClr val="00476B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42E12"/>
        </a:buClr>
        <a:buFont typeface="Trebuchet MS" pitchFamily="34" charset="0"/>
        <a:buChar char="−"/>
        <a:defRPr sz="1600" kern="1200">
          <a:solidFill>
            <a:srgbClr val="00476B"/>
          </a:solidFill>
          <a:latin typeface="Trebuchet MS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42E12"/>
        </a:buClr>
        <a:buFont typeface="Arial" charset="0"/>
        <a:buChar char="•"/>
        <a:defRPr sz="1400" kern="1200">
          <a:solidFill>
            <a:srgbClr val="00476B"/>
          </a:solidFill>
          <a:latin typeface="Trebuchet MS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42E12"/>
        </a:buClr>
        <a:buFont typeface="Arial" charset="0"/>
        <a:buChar char="►"/>
        <a:defRPr sz="1200" kern="1200">
          <a:solidFill>
            <a:srgbClr val="00476B"/>
          </a:solidFill>
          <a:latin typeface="Trebuchet MS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42E12"/>
        </a:buClr>
        <a:buFont typeface="Arial" charset="0"/>
        <a:buChar char="»"/>
        <a:defRPr sz="1200" kern="1200">
          <a:solidFill>
            <a:srgbClr val="00476B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18648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39349" y="119063"/>
            <a:ext cx="10276251" cy="450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9350" y="980728"/>
            <a:ext cx="11617289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71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en-GB" sz="2800" kern="1200" baseline="0" dirty="0" smtClean="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33800"/>
            <a:ext cx="8061920" cy="685800"/>
          </a:xfrm>
        </p:spPr>
        <p:txBody>
          <a:bodyPr/>
          <a:lstStyle/>
          <a:p>
            <a:r>
              <a:rPr lang="en-GB" sz="4000" b="1" dirty="0" smtClean="0">
                <a:latin typeface="+mn-lt"/>
              </a:rPr>
              <a:t>Engaging Stakeholders with Insight</a:t>
            </a:r>
            <a:endParaRPr lang="en-GB" sz="40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34340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solidFill>
                  <a:srgbClr val="0070C0"/>
                </a:solidFill>
                <a:latin typeface="+mn-lt"/>
              </a:rPr>
              <a:t>Mastek</a:t>
            </a:r>
            <a:r>
              <a:rPr lang="en-GB" sz="3200" dirty="0" smtClean="0">
                <a:solidFill>
                  <a:srgbClr val="0070C0"/>
                </a:solidFill>
                <a:latin typeface="+mn-lt"/>
              </a:rPr>
              <a:t> Engagement Accelerator</a:t>
            </a:r>
            <a:endParaRPr lang="en-GB" sz="3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6400800"/>
            <a:ext cx="2155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Please view in slide show mode</a:t>
            </a:r>
            <a:endParaRPr lang="en-GB" sz="12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048077" y="2714078"/>
            <a:ext cx="2942122" cy="5345722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 flipV="1">
            <a:off x="8304013" y="2970001"/>
            <a:ext cx="2427792" cy="534818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Documents and Settings\mitulnm\Local Settings\Temp\Mastek\MASTEK LARGE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515600" y="5562600"/>
            <a:ext cx="1204847" cy="80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23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val Callout 116"/>
          <p:cNvSpPr/>
          <p:nvPr/>
        </p:nvSpPr>
        <p:spPr>
          <a:xfrm>
            <a:off x="7772400" y="1552575"/>
            <a:ext cx="3505200" cy="895422"/>
          </a:xfrm>
          <a:prstGeom prst="wedgeEllipseCallout">
            <a:avLst>
              <a:gd name="adj1" fmla="val 2262"/>
              <a:gd name="adj2" fmla="val 65608"/>
            </a:avLst>
          </a:prstGeom>
          <a:solidFill>
            <a:srgbClr val="E4E4E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000" dirty="0"/>
          </a:p>
        </p:txBody>
      </p:sp>
      <p:sp>
        <p:nvSpPr>
          <p:cNvPr id="116" name="Oval Callout 115"/>
          <p:cNvSpPr/>
          <p:nvPr/>
        </p:nvSpPr>
        <p:spPr>
          <a:xfrm>
            <a:off x="561975" y="1552575"/>
            <a:ext cx="3505200" cy="895422"/>
          </a:xfrm>
          <a:prstGeom prst="wedgeEllipseCallout">
            <a:avLst>
              <a:gd name="adj1" fmla="val 2262"/>
              <a:gd name="adj2" fmla="val 65608"/>
            </a:avLst>
          </a:prstGeom>
          <a:solidFill>
            <a:srgbClr val="E4E4E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000" dirty="0"/>
          </a:p>
        </p:txBody>
      </p:sp>
      <p:sp>
        <p:nvSpPr>
          <p:cNvPr id="7" name="Oval Callout 6"/>
          <p:cNvSpPr/>
          <p:nvPr/>
        </p:nvSpPr>
        <p:spPr>
          <a:xfrm>
            <a:off x="4191000" y="1552575"/>
            <a:ext cx="3505200" cy="895422"/>
          </a:xfrm>
          <a:prstGeom prst="wedgeEllipseCallout">
            <a:avLst>
              <a:gd name="adj1" fmla="val 2262"/>
              <a:gd name="adj2" fmla="val 65608"/>
            </a:avLst>
          </a:prstGeom>
          <a:solidFill>
            <a:srgbClr val="E4E4E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1704975"/>
            <a:ext cx="879376" cy="33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Transaction Systems</a:t>
            </a:r>
            <a:endParaRPr lang="en-GB" sz="1050" dirty="0"/>
          </a:p>
        </p:txBody>
      </p:sp>
      <p:sp>
        <p:nvSpPr>
          <p:cNvPr id="9" name="Rounded Rectangle 8"/>
          <p:cNvSpPr/>
          <p:nvPr/>
        </p:nvSpPr>
        <p:spPr>
          <a:xfrm>
            <a:off x="1860451" y="1704975"/>
            <a:ext cx="950976" cy="33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Master Data Management</a:t>
            </a:r>
            <a:endParaRPr lang="en-GB" sz="1050" dirty="0"/>
          </a:p>
        </p:txBody>
      </p:sp>
      <p:sp>
        <p:nvSpPr>
          <p:cNvPr id="10" name="Rounded Rectangle 9"/>
          <p:cNvSpPr/>
          <p:nvPr/>
        </p:nvSpPr>
        <p:spPr>
          <a:xfrm>
            <a:off x="2830463" y="1712466"/>
            <a:ext cx="855712" cy="33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Data Warehouse</a:t>
            </a:r>
            <a:endParaRPr lang="en-GB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1650245" y="1199376"/>
            <a:ext cx="141673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  <a:latin typeface="+mj-lt"/>
              </a:rPr>
              <a:t>Enterprise Cloud</a:t>
            </a:r>
            <a:endParaRPr lang="en-GB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0153" y="1830679"/>
            <a:ext cx="1242138" cy="3314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Third Party Information</a:t>
            </a:r>
            <a:endParaRPr lang="en-GB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199376"/>
            <a:ext cx="12102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  <a:latin typeface="+mj-lt"/>
              </a:rPr>
              <a:t>Partner Cloud</a:t>
            </a:r>
            <a:endParaRPr lang="en-GB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012807" y="1824513"/>
            <a:ext cx="1008112" cy="3314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Internet Of People</a:t>
            </a:r>
            <a:endParaRPr lang="en-GB" sz="1050" dirty="0"/>
          </a:p>
        </p:txBody>
      </p:sp>
      <p:sp>
        <p:nvSpPr>
          <p:cNvPr id="18" name="Rounded Rectangle 17"/>
          <p:cNvSpPr/>
          <p:nvPr/>
        </p:nvSpPr>
        <p:spPr>
          <a:xfrm>
            <a:off x="9068544" y="1824513"/>
            <a:ext cx="1008112" cy="3314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Internet Of Knowledge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114756" y="1830679"/>
            <a:ext cx="1008112" cy="3314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Internet of Things</a:t>
            </a:r>
            <a:endParaRPr lang="en-GB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8972579" y="1199376"/>
            <a:ext cx="110639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  <a:latin typeface="+mj-lt"/>
              </a:rPr>
              <a:t>Public Cloud</a:t>
            </a:r>
            <a:endParaRPr lang="en-GB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65151" y="2619375"/>
            <a:ext cx="1008112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Event Feeds</a:t>
            </a:r>
            <a:endParaRPr lang="en-GB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2449463" y="2619375"/>
            <a:ext cx="1008112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Customer Data</a:t>
            </a:r>
            <a:endParaRPr lang="en-GB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5545088" y="2600139"/>
            <a:ext cx="1008112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External Data</a:t>
            </a:r>
            <a:endParaRPr lang="en-GB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8060432" y="2600139"/>
            <a:ext cx="1008112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Social Feeds</a:t>
            </a:r>
            <a:endParaRPr lang="en-GB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9140552" y="2600139"/>
            <a:ext cx="1008112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Web Analytics</a:t>
            </a:r>
            <a:endParaRPr lang="en-GB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10220672" y="2600139"/>
            <a:ext cx="1008112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Sensor Feeds</a:t>
            </a:r>
            <a:endParaRPr lang="en-GB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762000" y="3609975"/>
            <a:ext cx="1985392" cy="381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Transaction Engine</a:t>
            </a:r>
            <a:endParaRPr lang="en-GB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2909012" y="3609975"/>
            <a:ext cx="2016224" cy="381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Product Engine</a:t>
            </a:r>
            <a:endParaRPr lang="en-GB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5087888" y="3609975"/>
            <a:ext cx="2016224" cy="381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Customer Relationship Engine</a:t>
            </a:r>
            <a:endParaRPr lang="en-GB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239000" y="3609975"/>
            <a:ext cx="2016224" cy="381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Analytics Engine</a:t>
            </a:r>
            <a:endParaRPr lang="en-GB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9372600" y="3609975"/>
            <a:ext cx="2016224" cy="381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Customer Interaction Engine</a:t>
            </a:r>
            <a:endParaRPr lang="en-GB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762000" y="4642580"/>
            <a:ext cx="990600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Short Transaction</a:t>
            </a:r>
            <a:endParaRPr lang="en-GB" sz="1000" dirty="0"/>
          </a:p>
        </p:txBody>
      </p:sp>
      <p:sp>
        <p:nvSpPr>
          <p:cNvPr id="42" name="Rounded Rectangle 41"/>
          <p:cNvSpPr/>
          <p:nvPr/>
        </p:nvSpPr>
        <p:spPr>
          <a:xfrm>
            <a:off x="1828800" y="4642580"/>
            <a:ext cx="949424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BPM</a:t>
            </a:r>
            <a:endParaRPr lang="en-GB" sz="1000" dirty="0"/>
          </a:p>
        </p:txBody>
      </p:sp>
      <p:sp>
        <p:nvSpPr>
          <p:cNvPr id="43" name="Rounded Rectangle 42"/>
          <p:cNvSpPr/>
          <p:nvPr/>
        </p:nvSpPr>
        <p:spPr>
          <a:xfrm>
            <a:off x="762000" y="4279620"/>
            <a:ext cx="2016224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Activity</a:t>
            </a:r>
            <a:endParaRPr lang="en-GB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2936776" y="4642580"/>
            <a:ext cx="949424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 &amp; C</a:t>
            </a:r>
            <a:endParaRPr lang="en-GB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3962400" y="4642580"/>
            <a:ext cx="990600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Policies And Rules</a:t>
            </a:r>
            <a:endParaRPr lang="en-GB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936776" y="4279620"/>
            <a:ext cx="2016224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Configuration</a:t>
            </a:r>
            <a:endParaRPr lang="en-GB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087888" y="4642580"/>
            <a:ext cx="931912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Pricing</a:t>
            </a:r>
            <a:endParaRPr lang="en-GB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6096000" y="4642580"/>
            <a:ext cx="1008112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Relationship Metrics</a:t>
            </a:r>
            <a:endParaRPr lang="en-GB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087888" y="4279620"/>
            <a:ext cx="2016224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Loyalty</a:t>
            </a:r>
            <a:endParaRPr lang="en-GB" sz="1000" dirty="0"/>
          </a:p>
        </p:txBody>
      </p:sp>
      <p:sp>
        <p:nvSpPr>
          <p:cNvPr id="53" name="Rounded Rectangle 52"/>
          <p:cNvSpPr/>
          <p:nvPr/>
        </p:nvSpPr>
        <p:spPr>
          <a:xfrm>
            <a:off x="7239000" y="4279620"/>
            <a:ext cx="2016224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Insights</a:t>
            </a:r>
            <a:endParaRPr lang="en-GB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9394570" y="4667064"/>
            <a:ext cx="968630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 Sets</a:t>
            </a:r>
            <a:endParaRPr lang="en-GB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10439400" y="4667064"/>
            <a:ext cx="971394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Visualisation</a:t>
            </a:r>
            <a:endParaRPr lang="en-GB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9394570" y="4306999"/>
            <a:ext cx="2016224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Engagement Tools</a:t>
            </a:r>
            <a:endParaRPr lang="en-GB" sz="1000" dirty="0"/>
          </a:p>
        </p:txBody>
      </p:sp>
      <p:sp>
        <p:nvSpPr>
          <p:cNvPr id="61" name="Double Brace 60"/>
          <p:cNvSpPr/>
          <p:nvPr/>
        </p:nvSpPr>
        <p:spPr>
          <a:xfrm>
            <a:off x="838200" y="5029200"/>
            <a:ext cx="1828800" cy="376564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Account Registration, Payments, Loan approvals</a:t>
            </a:r>
            <a:endParaRPr lang="en-GB" sz="1000" dirty="0"/>
          </a:p>
        </p:txBody>
      </p:sp>
      <p:sp>
        <p:nvSpPr>
          <p:cNvPr id="62" name="Double Brace 61"/>
          <p:cNvSpPr/>
          <p:nvPr/>
        </p:nvSpPr>
        <p:spPr>
          <a:xfrm>
            <a:off x="3048000" y="5029200"/>
            <a:ext cx="1676400" cy="35584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Eligibility, Terms and Conditions, Features</a:t>
            </a:r>
            <a:endParaRPr lang="en-GB" sz="1000" dirty="0"/>
          </a:p>
        </p:txBody>
      </p:sp>
      <p:sp>
        <p:nvSpPr>
          <p:cNvPr id="63" name="Double Brace 62"/>
          <p:cNvSpPr/>
          <p:nvPr/>
        </p:nvSpPr>
        <p:spPr>
          <a:xfrm>
            <a:off x="5181600" y="5029200"/>
            <a:ext cx="1828800" cy="35584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Dynamic Interest </a:t>
            </a:r>
            <a:r>
              <a:rPr lang="en-GB" sz="1000" dirty="0"/>
              <a:t>R</a:t>
            </a:r>
            <a:r>
              <a:rPr lang="en-GB" sz="1000" dirty="0" smtClean="0"/>
              <a:t>ates, Charges</a:t>
            </a:r>
            <a:endParaRPr lang="en-GB" sz="1000" dirty="0"/>
          </a:p>
        </p:txBody>
      </p:sp>
      <p:sp>
        <p:nvSpPr>
          <p:cNvPr id="64" name="Double Brace 63"/>
          <p:cNvSpPr/>
          <p:nvPr/>
        </p:nvSpPr>
        <p:spPr>
          <a:xfrm>
            <a:off x="7391400" y="5029200"/>
            <a:ext cx="1752600" cy="35584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Life Events, Moments Of Truth, Fraud, Trends</a:t>
            </a:r>
            <a:endParaRPr lang="en-GB" sz="1000" dirty="0"/>
          </a:p>
        </p:txBody>
      </p:sp>
      <p:sp>
        <p:nvSpPr>
          <p:cNvPr id="65" name="Double Brace 64"/>
          <p:cNvSpPr/>
          <p:nvPr/>
        </p:nvSpPr>
        <p:spPr>
          <a:xfrm>
            <a:off x="9525000" y="5029200"/>
            <a:ext cx="1617171" cy="35584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Personalised / </a:t>
            </a:r>
            <a:r>
              <a:rPr lang="en-GB" sz="1000" dirty="0" err="1" smtClean="0"/>
              <a:t>Gamified</a:t>
            </a:r>
            <a:r>
              <a:rPr lang="en-GB" sz="1000" dirty="0" smtClean="0"/>
              <a:t> UI</a:t>
            </a:r>
            <a:endParaRPr lang="en-GB" sz="1000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9691300" y="3366701"/>
            <a:ext cx="39624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1200" spc="50" dirty="0" smtClean="0">
                <a:ln w="11430"/>
                <a:solidFill>
                  <a:srgbClr val="FF0000"/>
                </a:solidFill>
              </a:rPr>
              <a:t>Request   </a:t>
            </a:r>
            <a:r>
              <a:rPr lang="en-GB" sz="1200" spc="50" dirty="0" smtClean="0">
                <a:ln w="11430"/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GB" sz="1200" spc="50" dirty="0" smtClean="0">
                <a:ln w="11430"/>
                <a:solidFill>
                  <a:srgbClr val="FF0000"/>
                </a:solidFill>
              </a:rPr>
              <a:t>   Service   </a:t>
            </a:r>
            <a:r>
              <a:rPr lang="en-GB" sz="1200" spc="50" dirty="0" smtClean="0">
                <a:ln w="11430"/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GB" sz="1200" spc="50" dirty="0" smtClean="0">
                <a:ln w="11430"/>
                <a:solidFill>
                  <a:srgbClr val="FF0000"/>
                </a:solidFill>
              </a:rPr>
              <a:t>   Value    </a:t>
            </a:r>
            <a:r>
              <a:rPr lang="en-GB" sz="1200" spc="50" dirty="0" smtClean="0">
                <a:ln w="11430"/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GB" sz="1200" spc="50" dirty="0" smtClean="0">
                <a:ln w="11430"/>
                <a:solidFill>
                  <a:srgbClr val="FF0000"/>
                </a:solidFill>
              </a:rPr>
              <a:t>   Consume   </a:t>
            </a:r>
            <a:endParaRPr lang="en-GB" sz="1200" spc="50" dirty="0">
              <a:ln w="11430"/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487488" y="5843972"/>
            <a:ext cx="1368152" cy="2520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Branch Teller</a:t>
            </a:r>
            <a:endParaRPr lang="en-GB" sz="1000" dirty="0"/>
          </a:p>
        </p:txBody>
      </p:sp>
      <p:sp>
        <p:nvSpPr>
          <p:cNvPr id="80" name="Rounded Rectangle 79"/>
          <p:cNvSpPr/>
          <p:nvPr/>
        </p:nvSpPr>
        <p:spPr>
          <a:xfrm>
            <a:off x="3014058" y="5843972"/>
            <a:ext cx="1368152" cy="2520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ATM</a:t>
            </a:r>
            <a:endParaRPr lang="en-GB" sz="1000" dirty="0"/>
          </a:p>
        </p:txBody>
      </p:sp>
      <p:sp>
        <p:nvSpPr>
          <p:cNvPr id="81" name="Rounded Rectangle 80"/>
          <p:cNvSpPr/>
          <p:nvPr/>
        </p:nvSpPr>
        <p:spPr>
          <a:xfrm>
            <a:off x="4540628" y="5843972"/>
            <a:ext cx="1368152" cy="2520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Mobile Apps</a:t>
            </a:r>
            <a:endParaRPr lang="en-GB" sz="1000" dirty="0"/>
          </a:p>
        </p:txBody>
      </p:sp>
      <p:sp>
        <p:nvSpPr>
          <p:cNvPr id="82" name="Rounded Rectangle 81"/>
          <p:cNvSpPr/>
          <p:nvPr/>
        </p:nvSpPr>
        <p:spPr>
          <a:xfrm>
            <a:off x="6067198" y="5843972"/>
            <a:ext cx="1368152" cy="2520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Internet Banking</a:t>
            </a:r>
            <a:endParaRPr lang="en-GB" sz="1000" dirty="0"/>
          </a:p>
        </p:txBody>
      </p:sp>
      <p:sp>
        <p:nvSpPr>
          <p:cNvPr id="83" name="Rounded Rectangle 82"/>
          <p:cNvSpPr/>
          <p:nvPr/>
        </p:nvSpPr>
        <p:spPr>
          <a:xfrm>
            <a:off x="9120336" y="5843972"/>
            <a:ext cx="1368152" cy="2520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Call centre</a:t>
            </a:r>
            <a:endParaRPr lang="en-GB" sz="1000" dirty="0"/>
          </a:p>
        </p:txBody>
      </p:sp>
      <p:sp>
        <p:nvSpPr>
          <p:cNvPr id="85" name="Rounded Rectangle 84"/>
          <p:cNvSpPr/>
          <p:nvPr/>
        </p:nvSpPr>
        <p:spPr>
          <a:xfrm>
            <a:off x="5987337" y="1830679"/>
            <a:ext cx="1242138" cy="3314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Government </a:t>
            </a:r>
          </a:p>
          <a:p>
            <a:pPr algn="ctr"/>
            <a:r>
              <a:rPr lang="en-GB" sz="1050" dirty="0" smtClean="0"/>
              <a:t>Information</a:t>
            </a:r>
            <a:endParaRPr lang="en-GB" sz="1050" dirty="0"/>
          </a:p>
        </p:txBody>
      </p:sp>
      <p:sp>
        <p:nvSpPr>
          <p:cNvPr id="86" name="Rounded Rectangle 85"/>
          <p:cNvSpPr/>
          <p:nvPr/>
        </p:nvSpPr>
        <p:spPr>
          <a:xfrm>
            <a:off x="1171575" y="2065461"/>
            <a:ext cx="108284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Document Management </a:t>
            </a:r>
            <a:endParaRPr lang="en-GB" sz="1050" dirty="0"/>
          </a:p>
        </p:txBody>
      </p:sp>
      <p:sp>
        <p:nvSpPr>
          <p:cNvPr id="87" name="Rounded Rectangle 86"/>
          <p:cNvSpPr/>
          <p:nvPr/>
        </p:nvSpPr>
        <p:spPr>
          <a:xfrm>
            <a:off x="2314575" y="2065461"/>
            <a:ext cx="11430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Enterprise Rules Engine</a:t>
            </a:r>
            <a:endParaRPr lang="en-GB" sz="1050" dirty="0"/>
          </a:p>
        </p:txBody>
      </p:sp>
      <p:sp>
        <p:nvSpPr>
          <p:cNvPr id="88" name="Rounded Rectangle 87"/>
          <p:cNvSpPr/>
          <p:nvPr/>
        </p:nvSpPr>
        <p:spPr>
          <a:xfrm>
            <a:off x="7239000" y="4648064"/>
            <a:ext cx="990600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Customer Persona</a:t>
            </a:r>
            <a:endParaRPr lang="en-GB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8305800" y="4648064"/>
            <a:ext cx="949424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Transaction</a:t>
            </a:r>
          </a:p>
          <a:p>
            <a:pPr algn="ctr"/>
            <a:r>
              <a:rPr lang="en-GB" sz="1000" dirty="0" smtClean="0"/>
              <a:t>Types </a:t>
            </a:r>
            <a:endParaRPr lang="en-GB" sz="1000" dirty="0"/>
          </a:p>
        </p:txBody>
      </p:sp>
      <p:sp>
        <p:nvSpPr>
          <p:cNvPr id="29" name="Up-Down Arrow 28"/>
          <p:cNvSpPr/>
          <p:nvPr/>
        </p:nvSpPr>
        <p:spPr>
          <a:xfrm>
            <a:off x="4051176" y="2543175"/>
            <a:ext cx="214402" cy="457200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Up-Down Arrow 92"/>
          <p:cNvSpPr/>
          <p:nvPr/>
        </p:nvSpPr>
        <p:spPr>
          <a:xfrm>
            <a:off x="7615148" y="2543175"/>
            <a:ext cx="214402" cy="457200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Up-Down Arrow 98"/>
          <p:cNvSpPr/>
          <p:nvPr/>
        </p:nvSpPr>
        <p:spPr>
          <a:xfrm>
            <a:off x="1717676" y="3990975"/>
            <a:ext cx="162402" cy="288645"/>
          </a:xfrm>
          <a:prstGeom prst="up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Up-Down Arrow 99"/>
          <p:cNvSpPr/>
          <p:nvPr/>
        </p:nvSpPr>
        <p:spPr>
          <a:xfrm>
            <a:off x="3878832" y="3990975"/>
            <a:ext cx="162402" cy="288645"/>
          </a:xfrm>
          <a:prstGeom prst="up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Up-Down Arrow 100"/>
          <p:cNvSpPr/>
          <p:nvPr/>
        </p:nvSpPr>
        <p:spPr>
          <a:xfrm>
            <a:off x="5978003" y="3990975"/>
            <a:ext cx="162402" cy="288645"/>
          </a:xfrm>
          <a:prstGeom prst="up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Up-Down Arrow 101"/>
          <p:cNvSpPr/>
          <p:nvPr/>
        </p:nvSpPr>
        <p:spPr>
          <a:xfrm>
            <a:off x="8247112" y="3990975"/>
            <a:ext cx="162402" cy="288645"/>
          </a:xfrm>
          <a:prstGeom prst="up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Up-Down Arrow 102"/>
          <p:cNvSpPr/>
          <p:nvPr/>
        </p:nvSpPr>
        <p:spPr>
          <a:xfrm>
            <a:off x="10429398" y="3990975"/>
            <a:ext cx="162402" cy="288645"/>
          </a:xfrm>
          <a:prstGeom prst="up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ounded Rectangle 43"/>
          <p:cNvSpPr/>
          <p:nvPr/>
        </p:nvSpPr>
        <p:spPr>
          <a:xfrm>
            <a:off x="1371600" y="5396880"/>
            <a:ext cx="922020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Internet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593768" y="5843972"/>
            <a:ext cx="1368152" cy="2520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Internet Portal</a:t>
            </a:r>
            <a:endParaRPr lang="en-GB" sz="1000" dirty="0"/>
          </a:p>
        </p:txBody>
      </p:sp>
      <p:sp>
        <p:nvSpPr>
          <p:cNvPr id="9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658600" y="228600"/>
            <a:ext cx="388912" cy="244095"/>
          </a:xfrm>
          <a:prstGeom prst="rect">
            <a:avLst/>
          </a:prstGeom>
        </p:spPr>
        <p:txBody>
          <a:bodyPr/>
          <a:lstStyle/>
          <a:p>
            <a:pPr algn="ctr"/>
            <a:fld id="{F9831AFB-DDB9-488D-A08B-BF520BC4B9B5}" type="slidenum">
              <a:rPr lang="en-US" sz="1100" smtClean="0"/>
              <a:pPr algn="ctr"/>
              <a:t>2</a:t>
            </a:fld>
            <a:endParaRPr lang="en-US" sz="1100" dirty="0"/>
          </a:p>
        </p:txBody>
      </p:sp>
      <p:sp>
        <p:nvSpPr>
          <p:cNvPr id="92" name="Title 7"/>
          <p:cNvSpPr txBox="1">
            <a:spLocks/>
          </p:cNvSpPr>
          <p:nvPr/>
        </p:nvSpPr>
        <p:spPr bwMode="auto">
          <a:xfrm>
            <a:off x="1371600" y="457200"/>
            <a:ext cx="10229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dirty="0" err="1" smtClean="0">
                <a:solidFill>
                  <a:srgbClr val="FF0000"/>
                </a:solidFill>
                <a:latin typeface="+mj-lt"/>
              </a:rPr>
              <a:t>Mastek’s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Banking Reference Architecture: Two Speed IT for Two Speed Business Operations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5" name="Isosceles Triangle 104"/>
          <p:cNvSpPr/>
          <p:nvPr/>
        </p:nvSpPr>
        <p:spPr>
          <a:xfrm rot="5400000" flipV="1">
            <a:off x="9901290" y="4576715"/>
            <a:ext cx="1762024" cy="2819398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/>
        </p:nvSpPr>
        <p:spPr>
          <a:xfrm rot="5400000" flipV="1">
            <a:off x="10093748" y="4769167"/>
            <a:ext cx="1453995" cy="274250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2" descr="C:\Documents and Settings\mitulnm\Local Settings\Temp\Mastek\MASTEK LARGE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024013" y="6039176"/>
            <a:ext cx="986104" cy="6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9" name="Straight Connector 108"/>
          <p:cNvCxnSpPr/>
          <p:nvPr/>
        </p:nvCxnSpPr>
        <p:spPr>
          <a:xfrm>
            <a:off x="1447800" y="990600"/>
            <a:ext cx="9677400" cy="15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Up-Down Arrow 109"/>
          <p:cNvSpPr/>
          <p:nvPr/>
        </p:nvSpPr>
        <p:spPr>
          <a:xfrm>
            <a:off x="1708151" y="3292755"/>
            <a:ext cx="162402" cy="288645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Up-Down Arrow 110"/>
          <p:cNvSpPr/>
          <p:nvPr/>
        </p:nvSpPr>
        <p:spPr>
          <a:xfrm>
            <a:off x="3869307" y="3292755"/>
            <a:ext cx="162402" cy="288645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Up-Down Arrow 111"/>
          <p:cNvSpPr/>
          <p:nvPr/>
        </p:nvSpPr>
        <p:spPr>
          <a:xfrm>
            <a:off x="5968478" y="3292755"/>
            <a:ext cx="162402" cy="288645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Up-Down Arrow 112"/>
          <p:cNvSpPr/>
          <p:nvPr/>
        </p:nvSpPr>
        <p:spPr>
          <a:xfrm>
            <a:off x="8237587" y="3292755"/>
            <a:ext cx="162402" cy="288645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Up-Down Arrow 113"/>
          <p:cNvSpPr/>
          <p:nvPr/>
        </p:nvSpPr>
        <p:spPr>
          <a:xfrm>
            <a:off x="10419873" y="3292755"/>
            <a:ext cx="162402" cy="288645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ounded Rectangle 114"/>
          <p:cNvSpPr/>
          <p:nvPr/>
        </p:nvSpPr>
        <p:spPr>
          <a:xfrm>
            <a:off x="685800" y="2924175"/>
            <a:ext cx="10668000" cy="4320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2">
                    <a:lumMod val="10000"/>
                  </a:schemeClr>
                </a:solidFill>
              </a:rPr>
              <a:t>Enterprise Service Bus</a:t>
            </a:r>
            <a:endParaRPr lang="en-GB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449463" y="3000375"/>
            <a:ext cx="7354949" cy="2486027"/>
          </a:xfrm>
          <a:prstGeom prst="ellipse">
            <a:avLst/>
          </a:prstGeom>
          <a:solidFill>
            <a:srgbClr val="C3D69B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GB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3546" y="3124200"/>
            <a:ext cx="41361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Mastek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Engagement Accelerator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57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86238" y="1600200"/>
            <a:ext cx="1671362" cy="414429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 Patterns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Engagement Accelerator Design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26209" y="762000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Sense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73986" y="76200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Process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760609" y="762000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Respond</a:t>
            </a:r>
            <a:endParaRPr lang="en-GB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33800" y="762000"/>
            <a:ext cx="0" cy="571500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53400" y="762000"/>
            <a:ext cx="0" cy="571500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33400" y="1585452"/>
            <a:ext cx="1371600" cy="77674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Banking Action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33400" y="2743200"/>
            <a:ext cx="1371600" cy="6858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Social Feeds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33400" y="3886200"/>
            <a:ext cx="1371600" cy="82345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Device Information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33400" y="5067300"/>
            <a:ext cx="1371600" cy="8763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Site/App Behaviour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1592827" y="3588774"/>
            <a:ext cx="3947653" cy="3048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Adapters</a:t>
            </a:r>
          </a:p>
        </p:txBody>
      </p:sp>
      <p:sp>
        <p:nvSpPr>
          <p:cNvPr id="15" name="Double Bracket 14"/>
          <p:cNvSpPr/>
          <p:nvPr/>
        </p:nvSpPr>
        <p:spPr>
          <a:xfrm>
            <a:off x="2133600" y="1973826"/>
            <a:ext cx="1442762" cy="3121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Pass Through</a:t>
            </a:r>
            <a:endParaRPr lang="en-GB" sz="1600" dirty="0"/>
          </a:p>
        </p:txBody>
      </p:sp>
      <p:sp>
        <p:nvSpPr>
          <p:cNvPr id="16" name="Double Bracket 15"/>
          <p:cNvSpPr/>
          <p:nvPr/>
        </p:nvSpPr>
        <p:spPr>
          <a:xfrm>
            <a:off x="2133600" y="2355809"/>
            <a:ext cx="1442762" cy="3873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Aggregate</a:t>
            </a:r>
            <a:endParaRPr lang="en-GB" sz="1600" dirty="0"/>
          </a:p>
        </p:txBody>
      </p:sp>
      <p:sp>
        <p:nvSpPr>
          <p:cNvPr id="17" name="Double Bracket 16"/>
          <p:cNvSpPr/>
          <p:nvPr/>
        </p:nvSpPr>
        <p:spPr>
          <a:xfrm>
            <a:off x="2133600" y="2819400"/>
            <a:ext cx="1442762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Sequence</a:t>
            </a:r>
            <a:endParaRPr lang="en-GB" sz="1600" dirty="0"/>
          </a:p>
        </p:txBody>
      </p:sp>
      <p:sp>
        <p:nvSpPr>
          <p:cNvPr id="18" name="Double Bracket 17"/>
          <p:cNvSpPr/>
          <p:nvPr/>
        </p:nvSpPr>
        <p:spPr>
          <a:xfrm>
            <a:off x="2133600" y="3429000"/>
            <a:ext cx="1442762" cy="62238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Interesting attribute (Place, Value, Time )</a:t>
            </a:r>
            <a:endParaRPr lang="en-GB" sz="1600" dirty="0"/>
          </a:p>
        </p:txBody>
      </p:sp>
      <p:sp>
        <p:nvSpPr>
          <p:cNvPr id="19" name="Double Bracket 18"/>
          <p:cNvSpPr/>
          <p:nvPr/>
        </p:nvSpPr>
        <p:spPr>
          <a:xfrm>
            <a:off x="2133600" y="4434348"/>
            <a:ext cx="1442762" cy="5186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Social – Life event, moment of truth</a:t>
            </a:r>
            <a:endParaRPr lang="en-GB" sz="1600" dirty="0"/>
          </a:p>
        </p:txBody>
      </p:sp>
      <p:sp>
        <p:nvSpPr>
          <p:cNvPr id="20" name="Double Bracket 19"/>
          <p:cNvSpPr/>
          <p:nvPr/>
        </p:nvSpPr>
        <p:spPr>
          <a:xfrm>
            <a:off x="2133600" y="5196348"/>
            <a:ext cx="1442762" cy="5186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Site/App behaviour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932904" y="1585452"/>
            <a:ext cx="4038600" cy="11577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Response selector</a:t>
            </a:r>
          </a:p>
        </p:txBody>
      </p:sp>
      <p:sp>
        <p:nvSpPr>
          <p:cNvPr id="23" name="Double Bracket 22"/>
          <p:cNvSpPr/>
          <p:nvPr/>
        </p:nvSpPr>
        <p:spPr>
          <a:xfrm>
            <a:off x="4146756" y="2118852"/>
            <a:ext cx="1106786" cy="191482"/>
          </a:xfrm>
          <a:prstGeom prst="bracket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Promotion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4" name="Double Bracket 23"/>
          <p:cNvSpPr/>
          <p:nvPr/>
        </p:nvSpPr>
        <p:spPr>
          <a:xfrm>
            <a:off x="5384063" y="2118852"/>
            <a:ext cx="1106786" cy="191482"/>
          </a:xfrm>
          <a:prstGeom prst="bracket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Alert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5" name="Double Bracket 24"/>
          <p:cNvSpPr/>
          <p:nvPr/>
        </p:nvSpPr>
        <p:spPr>
          <a:xfrm>
            <a:off x="6621370" y="2118852"/>
            <a:ext cx="1106786" cy="191482"/>
          </a:xfrm>
          <a:prstGeom prst="bracket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Investigate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6" name="Double Bracket 25"/>
          <p:cNvSpPr/>
          <p:nvPr/>
        </p:nvSpPr>
        <p:spPr>
          <a:xfrm>
            <a:off x="4146756" y="2423652"/>
            <a:ext cx="1106786" cy="191482"/>
          </a:xfrm>
          <a:prstGeom prst="bracket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Workflow 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7" name="Double Bracket 26"/>
          <p:cNvSpPr/>
          <p:nvPr/>
        </p:nvSpPr>
        <p:spPr>
          <a:xfrm>
            <a:off x="5384063" y="2423652"/>
            <a:ext cx="1106786" cy="191482"/>
          </a:xfrm>
          <a:prstGeom prst="bracket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Greetings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8" name="Double Bracket 27"/>
          <p:cNvSpPr/>
          <p:nvPr/>
        </p:nvSpPr>
        <p:spPr>
          <a:xfrm>
            <a:off x="6621370" y="2423652"/>
            <a:ext cx="1106786" cy="191482"/>
          </a:xfrm>
          <a:prstGeom prst="bracket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Suggest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62400" y="5372100"/>
            <a:ext cx="4006644" cy="3429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Customer context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962400" y="4984956"/>
            <a:ext cx="1965960" cy="3429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Transaction context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15277" y="4991100"/>
            <a:ext cx="1946495" cy="3429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Life event context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962400" y="3261852"/>
            <a:ext cx="4038600" cy="11577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Processors</a:t>
            </a:r>
          </a:p>
        </p:txBody>
      </p:sp>
      <p:sp>
        <p:nvSpPr>
          <p:cNvPr id="34" name="Double Bracket 33"/>
          <p:cNvSpPr/>
          <p:nvPr/>
        </p:nvSpPr>
        <p:spPr>
          <a:xfrm>
            <a:off x="4176252" y="3795252"/>
            <a:ext cx="1106786" cy="191482"/>
          </a:xfrm>
          <a:prstGeom prst="bracket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Analytics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5" name="Double Bracket 34"/>
          <p:cNvSpPr/>
          <p:nvPr/>
        </p:nvSpPr>
        <p:spPr>
          <a:xfrm>
            <a:off x="5413559" y="3795252"/>
            <a:ext cx="1106786" cy="191482"/>
          </a:xfrm>
          <a:prstGeom prst="bracket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Rule Engine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6" name="Double Bracket 35"/>
          <p:cNvSpPr/>
          <p:nvPr/>
        </p:nvSpPr>
        <p:spPr>
          <a:xfrm>
            <a:off x="6650866" y="3795252"/>
            <a:ext cx="1106786" cy="191482"/>
          </a:xfrm>
          <a:prstGeom prst="bracket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Communication Engine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7" name="Double Bracket 36"/>
          <p:cNvSpPr/>
          <p:nvPr/>
        </p:nvSpPr>
        <p:spPr>
          <a:xfrm>
            <a:off x="4176252" y="4100052"/>
            <a:ext cx="1106786" cy="191482"/>
          </a:xfrm>
          <a:prstGeom prst="bracket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Campaign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8" name="Double Bracket 37"/>
          <p:cNvSpPr/>
          <p:nvPr/>
        </p:nvSpPr>
        <p:spPr>
          <a:xfrm>
            <a:off x="5413559" y="4100052"/>
            <a:ext cx="1106786" cy="191482"/>
          </a:xfrm>
          <a:prstGeom prst="bracket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Product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9" name="Double Bracket 38"/>
          <p:cNvSpPr/>
          <p:nvPr/>
        </p:nvSpPr>
        <p:spPr>
          <a:xfrm>
            <a:off x="6650866" y="4100052"/>
            <a:ext cx="1106786" cy="191482"/>
          </a:xfrm>
          <a:prstGeom prst="bracket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Fraud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8305800" y="1600200"/>
            <a:ext cx="2060904" cy="91919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Notification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335297" y="3276600"/>
            <a:ext cx="2060904" cy="91919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Workflow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8305800" y="4825303"/>
            <a:ext cx="2060904" cy="91919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Other Systems updates</a:t>
            </a:r>
          </a:p>
        </p:txBody>
      </p:sp>
    </p:spTree>
    <p:extLst>
      <p:ext uri="{BB962C8B-B14F-4D97-AF65-F5344CB8AC3E}">
        <p14:creationId xmlns:p14="http://schemas.microsoft.com/office/powerpoint/2010/main" val="29494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5918" y="2967335"/>
            <a:ext cx="3660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7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k PPT template - MITU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stek Powerpoint Template v1.0" id="{800398F9-A362-4143-9E16-590DA63FE5E7}" vid="{C5D66CD8-812C-4CA3-9224-27A899F8D799}"/>
    </a:ext>
  </a:extLst>
</a:theme>
</file>

<file path=ppt/theme/theme2.xml><?xml version="1.0" encoding="utf-8"?>
<a:theme xmlns:a="http://schemas.openxmlformats.org/drawingml/2006/main" name="PRINT Corp 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Mastek Powerpoint Template v1.0</Template>
  <TotalTime>70810</TotalTime>
  <Words>240</Words>
  <Application>Microsoft Office PowerPoint</Application>
  <PresentationFormat>Custom</PresentationFormat>
  <Paragraphs>101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Mastek PPT template - MITUL</vt:lpstr>
      <vt:lpstr>PRINT Corp Template</vt:lpstr>
      <vt:lpstr>Engaging Stakeholders with Insight</vt:lpstr>
      <vt:lpstr>PowerPoint Presentation</vt:lpstr>
      <vt:lpstr>Engagement Accelerator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Market Proposition</dc:title>
  <dc:creator>T Aravindan</dc:creator>
  <cp:lastModifiedBy>Vinaya Salgaonkar</cp:lastModifiedBy>
  <cp:revision>1264</cp:revision>
  <dcterms:created xsi:type="dcterms:W3CDTF">2014-11-11T13:46:23Z</dcterms:created>
  <dcterms:modified xsi:type="dcterms:W3CDTF">2016-01-07T07:24:33Z</dcterms:modified>
</cp:coreProperties>
</file>