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5"/>
  </p:sldMasterIdLst>
  <p:notesMasterIdLst>
    <p:notesMasterId r:id="rId8"/>
  </p:notesMasterIdLst>
  <p:handoutMasterIdLst>
    <p:handoutMasterId r:id="rId9"/>
  </p:handoutMasterIdLst>
  <p:sldIdLst>
    <p:sldId id="321" r:id="rId6"/>
    <p:sldId id="323" r:id="rId7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ts val="2500"/>
      </a:lnSpc>
      <a:spcBef>
        <a:spcPct val="0"/>
      </a:spcBef>
      <a:spcAft>
        <a:spcPts val="1000"/>
      </a:spcAft>
      <a:buClr>
        <a:srgbClr val="FDAA03"/>
      </a:buClr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lnSpc>
        <a:spcPts val="2500"/>
      </a:lnSpc>
      <a:spcBef>
        <a:spcPct val="0"/>
      </a:spcBef>
      <a:spcAft>
        <a:spcPts val="1000"/>
      </a:spcAft>
      <a:buClr>
        <a:srgbClr val="FDAA03"/>
      </a:buClr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lnSpc>
        <a:spcPts val="2500"/>
      </a:lnSpc>
      <a:spcBef>
        <a:spcPct val="0"/>
      </a:spcBef>
      <a:spcAft>
        <a:spcPts val="1000"/>
      </a:spcAft>
      <a:buClr>
        <a:srgbClr val="FDAA03"/>
      </a:buClr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lnSpc>
        <a:spcPts val="2500"/>
      </a:lnSpc>
      <a:spcBef>
        <a:spcPct val="0"/>
      </a:spcBef>
      <a:spcAft>
        <a:spcPts val="1000"/>
      </a:spcAft>
      <a:buClr>
        <a:srgbClr val="FDAA03"/>
      </a:buClr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lnSpc>
        <a:spcPts val="2500"/>
      </a:lnSpc>
      <a:spcBef>
        <a:spcPct val="0"/>
      </a:spcBef>
      <a:spcAft>
        <a:spcPts val="1000"/>
      </a:spcAft>
      <a:buClr>
        <a:srgbClr val="FDAA03"/>
      </a:buClr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oberts, Glenn F." initials="GFR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BF00"/>
    <a:srgbClr val="FFFF99"/>
    <a:srgbClr val="D9E3FF"/>
    <a:srgbClr val="CCECFF"/>
    <a:srgbClr val="0046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139" autoAdjust="0"/>
    <p:restoredTop sz="99642" autoAdjust="0"/>
  </p:normalViewPr>
  <p:slideViewPr>
    <p:cSldViewPr snapToGrid="0">
      <p:cViewPr>
        <p:scale>
          <a:sx n="96" d="100"/>
          <a:sy n="96" d="100"/>
        </p:scale>
        <p:origin x="-1038" y="378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-3516" y="-10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0" Type="http://schemas.openxmlformats.org/officeDocument/2006/relationships/commentAuthors" Target="commentAuthors.xml"/><Relationship Id="rId4" Type="http://schemas.openxmlformats.org/officeDocument/2006/relationships/customXml" Target="../customXml/item4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Aft>
                <a:spcPct val="0"/>
              </a:spcAft>
              <a:buClrTx/>
              <a:defRPr sz="1200" b="0"/>
            </a:lvl1pPr>
          </a:lstStyle>
          <a:p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Aft>
                <a:spcPct val="0"/>
              </a:spcAft>
              <a:buClrTx/>
              <a:defRPr sz="1200" b="0"/>
            </a:lvl1pPr>
          </a:lstStyle>
          <a:p>
            <a:endParaRPr lang="en-US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Aft>
                <a:spcPct val="0"/>
              </a:spcAft>
              <a:buClrTx/>
              <a:defRPr sz="1200" b="0"/>
            </a:lvl1pPr>
          </a:lstStyle>
          <a:p>
            <a:endParaRPr lang="en-US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Aft>
                <a:spcPct val="0"/>
              </a:spcAft>
              <a:buClrTx/>
              <a:defRPr sz="1200" b="0"/>
            </a:lvl1pPr>
          </a:lstStyle>
          <a:p>
            <a:fld id="{FEA2C0C7-6E20-4D11-829A-FB0064360B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68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Aft>
                <a:spcPct val="0"/>
              </a:spcAft>
              <a:buClrTx/>
              <a:defRPr sz="1200" b="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Aft>
                <a:spcPct val="0"/>
              </a:spcAft>
              <a:buClrTx/>
              <a:defRPr sz="1200" b="0"/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Aft>
                <a:spcPct val="0"/>
              </a:spcAft>
              <a:buClrTx/>
              <a:defRPr sz="1200" b="0"/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Aft>
                <a:spcPct val="0"/>
              </a:spcAft>
              <a:buClrTx/>
              <a:defRPr sz="1200" b="0"/>
            </a:lvl1pPr>
          </a:lstStyle>
          <a:p>
            <a:fld id="{575D93EA-E77E-4ECF-AC89-CC6B81F2E6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806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4"/>
          <p:cNvSpPr txBox="1">
            <a:spLocks noChangeArrowheads="1"/>
          </p:cNvSpPr>
          <p:nvPr/>
        </p:nvSpPr>
        <p:spPr bwMode="auto">
          <a:xfrm>
            <a:off x="6314380" y="6533104"/>
            <a:ext cx="255069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  <a:spcAft>
                <a:spcPct val="0"/>
              </a:spcAft>
              <a:buClrTx/>
            </a:pPr>
            <a:r>
              <a:rPr lang="en-US" altLang="en-US" sz="8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LT Std" pitchFamily="34" charset="0"/>
              </a:rPr>
              <a:t>© 2012</a:t>
            </a:r>
            <a:r>
              <a:rPr lang="en-US" altLang="en-US" sz="800" b="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LT Std" pitchFamily="34" charset="0"/>
              </a:rPr>
              <a:t> </a:t>
            </a:r>
            <a:r>
              <a:rPr lang="en-US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LT Std" pitchFamily="34" charset="0"/>
              </a:rPr>
              <a:t>The MITRE Corporation. All </a:t>
            </a:r>
            <a:r>
              <a:rPr lang="en-US" altLang="en-US" sz="8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LT Std" pitchFamily="34" charset="0"/>
              </a:rPr>
              <a:t>rights reserved</a:t>
            </a:r>
            <a:r>
              <a:rPr lang="en-US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LT Std" pitchFamily="34" charset="0"/>
              </a:rPr>
              <a:t>.</a:t>
            </a:r>
            <a:endParaRPr lang="en-US" altLang="en-US" sz="800" b="0" dirty="0">
              <a:solidFill>
                <a:schemeClr val="tx1">
                  <a:lumMod val="50000"/>
                  <a:lumOff val="50000"/>
                </a:schemeClr>
              </a:solidFill>
              <a:latin typeface="Helvetica LT Std" pitchFamily="34" charset="0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783116" y="2568939"/>
            <a:ext cx="4602163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 dirty="0" smtClean="0"/>
              <a:t>Author</a:t>
            </a:r>
            <a:endParaRPr lang="en-US" altLang="en-US" dirty="0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757146" y="368932"/>
            <a:ext cx="724662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10" name="Text Box 27"/>
          <p:cNvSpPr txBox="1">
            <a:spLocks noChangeArrowheads="1"/>
          </p:cNvSpPr>
          <p:nvPr/>
        </p:nvSpPr>
        <p:spPr bwMode="auto">
          <a:xfrm>
            <a:off x="740520" y="6507841"/>
            <a:ext cx="1981200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defTabSz="914400">
              <a:lnSpc>
                <a:spcPts val="1300"/>
              </a:lnSpc>
              <a:spcAft>
                <a:spcPct val="0"/>
              </a:spcAft>
            </a:pPr>
            <a:r>
              <a:rPr lang="en-US" sz="800" b="0">
                <a:solidFill>
                  <a:schemeClr val="tx1">
                    <a:lumMod val="50000"/>
                    <a:lumOff val="50000"/>
                  </a:schemeClr>
                </a:solidFill>
                <a:latin typeface="Helvetica LT Std" pitchFamily="34" charset="0"/>
              </a:rPr>
              <a:t>For </a:t>
            </a:r>
            <a:r>
              <a:rPr lang="en-US" sz="8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LT Std" pitchFamily="34" charset="0"/>
              </a:rPr>
              <a:t>internal </a:t>
            </a:r>
            <a:r>
              <a:rPr lang="en-US" sz="800" b="0">
                <a:solidFill>
                  <a:schemeClr val="tx1">
                    <a:lumMod val="50000"/>
                    <a:lumOff val="50000"/>
                  </a:schemeClr>
                </a:solidFill>
                <a:latin typeface="Helvetica LT Std" pitchFamily="34" charset="0"/>
              </a:rPr>
              <a:t>MITRE </a:t>
            </a:r>
            <a:r>
              <a:rPr lang="en-US" sz="8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LT Std" pitchFamily="34" charset="0"/>
              </a:rPr>
              <a:t>use</a:t>
            </a:r>
            <a:endParaRPr lang="en-US" sz="800" b="0" dirty="0">
              <a:solidFill>
                <a:schemeClr val="tx1">
                  <a:lumMod val="50000"/>
                  <a:lumOff val="50000"/>
                </a:schemeClr>
              </a:solidFill>
              <a:latin typeface="Helvetica LT Std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0" y="0"/>
            <a:ext cx="407324" cy="2398143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823649" y="2448468"/>
            <a:ext cx="794479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/>
        </p:nvSpPr>
        <p:spPr bwMode="auto">
          <a:xfrm>
            <a:off x="0" y="2510287"/>
            <a:ext cx="407324" cy="434771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823649" y="6534227"/>
            <a:ext cx="794479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3" y="6250820"/>
            <a:ext cx="670505" cy="2438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457681" y="76200"/>
            <a:ext cx="495766" cy="180918"/>
          </a:xfrm>
          <a:prstGeom prst="rect">
            <a:avLst/>
          </a:prstGeom>
        </p:spPr>
        <p:txBody>
          <a:bodyPr/>
          <a:lstStyle/>
          <a:p>
            <a:fld id="{2C333527-BB03-47C3-B68C-229951B94A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00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lnSpc>
                <a:spcPts val="3200"/>
              </a:lnSpc>
              <a:defRPr>
                <a:solidFill>
                  <a:schemeClr val="tx2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2296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Aft>
                <a:spcPts val="600"/>
              </a:spcAft>
              <a:defRPr sz="20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1pPr>
            <a:lvl2pPr>
              <a:spcAft>
                <a:spcPts val="600"/>
              </a:spcAft>
              <a:defRPr sz="20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2pPr>
            <a:lvl3pPr>
              <a:spcAft>
                <a:spcPts val="600"/>
              </a:spcAft>
              <a:defRPr sz="18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0486" y="6594600"/>
            <a:ext cx="5832560" cy="2218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>
              <a:lnSpc>
                <a:spcPts val="1300"/>
              </a:lnSpc>
              <a:spcAft>
                <a:spcPct val="0"/>
              </a:spcAft>
              <a:defRPr sz="8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pPr algn="l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2013 The MITRE Corporation. All rights reserved. 	For internal MITRE use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lternate_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824245" y="4025438"/>
            <a:ext cx="7946694" cy="13716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443293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74246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188055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501864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815673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129482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34"/>
          <p:cNvSpPr txBox="1">
            <a:spLocks noChangeArrowheads="1"/>
          </p:cNvSpPr>
          <p:nvPr/>
        </p:nvSpPr>
        <p:spPr bwMode="auto">
          <a:xfrm>
            <a:off x="6314380" y="6533104"/>
            <a:ext cx="255069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  <a:spcAft>
                <a:spcPct val="0"/>
              </a:spcAft>
              <a:buClrTx/>
            </a:pPr>
            <a:r>
              <a:rPr lang="en-US" altLang="en-US" sz="8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LT Std" pitchFamily="34" charset="0"/>
              </a:rPr>
              <a:t>© 2012</a:t>
            </a:r>
            <a:r>
              <a:rPr lang="en-US" altLang="en-US" sz="800" b="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LT Std" pitchFamily="34" charset="0"/>
              </a:rPr>
              <a:t> </a:t>
            </a:r>
            <a:r>
              <a:rPr lang="en-US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LT Std" pitchFamily="34" charset="0"/>
              </a:rPr>
              <a:t>The MITRE Corporation. All </a:t>
            </a:r>
            <a:r>
              <a:rPr lang="en-US" altLang="en-US" sz="8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LT Std" pitchFamily="34" charset="0"/>
              </a:rPr>
              <a:t>rights reserved</a:t>
            </a:r>
            <a:r>
              <a:rPr lang="en-US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LT Std" pitchFamily="34" charset="0"/>
              </a:rPr>
              <a:t>.</a:t>
            </a:r>
            <a:endParaRPr lang="en-US" altLang="en-US" sz="800" b="0" dirty="0">
              <a:solidFill>
                <a:schemeClr val="tx1">
                  <a:lumMod val="50000"/>
                  <a:lumOff val="50000"/>
                </a:schemeClr>
              </a:solidFill>
              <a:latin typeface="Helvetica LT Std" pitchFamily="34" charset="0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783116" y="2568939"/>
            <a:ext cx="4602163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 dirty="0" smtClean="0"/>
              <a:t>Author</a:t>
            </a:r>
            <a:endParaRPr lang="en-US" altLang="en-US" dirty="0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757146" y="368932"/>
            <a:ext cx="724662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10" name="Text Box 27"/>
          <p:cNvSpPr txBox="1">
            <a:spLocks noChangeArrowheads="1"/>
          </p:cNvSpPr>
          <p:nvPr/>
        </p:nvSpPr>
        <p:spPr bwMode="auto">
          <a:xfrm>
            <a:off x="740520" y="6507841"/>
            <a:ext cx="1981200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defTabSz="914400">
              <a:lnSpc>
                <a:spcPts val="1300"/>
              </a:lnSpc>
              <a:spcAft>
                <a:spcPct val="0"/>
              </a:spcAft>
            </a:pPr>
            <a:r>
              <a:rPr lang="en-US" sz="800" b="0">
                <a:solidFill>
                  <a:schemeClr val="tx1">
                    <a:lumMod val="50000"/>
                    <a:lumOff val="50000"/>
                  </a:schemeClr>
                </a:solidFill>
                <a:latin typeface="Helvetica LT Std" pitchFamily="34" charset="0"/>
              </a:rPr>
              <a:t>For </a:t>
            </a:r>
            <a:r>
              <a:rPr lang="en-US" sz="8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LT Std" pitchFamily="34" charset="0"/>
              </a:rPr>
              <a:t>internal </a:t>
            </a:r>
            <a:r>
              <a:rPr lang="en-US" sz="800" b="0">
                <a:solidFill>
                  <a:schemeClr val="tx1">
                    <a:lumMod val="50000"/>
                    <a:lumOff val="50000"/>
                  </a:schemeClr>
                </a:solidFill>
                <a:latin typeface="Helvetica LT Std" pitchFamily="34" charset="0"/>
              </a:rPr>
              <a:t>MITRE </a:t>
            </a:r>
            <a:r>
              <a:rPr lang="en-US" sz="8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LT Std" pitchFamily="34" charset="0"/>
              </a:rPr>
              <a:t>use</a:t>
            </a:r>
            <a:endParaRPr lang="en-US" sz="800" b="0" dirty="0">
              <a:solidFill>
                <a:schemeClr val="tx1">
                  <a:lumMod val="50000"/>
                  <a:lumOff val="50000"/>
                </a:schemeClr>
              </a:solidFill>
              <a:latin typeface="Helvetica LT Std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0" y="0"/>
            <a:ext cx="407324" cy="2398143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823649" y="2448468"/>
            <a:ext cx="794479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/>
        </p:nvSpPr>
        <p:spPr bwMode="auto">
          <a:xfrm>
            <a:off x="0" y="2510287"/>
            <a:ext cx="407324" cy="434771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823649" y="6534227"/>
            <a:ext cx="794479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3" y="6250820"/>
            <a:ext cx="670505" cy="24382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40520" y="106913"/>
            <a:ext cx="8030418" cy="184666"/>
          </a:xfrm>
          <a:prstGeom prst="rect">
            <a:avLst/>
          </a:prstGeom>
          <a:noFill/>
        </p:spPr>
        <p:txBody>
          <a:bodyPr wrap="square" lIns="91440" tIns="0" rIns="0" bIns="0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200" i="0" smtClean="0">
                <a:solidFill>
                  <a:schemeClr val="tx2"/>
                </a:solidFill>
                <a:ea typeface="Verdana" pitchFamily="34" charset="0"/>
                <a:cs typeface="Verdana" pitchFamily="34" charset="0"/>
              </a:rPr>
              <a:t>Center or Organization Name Here</a:t>
            </a:r>
            <a:endParaRPr lang="en-US" sz="1200" i="0">
              <a:solidFill>
                <a:schemeClr val="tx2"/>
              </a:solidFill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2045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smtClean="0"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 smtClean="0"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smtClean="0">
                <a:ea typeface="Verdana" pitchFamily="34" charset="0"/>
                <a:cs typeface="Verdana" pitchFamily="34" charset="0"/>
              </a:rPr>
              <a:t>Image</a:t>
            </a:r>
            <a:endParaRPr lang="en-US" sz="1400" dirty="0" smtClean="0"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 smtClean="0">
                <a:ea typeface="Verdana" pitchFamily="34" charset="0"/>
                <a:cs typeface="Verdana" pitchFamily="34" charset="0"/>
              </a:rPr>
              <a:t>Here</a:t>
            </a:r>
            <a:endParaRPr lang="en-US" sz="1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372959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smtClean="0"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 smtClean="0"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smtClean="0">
                <a:ea typeface="Verdana" pitchFamily="34" charset="0"/>
                <a:cs typeface="Verdana" pitchFamily="34" charset="0"/>
              </a:rPr>
              <a:t>Image</a:t>
            </a:r>
            <a:endParaRPr lang="en-US" sz="1400" dirty="0" smtClean="0"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 smtClean="0">
                <a:ea typeface="Verdana" pitchFamily="34" charset="0"/>
                <a:cs typeface="Verdana" pitchFamily="34" charset="0"/>
              </a:rPr>
              <a:t>Here</a:t>
            </a:r>
            <a:endParaRPr lang="en-US" sz="1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83873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smtClean="0"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 smtClean="0"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smtClean="0">
                <a:ea typeface="Verdana" pitchFamily="34" charset="0"/>
                <a:cs typeface="Verdana" pitchFamily="34" charset="0"/>
              </a:rPr>
              <a:t>Image</a:t>
            </a:r>
            <a:endParaRPr lang="en-US" sz="1400" dirty="0" smtClean="0"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 smtClean="0">
                <a:ea typeface="Verdana" pitchFamily="34" charset="0"/>
                <a:cs typeface="Verdana" pitchFamily="34" charset="0"/>
              </a:rPr>
              <a:t>Here</a:t>
            </a:r>
            <a:endParaRPr lang="en-US" sz="1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994787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smtClean="0"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 smtClean="0"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smtClean="0">
                <a:ea typeface="Verdana" pitchFamily="34" charset="0"/>
                <a:cs typeface="Verdana" pitchFamily="34" charset="0"/>
              </a:rPr>
              <a:t>Image</a:t>
            </a:r>
            <a:endParaRPr lang="en-US" sz="1400" dirty="0" smtClean="0"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 smtClean="0">
                <a:ea typeface="Verdana" pitchFamily="34" charset="0"/>
                <a:cs typeface="Verdana" pitchFamily="34" charset="0"/>
              </a:rPr>
              <a:t>Here</a:t>
            </a:r>
            <a:endParaRPr lang="en-US" sz="1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305701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smtClean="0"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 smtClean="0"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smtClean="0">
                <a:ea typeface="Verdana" pitchFamily="34" charset="0"/>
                <a:cs typeface="Verdana" pitchFamily="34" charset="0"/>
              </a:rPr>
              <a:t>Image</a:t>
            </a:r>
            <a:endParaRPr lang="en-US" sz="1400" dirty="0" smtClean="0"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 smtClean="0">
                <a:ea typeface="Verdana" pitchFamily="34" charset="0"/>
                <a:cs typeface="Verdana" pitchFamily="34" charset="0"/>
              </a:rPr>
              <a:t>Here</a:t>
            </a:r>
            <a:endParaRPr lang="en-US" sz="1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616615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smtClean="0"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 smtClean="0"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smtClean="0">
                <a:ea typeface="Verdana" pitchFamily="34" charset="0"/>
                <a:cs typeface="Verdana" pitchFamily="34" charset="0"/>
              </a:rPr>
              <a:t>Image</a:t>
            </a:r>
            <a:endParaRPr lang="en-US" sz="1400" dirty="0" smtClean="0"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 smtClean="0">
                <a:ea typeface="Verdana" pitchFamily="34" charset="0"/>
                <a:cs typeface="Verdana" pitchFamily="34" charset="0"/>
              </a:rPr>
              <a:t>Here</a:t>
            </a:r>
            <a:endParaRPr lang="en-US" sz="1400" dirty="0"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94721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 bwMode="auto">
          <a:xfrm>
            <a:off x="838200" y="3276600"/>
            <a:ext cx="778002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 Box 34"/>
          <p:cNvSpPr txBox="1">
            <a:spLocks noChangeArrowheads="1"/>
          </p:cNvSpPr>
          <p:nvPr/>
        </p:nvSpPr>
        <p:spPr bwMode="auto">
          <a:xfrm>
            <a:off x="6288502" y="6590252"/>
            <a:ext cx="255069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  <a:spcAft>
                <a:spcPct val="0"/>
              </a:spcAft>
              <a:buClrTx/>
            </a:pPr>
            <a:r>
              <a:rPr lang="en-US" altLang="en-US" sz="8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© 2012</a:t>
            </a:r>
            <a:r>
              <a:rPr lang="en-US" altLang="en-US" sz="800" b="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 </a:t>
            </a:r>
            <a:r>
              <a:rPr lang="en-US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The MITRE Corporation. All </a:t>
            </a:r>
            <a:r>
              <a:rPr lang="en-US" altLang="en-US" sz="8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rights reserved</a:t>
            </a:r>
            <a:r>
              <a:rPr lang="en-US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.</a:t>
            </a:r>
            <a:endParaRPr lang="en-US" altLang="en-US" sz="800" b="0" dirty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  <p:sp>
        <p:nvSpPr>
          <p:cNvPr id="16" name="Text Box 27"/>
          <p:cNvSpPr txBox="1">
            <a:spLocks noChangeArrowheads="1"/>
          </p:cNvSpPr>
          <p:nvPr/>
        </p:nvSpPr>
        <p:spPr bwMode="auto">
          <a:xfrm>
            <a:off x="740520" y="6564989"/>
            <a:ext cx="1981200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defTabSz="914400">
              <a:lnSpc>
                <a:spcPts val="1300"/>
              </a:lnSpc>
              <a:spcAft>
                <a:spcPct val="0"/>
              </a:spcAft>
            </a:pPr>
            <a:r>
              <a:rPr lang="en-US" sz="800" b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For </a:t>
            </a:r>
            <a:r>
              <a:rPr lang="en-US" sz="8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internal </a:t>
            </a:r>
            <a:r>
              <a:rPr lang="en-US" sz="800" b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MITRE </a:t>
            </a:r>
            <a:r>
              <a:rPr lang="en-US" sz="8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use</a:t>
            </a:r>
            <a:endParaRPr lang="en-US" sz="800" b="0" dirty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0" y="0"/>
            <a:ext cx="407324" cy="3124200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0" y="3352800"/>
            <a:ext cx="407324" cy="35052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823649" y="6534227"/>
            <a:ext cx="794479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49" y="6250820"/>
            <a:ext cx="670505" cy="243820"/>
          </a:xfrm>
          <a:prstGeom prst="rect">
            <a:avLst/>
          </a:prstGeom>
        </p:spPr>
      </p:pic>
      <p:sp>
        <p:nvSpPr>
          <p:cNvPr id="13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23649" y="3463137"/>
            <a:ext cx="4602163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30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 smtClean="0"/>
              <a:t>Subtitle</a:t>
            </a:r>
            <a:endParaRPr lang="en-US" altLang="en-US" dirty="0"/>
          </a:p>
        </p:txBody>
      </p:sp>
      <p:sp>
        <p:nvSpPr>
          <p:cNvPr id="21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762000" y="1041287"/>
            <a:ext cx="724662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63416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98596"/>
            <a:ext cx="4038600" cy="4525963"/>
          </a:xfrm>
        </p:spPr>
        <p:txBody>
          <a:bodyPr>
            <a:normAutofit/>
          </a:bodyPr>
          <a:lstStyle>
            <a:lvl1pPr>
              <a:defRPr sz="20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498596"/>
            <a:ext cx="4038600" cy="4525963"/>
          </a:xfrm>
        </p:spPr>
        <p:txBody>
          <a:bodyPr>
            <a:normAutofit/>
          </a:bodyPr>
          <a:lstStyle>
            <a:lvl1pPr>
              <a:defRPr sz="20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36917" y="76200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fld id="{63337DF1-FFD0-467C-AEC8-891FB64B6D8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0486" y="6594600"/>
            <a:ext cx="5832560" cy="2218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400">
              <a:lnSpc>
                <a:spcPts val="1300"/>
              </a:lnSpc>
              <a:spcAft>
                <a:spcPct val="0"/>
              </a:spcAft>
              <a:defRPr sz="8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2013 The MITRE Corporation. All rights reserved. 	For internal MITRE use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85365"/>
            <a:ext cx="4040188" cy="487362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048927"/>
            <a:ext cx="4040188" cy="3951288"/>
          </a:xfrm>
        </p:spPr>
        <p:txBody>
          <a:bodyPr>
            <a:normAutofit/>
          </a:bodyPr>
          <a:lstStyle>
            <a:lvl1pPr>
              <a:defRPr sz="1600">
                <a:latin typeface="+mn-lt"/>
              </a:defRPr>
            </a:lvl1pPr>
            <a:lvl2pPr>
              <a:defRPr sz="16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7425" y="2048927"/>
            <a:ext cx="4041775" cy="3951288"/>
          </a:xfrm>
        </p:spPr>
        <p:txBody>
          <a:bodyPr>
            <a:normAutofit/>
          </a:bodyPr>
          <a:lstStyle>
            <a:lvl1pPr>
              <a:defRPr sz="1600">
                <a:latin typeface="+mn-lt"/>
              </a:defRPr>
            </a:lvl1pPr>
            <a:lvl2pPr>
              <a:defRPr sz="16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4800600" y="1485365"/>
            <a:ext cx="4040188" cy="487362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336917" y="76200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fld id="{2C333527-BB03-47C3-B68C-229951B94A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0486" y="6594600"/>
            <a:ext cx="5832560" cy="2218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400">
              <a:lnSpc>
                <a:spcPts val="1300"/>
              </a:lnSpc>
              <a:spcAft>
                <a:spcPct val="0"/>
              </a:spcAft>
              <a:defRPr sz="8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2013 The MITRE Corporation. All rights reserved. 	For internal MITRE use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229600" cy="9445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3771" y="6613071"/>
            <a:ext cx="5669280" cy="203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400">
              <a:lnSpc>
                <a:spcPts val="1300"/>
              </a:lnSpc>
              <a:spcAft>
                <a:spcPct val="0"/>
              </a:spcAft>
              <a:defRPr sz="800">
                <a:solidFill>
                  <a:schemeClr val="tx1">
                    <a:tint val="75000"/>
                  </a:schemeClr>
                </a:solidFill>
                <a:latin typeface="Trebuchet MS" pitchFamily="34" charset="0"/>
              </a:defRPr>
            </a:lvl1pPr>
          </a:lstStyle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2013 The MITRE Corporation. All rights reserved. 	For internal MITRE use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3771" y="6613071"/>
            <a:ext cx="5669280" cy="203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400">
              <a:lnSpc>
                <a:spcPts val="1300"/>
              </a:lnSpc>
              <a:spcAft>
                <a:spcPct val="0"/>
              </a:spcAft>
              <a:defRPr sz="800">
                <a:solidFill>
                  <a:schemeClr val="tx1">
                    <a:tint val="75000"/>
                  </a:schemeClr>
                </a:solidFill>
                <a:latin typeface="Trebuchet MS" pitchFamily="34" charset="0"/>
              </a:defRPr>
            </a:lvl1pPr>
          </a:lstStyle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2013 The MITRE Corporation. All rights reserved. 	For internal MITRE use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71894" y="6478601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2"/>
                </a:solidFill>
                <a:latin typeface="MITRE" pitchFamily="82" charset="0"/>
              </a:rPr>
              <a:t>MITRE</a:t>
            </a:r>
            <a:endParaRPr lang="en-US">
              <a:solidFill>
                <a:schemeClr val="tx2"/>
              </a:solidFill>
              <a:latin typeface="MITRE" pitchFamily="82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0" y="0"/>
            <a:ext cx="407324" cy="1288473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0" y="1446415"/>
            <a:ext cx="407324" cy="541158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3771" y="6613071"/>
            <a:ext cx="5669280" cy="203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400">
              <a:lnSpc>
                <a:spcPts val="1300"/>
              </a:lnSpc>
              <a:spcAft>
                <a:spcPct val="0"/>
              </a:spcAft>
              <a:defRPr sz="800">
                <a:solidFill>
                  <a:schemeClr val="tx1">
                    <a:tint val="75000"/>
                  </a:schemeClr>
                </a:solidFill>
                <a:latin typeface="Trebuchet MS" pitchFamily="34" charset="0"/>
              </a:defRPr>
            </a:lvl1pPr>
          </a:lstStyle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2013 The MITRE Corporation. All rights reserved. 	For internal MITRE use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47800"/>
            <a:ext cx="82296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8308" y="6594600"/>
            <a:ext cx="5834738" cy="2218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400">
              <a:lnSpc>
                <a:spcPts val="1300"/>
              </a:lnSpc>
              <a:spcAft>
                <a:spcPct val="0"/>
              </a:spcAft>
              <a:tabLst>
                <a:tab pos="3600450" algn="l"/>
              </a:tabLst>
              <a:defRPr sz="8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2013 The MITRE Corporation. All rights reserved.  For internal MITRE use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618308" y="1295400"/>
            <a:ext cx="8220892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ectangle 9"/>
          <p:cNvSpPr/>
          <p:nvPr/>
        </p:nvSpPr>
        <p:spPr bwMode="auto">
          <a:xfrm>
            <a:off x="0" y="1"/>
            <a:ext cx="407324" cy="1219200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0" y="1371601"/>
            <a:ext cx="407324" cy="5486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947" y="6540145"/>
            <a:ext cx="670505" cy="24382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58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ts val="3200"/>
        </a:lnSpc>
        <a:spcBef>
          <a:spcPct val="0"/>
        </a:spcBef>
        <a:buNone/>
        <a:defRPr lang="en-US" sz="2800" b="1" kern="1200">
          <a:solidFill>
            <a:schemeClr val="tx2"/>
          </a:solidFill>
          <a:latin typeface="Helvetica LT Std" pitchFamily="34" charset="0"/>
          <a:ea typeface="Verdana" pitchFamily="34" charset="0"/>
          <a:cs typeface="Verdana" pitchFamily="34" charset="0"/>
        </a:defRPr>
      </a:lvl1pPr>
    </p:titleStyle>
    <p:bodyStyle>
      <a:lvl1pPr marL="231775" indent="-231775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SzPct val="120000"/>
        <a:buFont typeface="Wingdings" pitchFamily="2" charset="2"/>
        <a:buChar char="§"/>
        <a:defRPr sz="2000" b="1" kern="1200">
          <a:solidFill>
            <a:schemeClr val="tx1"/>
          </a:solidFill>
          <a:latin typeface="Helvetica LT Std" pitchFamily="34" charset="0"/>
          <a:ea typeface="+mn-ea"/>
          <a:cs typeface="Calibri" pitchFamily="34" charset="0"/>
        </a:defRPr>
      </a:lvl1pPr>
      <a:lvl2pPr marL="515938" indent="-2286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Helvetica LT Std" pitchFamily="34" charset="0"/>
          <a:ea typeface="+mn-ea"/>
          <a:cs typeface="Calibri" pitchFamily="34" charset="0"/>
        </a:defRPr>
      </a:lvl2pPr>
      <a:lvl3pPr marL="747713" indent="-231775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SzPct val="110000"/>
        <a:buFont typeface="Wingdings" pitchFamily="2" charset="2"/>
        <a:buChar char="§"/>
        <a:defRPr sz="1800" kern="1200">
          <a:solidFill>
            <a:schemeClr val="tx1"/>
          </a:solidFill>
          <a:latin typeface="Helvetica LT Std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gganley@mitre.org" TargetMode="External"/><Relationship Id="rId7" Type="http://schemas.openxmlformats.org/officeDocument/2006/relationships/image" Target="../media/image11.png"/><Relationship Id="rId2" Type="http://schemas.openxmlformats.org/officeDocument/2006/relationships/hyperlink" Target="project-imas.github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mailto:gblack@mitre.or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iMAS</a:t>
            </a:r>
            <a:br>
              <a:rPr lang="en-US" dirty="0" smtClean="0"/>
            </a:br>
            <a:r>
              <a:rPr lang="en-US" dirty="0" smtClean="0"/>
              <a:t>iOS Mobile Application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173" y="1297041"/>
            <a:ext cx="3943350" cy="531774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u="sng" dirty="0" smtClean="0"/>
              <a:t>Problem</a:t>
            </a:r>
          </a:p>
          <a:p>
            <a:r>
              <a:rPr lang="en-US" sz="1600" dirty="0" smtClean="0"/>
              <a:t>iOS is considered secure, but out of the box security is not enough</a:t>
            </a:r>
          </a:p>
          <a:p>
            <a:r>
              <a:rPr lang="en-US" sz="1600" dirty="0" smtClean="0"/>
              <a:t>Simple device passcodes enable easy compromise of applications and data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800" u="sng" dirty="0" smtClean="0"/>
              <a:t>Solution</a:t>
            </a:r>
            <a:endParaRPr lang="en-US" sz="1800" u="sng" dirty="0"/>
          </a:p>
          <a:p>
            <a:r>
              <a:rPr lang="en-US" sz="1600" dirty="0" smtClean="0"/>
              <a:t>Additional security controls beyond Apple</a:t>
            </a:r>
            <a:endParaRPr lang="en-US" sz="1600" dirty="0"/>
          </a:p>
          <a:p>
            <a:r>
              <a:rPr lang="en-US" sz="1600" dirty="0" smtClean="0"/>
              <a:t>Reduce iOS app attack surface</a:t>
            </a:r>
          </a:p>
          <a:p>
            <a:r>
              <a:rPr lang="en-US" sz="1600" dirty="0"/>
              <a:t>Extends security with or without MDM and </a:t>
            </a:r>
            <a:r>
              <a:rPr lang="en-US" sz="1600" dirty="0" smtClean="0"/>
              <a:t>commercial solutions</a:t>
            </a:r>
          </a:p>
          <a:p>
            <a:r>
              <a:rPr lang="en-US" sz="1600" dirty="0"/>
              <a:t>Measurable security </a:t>
            </a:r>
            <a:r>
              <a:rPr lang="en-US" sz="1050" dirty="0"/>
              <a:t>(DISA Mobile App SRG</a:t>
            </a:r>
            <a:r>
              <a:rPr lang="en-US" sz="1050" dirty="0" smtClean="0"/>
              <a:t>)</a:t>
            </a:r>
            <a:endParaRPr lang="en-US" sz="1600" dirty="0"/>
          </a:p>
          <a:p>
            <a:r>
              <a:rPr lang="en-US" sz="1600" dirty="0" smtClean="0"/>
              <a:t>Open source available</a:t>
            </a:r>
          </a:p>
          <a:p>
            <a:pPr marL="287338" lvl="1" indent="0">
              <a:buNone/>
            </a:pPr>
            <a:r>
              <a:rPr lang="en-US" sz="1600" dirty="0" smtClean="0"/>
              <a:t>project-imas.github.com</a:t>
            </a:r>
          </a:p>
          <a:p>
            <a:r>
              <a:rPr lang="en-US" sz="1600" dirty="0" smtClean="0"/>
              <a:t>Raise iOS app </a:t>
            </a:r>
            <a:r>
              <a:rPr lang="en-US" sz="1600" dirty="0"/>
              <a:t>security </a:t>
            </a:r>
            <a:r>
              <a:rPr lang="en-US" sz="1600" dirty="0" smtClean="0"/>
              <a:t>levels - closer </a:t>
            </a:r>
            <a:r>
              <a:rPr lang="en-US" sz="1600" dirty="0"/>
              <a:t>to the Art of the Possible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51217" y="76200"/>
            <a:ext cx="495766" cy="180918"/>
          </a:xfrm>
          <a:prstGeom prst="rect">
            <a:avLst/>
          </a:prstGeom>
        </p:spPr>
        <p:txBody>
          <a:bodyPr/>
          <a:lstStyle/>
          <a:p>
            <a:fld id="{CA538793-F95B-4CFC-9A87-DBAD57B24C1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0485" y="6594600"/>
            <a:ext cx="7821765" cy="2634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2013 The MITRE Corporation. All rights reserved. 	</a:t>
            </a:r>
            <a:r>
              <a:rPr lang="en-US" dirty="0"/>
              <a:t> Approved for Public Release; Distribution Unlimited. 13-1012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Picture 2" descr="Person Pho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098" y="99666"/>
            <a:ext cx="747665" cy="938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140213" y="1038225"/>
            <a:ext cx="1021433" cy="256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000" dirty="0" smtClean="0"/>
              <a:t>Gregg Ganley</a:t>
            </a:r>
            <a:endParaRPr 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8048475" y="1038482"/>
            <a:ext cx="1021433" cy="257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050" dirty="0" smtClean="0"/>
              <a:t>Gavin Black</a:t>
            </a:r>
            <a:endParaRPr lang="en-US" sz="1050" dirty="0"/>
          </a:p>
        </p:txBody>
      </p:sp>
      <p:sp>
        <p:nvSpPr>
          <p:cNvPr id="46" name="Content Placeholder 2"/>
          <p:cNvSpPr txBox="1">
            <a:spLocks/>
          </p:cNvSpPr>
          <p:nvPr/>
        </p:nvSpPr>
        <p:spPr>
          <a:xfrm>
            <a:off x="4513523" y="1612678"/>
            <a:ext cx="3566539" cy="20698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31775" indent="-231775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defRPr sz="2000" b="1" kern="12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1pPr>
            <a:lvl2pPr marL="515938" indent="-2286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2pPr>
            <a:lvl3pPr marL="747713" indent="-231775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 smtClean="0"/>
          </a:p>
          <a:p>
            <a:pPr marL="0" indent="0">
              <a:buFont typeface="Wingdings" pitchFamily="2" charset="2"/>
              <a:buNone/>
            </a:pPr>
            <a:endParaRPr lang="en-US" sz="1600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4474244" y="3818510"/>
            <a:ext cx="45653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5527667" y="137378"/>
            <a:ext cx="1521719" cy="1028927"/>
            <a:chOff x="4774616" y="3924500"/>
            <a:chExt cx="3302584" cy="1866700"/>
          </a:xfrm>
        </p:grpSpPr>
        <p:pic>
          <p:nvPicPr>
            <p:cNvPr id="58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8356" y="3924500"/>
              <a:ext cx="3112541" cy="186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9400" y="4832455"/>
              <a:ext cx="1447800" cy="9587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2" descr="92B5A6C3-5B20-4EDA-B65E-854259E68F6A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4616" y="3939536"/>
              <a:ext cx="918314" cy="918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28" name="Picture 4" descr="Person Photo">
            <a:hlinkClick r:id="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646" y="92695"/>
            <a:ext cx="762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244" y="1296117"/>
            <a:ext cx="4539491" cy="2493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694" y="3888254"/>
            <a:ext cx="4576763" cy="2800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071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307" y="274638"/>
            <a:ext cx="8229600" cy="868362"/>
          </a:xfrm>
        </p:spPr>
        <p:txBody>
          <a:bodyPr/>
          <a:lstStyle/>
          <a:p>
            <a:r>
              <a:rPr lang="en-US" dirty="0" smtClean="0"/>
              <a:t>Contact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307" y="1447800"/>
            <a:ext cx="8229600" cy="46783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Github:</a:t>
            </a:r>
          </a:p>
          <a:p>
            <a:pPr marL="287338" lvl="1" indent="0">
              <a:buNone/>
            </a:pPr>
            <a:r>
              <a:rPr lang="en-US" dirty="0" smtClean="0">
                <a:hlinkClick r:id="rId2" action="ppaction://hlinkfile"/>
              </a:rPr>
              <a:t>project-imas.github.com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POC:</a:t>
            </a:r>
          </a:p>
          <a:p>
            <a:pPr lvl="1"/>
            <a:r>
              <a:rPr lang="en-US" dirty="0" smtClean="0"/>
              <a:t>MITRE, Bedford MA</a:t>
            </a:r>
          </a:p>
          <a:p>
            <a:pPr lvl="1"/>
            <a:r>
              <a:rPr lang="en-US" dirty="0" smtClean="0"/>
              <a:t>Gregg Ganley</a:t>
            </a:r>
          </a:p>
          <a:p>
            <a:pPr lvl="2"/>
            <a:r>
              <a:rPr lang="en-US" dirty="0" smtClean="0"/>
              <a:t>781-271-2739</a:t>
            </a:r>
          </a:p>
          <a:p>
            <a:pPr lvl="2"/>
            <a:r>
              <a:rPr lang="en-US" dirty="0" smtClean="0">
                <a:hlinkClick r:id="rId3"/>
              </a:rPr>
              <a:t>gganley@mitre.org</a:t>
            </a:r>
            <a:endParaRPr lang="en-US" dirty="0"/>
          </a:p>
          <a:p>
            <a:pPr marL="515938" lvl="2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Gavin Black</a:t>
            </a:r>
          </a:p>
          <a:p>
            <a:pPr lvl="2"/>
            <a:r>
              <a:rPr lang="en-US" dirty="0" smtClean="0"/>
              <a:t>781-271-4771</a:t>
            </a:r>
          </a:p>
          <a:p>
            <a:pPr lvl="2"/>
            <a:r>
              <a:rPr lang="en-US" dirty="0">
                <a:hlinkClick r:id="rId4"/>
              </a:rPr>
              <a:t>gblack@mitre.org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20485" y="6594600"/>
            <a:ext cx="7545319" cy="2634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2013 The MITRE Corporation. All rights reserved. 	</a:t>
            </a:r>
            <a:r>
              <a:rPr lang="en-US" dirty="0" smtClean="0"/>
              <a:t>Approved for Public Release; Distribution Unlimited. 13-1012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04" y="6286722"/>
            <a:ext cx="8382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8140148" y="6381972"/>
            <a:ext cx="755374" cy="45720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252" y="0"/>
            <a:ext cx="5245940" cy="3369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3697357" y="3396968"/>
            <a:ext cx="540520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280" y="3428601"/>
            <a:ext cx="5155282" cy="3265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07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tre-briefing-template-2012-wcentername">
  <a:themeElements>
    <a:clrScheme name="MITRE Corporate Colors">
      <a:dk1>
        <a:sysClr val="windowText" lastClr="000000"/>
      </a:dk1>
      <a:lt1>
        <a:sysClr val="window" lastClr="FFFFFF"/>
      </a:lt1>
      <a:dk2>
        <a:srgbClr val="005F9E"/>
      </a:dk2>
      <a:lt2>
        <a:srgbClr val="EEECE1"/>
      </a:lt2>
      <a:accent1>
        <a:srgbClr val="00B3DC"/>
      </a:accent1>
      <a:accent2>
        <a:srgbClr val="F7901E"/>
      </a:accent2>
      <a:accent3>
        <a:srgbClr val="FFE23C"/>
      </a:accent3>
      <a:accent4>
        <a:srgbClr val="C1CD23"/>
      </a:accent4>
      <a:accent5>
        <a:srgbClr val="C6401D"/>
      </a:accent5>
      <a:accent6>
        <a:srgbClr val="FFFFFF"/>
      </a:accent6>
      <a:hlink>
        <a:srgbClr val="0000FF"/>
      </a:hlink>
      <a:folHlink>
        <a:srgbClr val="800080"/>
      </a:folHlink>
    </a:clrScheme>
    <a:fontScheme name="MITRE Corporate Fonts">
      <a:majorFont>
        <a:latin typeface="Helvetica LT Std"/>
        <a:ea typeface=""/>
        <a:cs typeface=""/>
      </a:majorFont>
      <a:minorFont>
        <a:latin typeface="Helvetica LT St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Aft>
            <a:spcPts val="600"/>
          </a:spcAft>
          <a:defRPr sz="1600"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Category xmlns="18805aa9-8142-4aae-b41c-bcf915c19812">Other</Category>
    <MITRE_x0020_Sensitivity xmlns="http://schemas.microsoft.com/sharepoint/v3">Public Information</MITRE_x0020_Sensitivity>
    <Release_x0020_Statement xmlns="http://schemas.microsoft.com/sharepoint/v3">Approved for Public Release</Release_x0020_Statement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MITRE Work" ma:contentTypeID="0x010100823A99C636F7423283FB0D200866C613004FA030EFC6D400408CBEDA0DEA93A19C" ma:contentTypeVersion="2" ma:contentTypeDescription="Materials and documents that contain MITRE authored content and other content directly attributable to MITRE and its work" ma:contentTypeScope="" ma:versionID="b20faebf92c98c6eb30e1fe6bb158bfa">
  <xsd:schema xmlns:xsd="http://www.w3.org/2001/XMLSchema" xmlns:xs="http://www.w3.org/2001/XMLSchema" xmlns:p="http://schemas.microsoft.com/office/2006/metadata/properties" xmlns:ns1="http://schemas.microsoft.com/sharepoint/v3" xmlns:ns3="18805aa9-8142-4aae-b41c-bcf915c19812" targetNamespace="http://schemas.microsoft.com/office/2006/metadata/properties" ma:root="true" ma:fieldsID="e7987c4eaa58615e60b6ab3640a9c3a4" ns1:_="" ns3:_="">
    <xsd:import namespace="http://schemas.microsoft.com/sharepoint/v3"/>
    <xsd:import namespace="18805aa9-8142-4aae-b41c-bcf915c19812"/>
    <xsd:element name="properties">
      <xsd:complexType>
        <xsd:sequence>
          <xsd:element name="documentManagement">
            <xsd:complexType>
              <xsd:all>
                <xsd:element ref="ns1:MITRE_x0020_Sensitivity"/>
                <xsd:element ref="ns1:Release_x0020_Statement"/>
                <xsd:element ref="ns3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MITRE_x0020_Sensitivity" ma:index="9" ma:displayName="Sensitivity" ma:default="Internal MITRE Information" ma:internalName="MITRE_x0020_Sensitivity">
      <xsd:simpleType>
        <xsd:restriction base="dms:Choice">
          <xsd:enumeration value="Public Information"/>
          <xsd:enumeration value="Internal MITRE Information"/>
          <xsd:enumeration value="Sensitive Information"/>
          <xsd:enumeration value="Highly Sensitive Information"/>
        </xsd:restriction>
      </xsd:simpleType>
    </xsd:element>
    <xsd:element name="Release_x0020_Statement" ma:index="10" ma:displayName="Release Statement" ma:default="For Internal MITRE Use" ma:internalName="Release_x0020_Statement">
      <xsd:simpleType>
        <xsd:union memberTypes="dms:Text">
          <xsd:simpleType>
            <xsd:restriction base="dms:Choice">
              <xsd:enumeration value="Approved for Public Release"/>
              <xsd:enumeration value="For Internal MITRE Use"/>
              <xsd:enumeration value="For Release to All Sponsors"/>
              <xsd:enumeration value="For Limited Internal MITRE Use"/>
              <xsd:enumeration value="For Limited External Release"/>
              <xsd:enumeration value="Privileged: Sensitive Personal Information"/>
              <xsd:enumeration value="MITRE Proprietary"/>
              <xsd:enumeration value="Source Selection Sensitive"/>
              <xsd:enumeration value="Restricted: Highly Sensitive Personal Information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805aa9-8142-4aae-b41c-bcf915c19812" elementFormDefault="qualified">
    <xsd:import namespace="http://schemas.microsoft.com/office/2006/documentManagement/types"/>
    <xsd:import namespace="http://schemas.microsoft.com/office/infopath/2007/PartnerControls"/>
    <xsd:element name="Category" ma:index="11" nillable="true" ma:displayName="Category" ma:format="Dropdown" ma:internalName="Category">
      <xsd:simpleType>
        <xsd:restriction base="dms:Choice">
          <xsd:enumeration value="Template"/>
          <xsd:enumeration value="PI Workshop"/>
          <xsd:enumeration value="Idea Market"/>
          <xsd:enumeration value="Featured Research"/>
          <xsd:enumeration value="Executive Summary"/>
          <xsd:enumeration value="Project Pages"/>
          <xsd:enumeration value="What we do"/>
          <xsd:enumeration value="Project Library"/>
          <xsd:enumeration value="Slide Library"/>
          <xsd:enumeration value="Booklet"/>
          <xsd:enumeration value="Other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EAF5A4B-33D3-40BC-9E31-587ACDD3D415}">
  <ds:schemaRefs>
    <ds:schemaRef ds:uri="http://schemas.microsoft.com/office/2006/metadata/customXsn"/>
  </ds:schemaRefs>
</ds:datastoreItem>
</file>

<file path=customXml/itemProps2.xml><?xml version="1.0" encoding="utf-8"?>
<ds:datastoreItem xmlns:ds="http://schemas.openxmlformats.org/officeDocument/2006/customXml" ds:itemID="{2CFEAC9E-F510-49C7-97E8-9F5BFC2A427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06E5B1B-B998-4E41-9B1B-28665947B374}">
  <ds:schemaRefs>
    <ds:schemaRef ds:uri="http://schemas.microsoft.com/office/2006/documentManagement/types"/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18805aa9-8142-4aae-b41c-bcf915c19812"/>
    <ds:schemaRef ds:uri="http://schemas.microsoft.com/sharepoint/v3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C540CAC2-1938-4B0B-AC07-467C02EA82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8805aa9-8142-4aae-b41c-bcf915c1981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briefing-template</Template>
  <TotalTime>244</TotalTime>
  <Words>114</Words>
  <Application>Microsoft Office PowerPoint</Application>
  <PresentationFormat>On-screen Show (4:3)</PresentationFormat>
  <Paragraphs>36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mitre-briefing-template-2012-wcentername</vt:lpstr>
      <vt:lpstr>iMAS iOS Mobile Application Security</vt:lpstr>
      <vt:lpstr>Contact</vt:lpstr>
    </vt:vector>
  </TitlesOfParts>
  <Company>The MITRE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iMAS</dc:title>
  <dc:creator>GGANLEY</dc:creator>
  <dc:description>Version 1.0 _x000d_
12/03/07</dc:description>
  <cp:lastModifiedBy>Ganley, Gregg</cp:lastModifiedBy>
  <cp:revision>35</cp:revision>
  <cp:lastPrinted>2011-05-04T12:57:35Z</cp:lastPrinted>
  <dcterms:created xsi:type="dcterms:W3CDTF">2012-10-02T16:46:22Z</dcterms:created>
  <dcterms:modified xsi:type="dcterms:W3CDTF">2014-01-07T15:22:03Z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0x010100823A99C636F7423283FB0D200866C613004FA030EFC6D400408CBEDA0DEA93A19C</vt:lpwstr>
  </property>
  <property fmtid="{D5CDD505-2E9C-101B-9397-08002B2CF9AE}" pid="3" name="Dept/Type">
    <vt:lpwstr>CCG</vt:lpwstr>
  </property>
  <property fmtid="{D5CDD505-2E9C-101B-9397-08002B2CF9AE}" pid="4" name="Description0">
    <vt:lpwstr>Corporate briefing template (white, with blue &amp; gold accents) with MITRE logo. Contains a copyright notice on the cover page. This is an Office 2007 template. The spacing and layout is slightly different from the mitrebriefing_2009 template, below.</vt:lpwstr>
  </property>
  <property fmtid="{D5CDD505-2E9C-101B-9397-08002B2CF9AE}" pid="5" name="Format">
    <vt:lpwstr>PowerPoint</vt:lpwstr>
  </property>
  <property fmtid="{D5CDD505-2E9C-101B-9397-08002B2CF9AE}" pid="6" name="Version0">
    <vt:lpwstr>v3</vt:lpwstr>
  </property>
  <property fmtid="{D5CDD505-2E9C-101B-9397-08002B2CF9AE}" pid="7" name="Updated">
    <vt:lpwstr>2011-01-03T05:00:00+00:00</vt:lpwstr>
  </property>
  <property fmtid="{D5CDD505-2E9C-101B-9397-08002B2CF9AE}" pid="9" name="_NewReviewCycle">
    <vt:lpwstr/>
  </property>
</Properties>
</file>