
<file path=[Content_Types].xml><?xml version="1.0" encoding="utf-8"?>
<Types xmlns:ct="http://schemas.openxmlformats.org/package/2006/content-types"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customXmlProperties+xml" PartName="/customXml/itemProps4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:rel="http://schemas.openxmlformats.org/package/2006/relationships"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2"></Relationship><Relationship Target="docProps/app.xml" Type="http://schemas.openxmlformats.org/officeDocument/2006/relationships/extended-properties" Id="rId3"></Relationship><Relationship Target="docProps/custom.xml" Type="http://schemas.openxmlformats.org/officeDocument/2006/relationships/custom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256" r:id="rId6"/>
    <p:sldId id="736" r:id="rId7"/>
    <p:sldId id="766" r:id="rId8"/>
    <p:sldId id="764" r:id="rId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11C48-9BA1-40CC-913C-FE45221421FA}">
          <p14:sldIdLst>
            <p14:sldId id="256"/>
            <p14:sldId id="736"/>
            <p14:sldId id="766"/>
            <p14:sldId id="7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CC33"/>
    <a:srgbClr val="00FF99"/>
    <a:srgbClr val="5DC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14" autoAdjust="0"/>
  </p:normalViewPr>
  <p:slideViewPr>
    <p:cSldViewPr>
      <p:cViewPr>
        <p:scale>
          <a:sx n="120" d="100"/>
          <a:sy n="120" d="100"/>
        </p:scale>
        <p:origin x="4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90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?><Relationships xmlns:rel="http://schemas.openxmlformats.org/package/2006/relationships" xmlns="http://schemas.openxmlformats.org/package/2006/relationships"><Relationship Target="slides/slide3.xml" Type="http://schemas.openxmlformats.org/officeDocument/2006/relationships/slide" Id="rId8"></Relationship><Relationship Target="viewProps.xml" Type="http://schemas.openxmlformats.org/officeDocument/2006/relationships/viewProps" Id="rId13"></Relationship><Relationship Target="../customXml/item3.xml" Type="http://schemas.openxmlformats.org/officeDocument/2006/relationships/customXml" Id="rId3"></Relationship><Relationship Target="slides/slide2.xml" Type="http://schemas.openxmlformats.org/officeDocument/2006/relationships/slide" Id="rId7"></Relationship><Relationship Target="presProps.xml" Type="http://schemas.openxmlformats.org/officeDocument/2006/relationships/presProps" Id="rId12"></Relationship><Relationship Target="../customXml/item2.xml" Type="http://schemas.openxmlformats.org/officeDocument/2006/relationships/customXml" Id="rId2"></Relationship><Relationship Target="../customXml/item1.xml" Type="http://schemas.openxmlformats.org/officeDocument/2006/relationships/customXml" Id="rId1"></Relationship><Relationship Target="slides/slide1.xml" Type="http://schemas.openxmlformats.org/officeDocument/2006/relationships/slide" Id="rId6"></Relationship><Relationship Target="handoutMasters/handoutMaster1.xml" Type="http://schemas.openxmlformats.org/officeDocument/2006/relationships/handoutMaster" Id="rId11"></Relationship><Relationship Target="slideMasters/slideMaster1.xml" Type="http://schemas.openxmlformats.org/officeDocument/2006/relationships/slideMaster" Id="rId5"></Relationship><Relationship Target="tableStyles.xml" Type="http://schemas.openxmlformats.org/officeDocument/2006/relationships/tableStyles" Id="rId15"></Relationship><Relationship Target="notesMasters/notesMaster1.xml" Type="http://schemas.openxmlformats.org/officeDocument/2006/relationships/notesMaster" Id="rId10"></Relationship><Relationship Target="../customXml/item4.xml" Type="http://schemas.openxmlformats.org/officeDocument/2006/relationships/customXml" Id="rId4"></Relationship><Relationship Target="slides/slide4.xml" Type="http://schemas.openxmlformats.org/officeDocument/2006/relationships/slide" Id="rId9"></Relationship><Relationship Target="theme/theme1.xml" Type="http://schemas.openxmlformats.org/officeDocument/2006/relationships/theme" Id="rId14"></Relationship></Relationships>
</file>

<file path=ppt/handoutMasters/_rels/handoutMaster1.xml.rels><?xml version="1.0" encoding="UTF-8" ?><Relationships xmlns:rel="http://schemas.openxmlformats.org/package/2006/relationships"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0CB7-0687-487C-88FE-D323D662680D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118F-7DBE-4362-804E-3448B9F557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:rel="http://schemas.openxmlformats.org/package/2006/relationships"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6772"/>
      </p:ext>
    </p:extLst>
  </p:cSld>
  <p:clrMapOvr>
    <a:masterClrMapping/>
  </p:clrMapOvr>
</p:notes>
</file>

<file path=ppt/slideLayouts/_rels/slideLayout1.xml.rels><?xml version="1.0" encoding="UTF-8" ?><Relationships xmlns:rel="http://schemas.openxmlformats.org/package/2006/relationships"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:rel="http://schemas.openxmlformats.org/package/2006/relationships"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2013 </a:t>
            </a:r>
            <a:r>
              <a:rPr lang="en-US" altLang="en-US" sz="600" b="0" dirty="0" smtClean="0"/>
              <a:t>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671757" y="6535579"/>
            <a:ext cx="180049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 for Public Release</a:t>
            </a:r>
            <a:endParaRPr lang="en-US" sz="1000" b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 bwMode="auto">
          <a:xfrm>
            <a:off x="1524000" y="6535579"/>
            <a:ext cx="1219200" cy="13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 sz="8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FDC0DFB-3B68-47FF-A6A6-16E6F38A9E96}" type="datetime8">
              <a:rPr lang="en-US" smtClean="0"/>
              <a:pPr/>
              <a:t>2/14/2013 1:25 PM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:rel="http://schemas.openxmlformats.org/package/2006/relationships" xmlns="http://schemas.openxmlformats.org/package/2006/relationships"><Relationship Target="../slideLayouts/slideLayout8.xml" Type="http://schemas.openxmlformats.org/officeDocument/2006/relationships/slideLayout" Id="rId8"></Relationship><Relationship Target="../media/image1.jpeg" Type="http://schemas.openxmlformats.org/officeDocument/2006/relationships/image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2013 </a:t>
            </a:r>
            <a:r>
              <a:rPr lang="en-US" altLang="en-US" sz="600" b="0" dirty="0" smtClean="0"/>
              <a:t>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600751" y="6553200"/>
            <a:ext cx="1800493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 for Public Release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:rel="http://schemas.openxmlformats.org/package/2006/relationships" xmlns="http://schemas.openxmlformats.org/package/2006/relationships"><Relationship Target="../media/image3.png" Type="http://schemas.openxmlformats.org/officeDocument/2006/relationships/image" Id="rId3"></Relationship><Relationship Target="../notesSlides/notesSlide1.xml" Type="http://schemas.openxmlformats.org/officeDocument/2006/relationships/notesSlide" Id="rId2"></Relationship><Relationship Target="../slideLayouts/slideLayout1.xml" Type="http://schemas.openxmlformats.org/officeDocument/2006/relationships/slideLayout" Id="rId1"></Relationship><Relationship Target="../media/image5.png" Type="http://schemas.openxmlformats.org/officeDocument/2006/relationships/image" Id="rId5"></Relationship><Relationship Target="../media/image4.png" Type="http://schemas.openxmlformats.org/officeDocument/2006/relationships/image" Id="rId4"></Relationship></Relationships>
</file>

<file path=ppt/slides/_rels/slide2.xml.rels><?xml version="1.0" encoding="UTF-8" ?><Relationships xmlns:rel="http://schemas.openxmlformats.org/package/2006/relationships" xmlns="http://schemas.openxmlformats.org/package/2006/relationships"><Relationship Target="../media/image10.png" Type="http://schemas.openxmlformats.org/officeDocument/2006/relationships/image" Id="rId8"></Relationship><Relationship Target="../media/image4.png" Type="http://schemas.openxmlformats.org/officeDocument/2006/relationships/image" Id="rId3"></Relationship><Relationship Target="../media/image3.png" Type="http://schemas.openxmlformats.org/officeDocument/2006/relationships/image" Id="rId7"></Relationship><Relationship Target="../media/image6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Relationship Target="../media/image9.jpeg" Type="http://schemas.openxmlformats.org/officeDocument/2006/relationships/image" Id="rId6"></Relationship><Relationship Target="../media/image8.png" Type="http://schemas.openxmlformats.org/officeDocument/2006/relationships/image" Id="rId5"></Relationship><Relationship Target="../media/image7.jpeg" Type="http://schemas.openxmlformats.org/officeDocument/2006/relationships/image" Id="rId4"></Relationship></Relationships>
</file>

<file path=ppt/slides/_rels/slide3.xml.rels><?xml version="1.0" encoding="UTF-8" ?><Relationships xmlns:rel="http://schemas.openxmlformats.org/package/2006/relationships" xmlns="http://schemas.openxmlformats.org/package/2006/relationships"><Relationship Target="../media/image3.png" Type="http://schemas.openxmlformats.org/officeDocument/2006/relationships/image" Id="rId3"></Relationship><Relationship Target="../notesSlides/notesSlide2.xml" Type="http://schemas.openxmlformats.org/officeDocument/2006/relationships/notesSlide" Id="rId2"></Relationship><Relationship Target="../slideLayouts/slideLayout2.xml" Type="http://schemas.openxmlformats.org/officeDocument/2006/relationships/slideLayout" Id="rId1"></Relationship><Relationship Target="../media/image11.png" Type="http://schemas.openxmlformats.org/officeDocument/2006/relationships/image" Id="rId5"></Relationship><Relationship Target="../media/image4.png" Type="http://schemas.openxmlformats.org/officeDocument/2006/relationships/image" Id="rId4"></Relationship></Relationships>
</file>

<file path=ppt/slides/_rels/slide4.xml.rels><?xml version="1.0" encoding="UTF-8" ?><Relationships xmlns:rel="http://schemas.openxmlformats.org/package/2006/relationships" xmlns="http://schemas.openxmlformats.org/package/2006/relationships"><Relationship Target="../media/image13.png" Type="http://schemas.openxmlformats.org/officeDocument/2006/relationships/image" Id="rId3"></Relationship><Relationship Target="../media/image12.png" Type="http://schemas.openxmlformats.org/officeDocument/2006/relationships/image" Id="rId2"></Relationship><Relationship Target="../slideLayouts/slideLayout6.xml" Type="http://schemas.openxmlformats.org/officeDocument/2006/relationships/slideLayout" Id="rId1"></Relationship><Relationship Target="../media/image11.png" Type="http://schemas.openxmlformats.org/officeDocument/2006/relationships/image" Id="rId6"></Relationship><Relationship Target="../media/image4.png" Type="http://schemas.openxmlformats.org/officeDocument/2006/relationships/image" Id="rId5"></Relationship><Relationship Target="../media/image3.png" Type="http://schemas.openxmlformats.org/officeDocument/2006/relationships/image" Id="rId4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1186" y="4876800"/>
            <a:ext cx="6010976" cy="762000"/>
          </a:xfrm>
        </p:spPr>
        <p:txBody>
          <a:bodyPr/>
          <a:lstStyle/>
          <a:p>
            <a:r>
              <a:rPr lang="en-US" sz="1800" b="1" dirty="0" smtClean="0"/>
              <a:t>Principal Investigator: </a:t>
            </a:r>
          </a:p>
          <a:p>
            <a:r>
              <a:rPr lang="en-US" sz="1800" b="1" dirty="0" smtClean="0"/>
              <a:t>Gregg Ganley</a:t>
            </a:r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908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800" dirty="0" smtClean="0"/>
              <a:t>iOS Mobile Application Security (iMAS)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1186" y="4267200"/>
            <a:ext cx="1184941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362200" y="2590800"/>
            <a:ext cx="0" cy="30480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774616" y="3924500"/>
            <a:ext cx="3302584" cy="1866700"/>
            <a:chOff x="4774616" y="3924500"/>
            <a:chExt cx="3302584" cy="18667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624970" y="4844866"/>
            <a:ext cx="2819770" cy="990600"/>
          </a:xfrm>
          <a:prstGeom prst="cloud">
            <a:avLst/>
          </a:prstGeom>
          <a:solidFill>
            <a:srgbClr val="33CC33">
              <a:alpha val="34118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944562"/>
          </a:xfrm>
        </p:spPr>
        <p:txBody>
          <a:bodyPr/>
          <a:lstStyle/>
          <a:p>
            <a:r>
              <a:rPr lang="en-US" dirty="0" smtClean="0"/>
              <a:t>iOS Mobile Application Security (iMAS)</a:t>
            </a:r>
            <a:r>
              <a:rPr lang="en-US" dirty="0"/>
              <a:t/>
            </a:r>
            <a:br>
              <a:rPr lang="en-US" dirty="0"/>
            </a:b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6286500" y="3206566"/>
            <a:ext cx="762000" cy="6858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356060" y="4311466"/>
            <a:ext cx="9906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Cloud 35"/>
          <p:cNvSpPr/>
          <p:nvPr/>
        </p:nvSpPr>
        <p:spPr bwMode="auto">
          <a:xfrm>
            <a:off x="7422860" y="3549466"/>
            <a:ext cx="1524000" cy="1219200"/>
          </a:xfrm>
          <a:prstGeom prst="cloud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7499060" y="3778066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Internet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000" y="1263466"/>
            <a:ext cx="5975060" cy="182880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57200" y="2482666"/>
            <a:ext cx="16383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9"/>
          <p:cNvSpPr>
            <a:spLocks/>
          </p:cNvSpPr>
          <p:nvPr/>
        </p:nvSpPr>
        <p:spPr bwMode="auto">
          <a:xfrm>
            <a:off x="533400" y="2558866"/>
            <a:ext cx="1505276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Extended </a:t>
            </a:r>
            <a:r>
              <a:rPr lang="en-US" sz="1200" dirty="0" smtClean="0">
                <a:ea typeface="Gill Sans" charset="0"/>
                <a:cs typeface="Gill Sans" charset="0"/>
              </a:rPr>
              <a:t>App level Passcode</a:t>
            </a: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 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95500" y="2482666"/>
            <a:ext cx="11049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2133600" y="2625541"/>
            <a:ext cx="914400" cy="2921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0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Jailbreak </a:t>
            </a:r>
            <a:r>
              <a:rPr lang="en-US" sz="1100" dirty="0" smtClean="0">
                <a:ea typeface="Gill Sans" charset="0"/>
                <a:cs typeface="Gill Sans" charset="0"/>
              </a:rPr>
              <a:t>Detect / Disable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2482666"/>
            <a:ext cx="16002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9"/>
          <p:cNvSpPr>
            <a:spLocks/>
          </p:cNvSpPr>
          <p:nvPr/>
        </p:nvSpPr>
        <p:spPr bwMode="auto">
          <a:xfrm>
            <a:off x="3409950" y="2587441"/>
            <a:ext cx="1314450" cy="3683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4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RAM / Debugger   </a:t>
            </a:r>
            <a:r>
              <a:rPr lang="en-US" sz="1050" dirty="0" smtClean="0">
                <a:ea typeface="Gill Sans" charset="0"/>
                <a:cs typeface="Gill Sans" charset="0"/>
              </a:rPr>
              <a:t>lib / </a:t>
            </a:r>
            <a:r>
              <a:rPr lang="en-US" sz="1050" dirty="0">
                <a:ea typeface="Gill Sans" charset="0"/>
                <a:cs typeface="Gill Sans" charset="0"/>
              </a:rPr>
              <a:t>t</a:t>
            </a:r>
            <a:r>
              <a:rPr lang="en-US" sz="105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echniques</a:t>
            </a:r>
            <a:endParaRPr lang="en-US" sz="105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800600" y="2482666"/>
            <a:ext cx="15240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9"/>
          <p:cNvSpPr>
            <a:spLocks/>
          </p:cNvSpPr>
          <p:nvPr/>
        </p:nvSpPr>
        <p:spPr bwMode="auto">
          <a:xfrm>
            <a:off x="4876800" y="2558866"/>
            <a:ext cx="1371600" cy="3683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Encrypted App Files and keychain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8" name="Rectangle 9"/>
          <p:cNvSpPr>
            <a:spLocks/>
          </p:cNvSpPr>
          <p:nvPr/>
        </p:nvSpPr>
        <p:spPr bwMode="auto">
          <a:xfrm>
            <a:off x="1600200" y="1720666"/>
            <a:ext cx="3505200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Native iOS Application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4191000" y="2025466"/>
            <a:ext cx="1066800" cy="203201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App Signing 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9"/>
          <p:cNvSpPr>
            <a:spLocks/>
          </p:cNvSpPr>
          <p:nvPr/>
        </p:nvSpPr>
        <p:spPr bwMode="auto">
          <a:xfrm>
            <a:off x="895431" y="1704791"/>
            <a:ext cx="761837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iMAS</a:t>
            </a:r>
            <a:endParaRPr 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447800" y="1568266"/>
            <a:ext cx="3733800" cy="6858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91388"/>
            <a:ext cx="381000" cy="50390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6248400" y="5835466"/>
            <a:ext cx="27432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Tolerable Security Risk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324600" y="5683066"/>
            <a:ext cx="609600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9"/>
          <p:cNvSpPr>
            <a:spLocks/>
          </p:cNvSpPr>
          <p:nvPr/>
        </p:nvSpPr>
        <p:spPr bwMode="auto">
          <a:xfrm>
            <a:off x="533400" y="1263466"/>
            <a:ext cx="5791200" cy="22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i="1" dirty="0" smtClean="0">
                <a:ea typeface="Gill Sans" charset="0"/>
                <a:cs typeface="Gill Sans" charset="0"/>
              </a:rPr>
              <a:t>iMAS Secure Application Framework</a:t>
            </a:r>
            <a:endParaRPr lang="en-US" sz="1400" i="1" dirty="0"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19400" y="3397066"/>
            <a:ext cx="3429000" cy="12192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3124200" y="4159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iPhone / </a:t>
            </a:r>
            <a:r>
              <a:rPr lang="en-US" sz="14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iPad</a:t>
            </a:r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Hardware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2819400" y="4159066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9"/>
          <p:cNvSpPr>
            <a:spLocks/>
          </p:cNvSpPr>
          <p:nvPr/>
        </p:nvSpPr>
        <p:spPr bwMode="auto">
          <a:xfrm>
            <a:off x="3124200" y="3778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2819400" y="3778066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9"/>
          <p:cNvSpPr>
            <a:spLocks/>
          </p:cNvSpPr>
          <p:nvPr/>
        </p:nvSpPr>
        <p:spPr bwMode="auto">
          <a:xfrm>
            <a:off x="3124200" y="3397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Core Services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14" y="3636678"/>
            <a:ext cx="961486" cy="5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 descr="http://img.docstoccdn.com/thumb/orig/948446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42679"/>
            <a:ext cx="1409700" cy="9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 bwMode="auto">
          <a:xfrm>
            <a:off x="2400300" y="3397066"/>
            <a:ext cx="419100" cy="12191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9"/>
          <p:cNvSpPr>
            <a:spLocks/>
          </p:cNvSpPr>
          <p:nvPr/>
        </p:nvSpPr>
        <p:spPr bwMode="auto">
          <a:xfrm rot="5400000">
            <a:off x="1911350" y="381635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100" dirty="0" smtClean="0">
                <a:ea typeface="Gill Sans" charset="0"/>
                <a:cs typeface="Gill Sans" charset="0"/>
              </a:rPr>
              <a:t>SSH / Debugger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2146300" y="390189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2905125" y="3244666"/>
            <a:ext cx="4572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4724400" y="3016066"/>
            <a:ext cx="0" cy="361949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6" name="Rectangle 12"/>
          <p:cNvSpPr>
            <a:spLocks/>
          </p:cNvSpPr>
          <p:nvPr/>
        </p:nvSpPr>
        <p:spPr bwMode="auto">
          <a:xfrm>
            <a:off x="3783905" y="5073465"/>
            <a:ext cx="2501900" cy="41293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Open Source Community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96100" y="2177866"/>
            <a:ext cx="1447800" cy="72072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7" y="5379381"/>
            <a:ext cx="381000" cy="6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12"/>
          <p:cNvSpPr>
            <a:spLocks/>
          </p:cNvSpPr>
          <p:nvPr/>
        </p:nvSpPr>
        <p:spPr bwMode="auto">
          <a:xfrm>
            <a:off x="6896100" y="2254066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App Store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9" name="Content Placeholder 1"/>
          <p:cNvSpPr>
            <a:spLocks noGrp="1"/>
          </p:cNvSpPr>
          <p:nvPr>
            <p:ph idx="1"/>
          </p:nvPr>
        </p:nvSpPr>
        <p:spPr>
          <a:xfrm>
            <a:off x="95271" y="4876800"/>
            <a:ext cx="4438629" cy="1479734"/>
          </a:xfrm>
        </p:spPr>
        <p:txBody>
          <a:bodyPr/>
          <a:lstStyle/>
          <a:p>
            <a:pPr>
              <a:lnSpc>
                <a:spcPts val="1200"/>
              </a:lnSpc>
            </a:pPr>
            <a:r>
              <a:rPr lang="en-US" sz="1200" dirty="0" smtClean="0"/>
              <a:t>Security Controls beyond Apple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Reduces iOS app attack surface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Vetted, prioritized security control set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Extends security with or without MDM and COTS solutions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Throughout project, open source, establish community</a:t>
            </a:r>
          </a:p>
          <a:p>
            <a:pPr>
              <a:lnSpc>
                <a:spcPts val="1200"/>
              </a:lnSpc>
            </a:pPr>
            <a:endParaRPr lang="en-US" sz="12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57200" y="2094996"/>
            <a:ext cx="685800" cy="39687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533400" y="2136271"/>
            <a:ext cx="533401" cy="33337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400"/>
              </a:lnSpc>
            </a:pPr>
            <a:r>
              <a:rPr lang="en-US" sz="1050" dirty="0" smtClean="0">
                <a:ea typeface="Gill Sans" charset="0"/>
                <a:cs typeface="Gill Sans" charset="0"/>
              </a:rPr>
              <a:t>Config Profile</a:t>
            </a:r>
            <a:endParaRPr lang="en-US" sz="9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78" name="Picture 2" descr="http://www.cheapmacbooks.org/wp-content/uploads/2011/09/Best-Thin-and-Light-Laptop-Apple-MacBook-Pro-13-in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67" y="3930466"/>
            <a:ext cx="1197233" cy="7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6518503" y="613760"/>
            <a:ext cx="2334391" cy="1297406"/>
            <a:chOff x="4774616" y="3924500"/>
            <a:chExt cx="3302584" cy="1866700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323014" y="789072"/>
            <a:ext cx="6324144" cy="3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pitchFamily="34" charset="0"/>
              <a:buChar char="■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pitchFamily="34" charset="0"/>
              <a:buChar char="●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06363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pitchFamily="34" charset="0"/>
              <a:buChar char="-"/>
              <a:defRPr sz="1200" b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6pPr>
            <a:lvl7pPr marL="26860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7pPr>
            <a:lvl8pPr marL="31432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8pPr>
            <a:lvl9pPr marL="36004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200" dirty="0" smtClean="0"/>
              <a:t>Gregg Ganley, Caleb Davenport, Shawn Valle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197265" y="211276"/>
            <a:ext cx="9144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FY13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dirty="0"/>
              <a:t>Elevator pitch – short </a:t>
            </a:r>
          </a:p>
          <a:p>
            <a:pPr marL="568326" lvl="2">
              <a:lnSpc>
                <a:spcPts val="2200"/>
              </a:lnSpc>
              <a:spcAft>
                <a:spcPts val="1800"/>
              </a:spcAft>
              <a:buSzPct val="100000"/>
            </a:pPr>
            <a:r>
              <a:rPr lang="en-US" dirty="0" smtClean="0"/>
              <a:t>“iMAS </a:t>
            </a:r>
            <a:r>
              <a:rPr lang="en-US" dirty="0"/>
              <a:t>- iOS secure </a:t>
            </a:r>
            <a:r>
              <a:rPr lang="en-US" dirty="0" smtClean="0"/>
              <a:t>application framework to reduce iOS application vulnerabilities and information loss”</a:t>
            </a:r>
            <a:endParaRPr lang="en-US" sz="2200" dirty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dirty="0" smtClean="0"/>
              <a:t>Elevator </a:t>
            </a:r>
            <a:r>
              <a:rPr lang="en-US" dirty="0"/>
              <a:t>pitch – long </a:t>
            </a:r>
          </a:p>
          <a:p>
            <a:pPr marL="568326" lvl="2">
              <a:lnSpc>
                <a:spcPts val="2000"/>
              </a:lnSpc>
              <a:buSzPct val="100000"/>
            </a:pPr>
            <a:r>
              <a:rPr lang="en-US" dirty="0" smtClean="0"/>
              <a:t>iOS meets enterprise security needs of customers, however many experts cite critical vulnerabilities and have demonstrated exploits</a:t>
            </a:r>
          </a:p>
          <a:p>
            <a:pPr marL="568326" lvl="2">
              <a:lnSpc>
                <a:spcPts val="2000"/>
              </a:lnSpc>
              <a:buSzPct val="100000"/>
            </a:pPr>
            <a:r>
              <a:rPr lang="en-US" dirty="0" smtClean="0"/>
              <a:t>iMAS idea – research iOS application protection </a:t>
            </a:r>
            <a:r>
              <a:rPr lang="en-US" dirty="0"/>
              <a:t>beyond Apple provided security </a:t>
            </a:r>
            <a:r>
              <a:rPr lang="en-US" dirty="0" smtClean="0"/>
              <a:t>model across </a:t>
            </a:r>
            <a:r>
              <a:rPr lang="en-US" dirty="0"/>
              <a:t>major vulnerability areas</a:t>
            </a:r>
          </a:p>
          <a:p>
            <a:pPr marL="801688" lvl="3">
              <a:lnSpc>
                <a:spcPts val="2000"/>
              </a:lnSpc>
              <a:buSzPct val="100000"/>
            </a:pPr>
            <a:r>
              <a:rPr lang="en-US" dirty="0"/>
              <a:t>System Passcode,  jailbreak, debugger / run-time, flash storage</a:t>
            </a:r>
          </a:p>
          <a:p>
            <a:pPr marL="568326" lvl="2">
              <a:lnSpc>
                <a:spcPts val="2000"/>
              </a:lnSpc>
              <a:buSzPct val="100000"/>
            </a:pPr>
            <a:r>
              <a:rPr lang="en-US" dirty="0" smtClean="0"/>
              <a:t>Research a secure application framework, which includes application container, developer and validation tools to strengthen the security of iOS applications</a:t>
            </a:r>
          </a:p>
          <a:p>
            <a:pPr marL="568326" lvl="2">
              <a:lnSpc>
                <a:spcPts val="2000"/>
              </a:lnSpc>
              <a:buSzPct val="100000"/>
            </a:pPr>
            <a:r>
              <a:rPr lang="en-US" dirty="0" err="1"/>
              <a:t>iMAS</a:t>
            </a:r>
            <a:r>
              <a:rPr lang="en-US" dirty="0"/>
              <a:t> security enhanced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/>
              <a:t>reference application using defense in-depth </a:t>
            </a:r>
            <a:r>
              <a:rPr lang="en-US" dirty="0" smtClean="0"/>
              <a:t>techniques</a:t>
            </a:r>
          </a:p>
          <a:p>
            <a:pPr marL="568326" lvl="2">
              <a:lnSpc>
                <a:spcPts val="2000"/>
              </a:lnSpc>
              <a:buSzPct val="100000"/>
            </a:pPr>
            <a:r>
              <a:rPr lang="en-US" dirty="0" smtClean="0"/>
              <a:t>Open source for developer and commercial benefit</a:t>
            </a:r>
            <a:endParaRPr lang="en-US" dirty="0"/>
          </a:p>
          <a:p>
            <a:pPr marL="684212" lvl="1" indent="-342900">
              <a:buFont typeface="+mj-lt"/>
              <a:buAutoNum type="arabicPeriod"/>
            </a:pPr>
            <a:endParaRPr lang="en-US" dirty="0"/>
          </a:p>
          <a:p>
            <a:pPr marL="684212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Mobile </a:t>
            </a:r>
            <a:r>
              <a:rPr lang="en-US" dirty="0" smtClean="0"/>
              <a:t>App </a:t>
            </a:r>
            <a:r>
              <a:rPr lang="en-US" dirty="0"/>
              <a:t>Security (iMAS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77000" y="304800"/>
            <a:ext cx="2225747" cy="114300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76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Security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52994"/>
            <a:ext cx="2686935" cy="546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1" y="1583077"/>
            <a:ext cx="4051328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3048000" y="1752600"/>
            <a:ext cx="1565561" cy="7620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0" y="2667000"/>
            <a:ext cx="1565561" cy="21624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6477000" y="304800"/>
            <a:ext cx="2225747" cy="114300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05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MITRE_x0020_Sensitivity xmlns="http://schemas.microsoft.com/sharepoint/v3">Public Information</MITRE_x0020_Sensitivity>
    <_Contributor xmlns="http://schemas.microsoft.com/sharepoint/v3/fields" xsi:nil="true"/>
    <Release_x0020_Statement xmlns="http://schemas.microsoft.com/sharepoint/v3">Approved for Public Release</Release_x0020_Statement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B4E971C8D766BD4492520A6BE4C261B1" ma:contentTypeVersion="1" ma:contentTypeDescription="Materials and documents that contain MITRE authored content and other content directly attributable to MITRE and its work" ma:contentTypeScope="" ma:versionID="ce7e8a56d0734174b467f8ebf4db9b8a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sharepoint/v3/field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3CFF05-96D1-4EB3-A171-99296C24FE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75A5913-B06D-49ED-BA8A-755D2E2789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8496</TotalTime>
  <Words>239</Words>
  <Application>Microsoft Office PowerPoint</Application>
  <PresentationFormat>On-screen Show (4:3)</PresentationFormat>
  <Paragraphs>46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mitrebriefing_2_2009</vt:lpstr>
      <vt:lpstr>PowerPoint Presentation</vt:lpstr>
      <vt:lpstr>iOS Mobile Application Security (iMAS) </vt:lpstr>
      <vt:lpstr>iOS Mobile App Security (iMAS) Overview</vt:lpstr>
      <vt:lpstr>iOS Security Architecture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 Short Preso</dc:title>
  <dc:creator>GGANLEY</dc:creator>
  <cp:lastModifiedBy>Ganley, Gregg</cp:lastModifiedBy>
  <cp:revision>660</cp:revision>
  <cp:lastPrinted>2010-09-07T15:07:25Z</cp:lastPrinted>
  <dcterms:created xsi:type="dcterms:W3CDTF">2010-09-10T15:53:48Z</dcterms:created>
  <dcterms:modified xsi:type="dcterms:W3CDTF">2013-02-14T18:26:56Z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0x010100823A99C636F7423283FB0D200866C61300B4E971C8D766BD4492520A6BE4C261B1</vt:lpwstr>
  </property>
  <property fmtid="{D5CDD505-2E9C-101B-9397-08002B2CF9AE}" pid="3" name="DISdDocName">
    <vt:lpwstr>PR_12-5042</vt:lpwstr>
  </property>
  <property fmtid="{D5CDD505-2E9C-101B-9397-08002B2CF9AE}" pid="4" name="DISProperties">
    <vt:lpwstr>DISdDocName,DIScgiUrl,DISdUser,DISdID,DISidcName,DISTaskPaneUrl</vt:lpwstr>
  </property>
  <property fmtid="{D5CDD505-2E9C-101B-9397-08002B2CF9AE}" pid="5" name="DIScgiUrl">
    <vt:lpwstr>http://ecmsrv1.mitre.org/urm/idcplg</vt:lpwstr>
  </property>
  <property fmtid="{D5CDD505-2E9C-101B-9397-08002B2CF9AE}" pid="6" name="DISdUser">
    <vt:lpwstr>gganley</vt:lpwstr>
  </property>
  <property fmtid="{D5CDD505-2E9C-101B-9397-08002B2CF9AE}" pid="7" name="DISdID">
    <vt:lpwstr>9235</vt:lpwstr>
  </property>
  <property fmtid="{D5CDD505-2E9C-101B-9397-08002B2CF9AE}" pid="8" name="DISidcName">
    <vt:lpwstr>ecmsrv1mitreorg16200</vt:lpwstr>
  </property>
  <property fmtid="{D5CDD505-2E9C-101B-9397-08002B2CF9AE}" pid="9" name="DISTaskPaneUrl">
    <vt:lpwstr>http://ecmsrv1.mitre.org/urm/idcplg?IdcService=DESKTOP_DOC_INFO&amp;dDocName=PR_12-5042&amp;dID=9235&amp;ClientControlled=DocMan,taskpane&amp;coreContentOnly=1</vt:lpwstr>
  </property>
</Properties>
</file>