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56" r:id="rId6"/>
    <p:sldId id="735" r:id="rId7"/>
    <p:sldId id="779" r:id="rId8"/>
    <p:sldId id="793" r:id="rId9"/>
    <p:sldId id="782" r:id="rId10"/>
    <p:sldId id="772" r:id="rId11"/>
    <p:sldId id="789" r:id="rId12"/>
    <p:sldId id="792" r:id="rId13"/>
    <p:sldId id="771" r:id="rId14"/>
    <p:sldId id="759" r:id="rId15"/>
    <p:sldId id="774" r:id="rId16"/>
    <p:sldId id="775" r:id="rId17"/>
    <p:sldId id="776" r:id="rId18"/>
    <p:sldId id="777" r:id="rId19"/>
    <p:sldId id="786" r:id="rId20"/>
    <p:sldId id="768" r:id="rId21"/>
    <p:sldId id="780" r:id="rId22"/>
    <p:sldId id="791" r:id="rId23"/>
    <p:sldId id="790" r:id="rId24"/>
    <p:sldId id="761" r:id="rId25"/>
    <p:sldId id="762" r:id="rId26"/>
    <p:sldId id="788" r:id="rId27"/>
    <p:sldId id="783" r:id="rId28"/>
    <p:sldId id="784" r:id="rId29"/>
    <p:sldId id="766" r:id="rId3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11C48-9BA1-40CC-913C-FE45221421FA}">
          <p14:sldIdLst>
            <p14:sldId id="256"/>
            <p14:sldId id="735"/>
            <p14:sldId id="779"/>
            <p14:sldId id="793"/>
            <p14:sldId id="782"/>
            <p14:sldId id="772"/>
            <p14:sldId id="789"/>
            <p14:sldId id="792"/>
            <p14:sldId id="771"/>
            <p14:sldId id="759"/>
            <p14:sldId id="774"/>
            <p14:sldId id="775"/>
            <p14:sldId id="776"/>
            <p14:sldId id="777"/>
            <p14:sldId id="786"/>
            <p14:sldId id="768"/>
            <p14:sldId id="780"/>
            <p14:sldId id="791"/>
            <p14:sldId id="790"/>
            <p14:sldId id="761"/>
            <p14:sldId id="762"/>
            <p14:sldId id="788"/>
            <p14:sldId id="783"/>
            <p14:sldId id="784"/>
            <p14:sldId id="7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362"/>
    <a:srgbClr val="000099"/>
    <a:srgbClr val="33CC3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84" autoAdjust="0"/>
    <p:restoredTop sz="94614" autoAdjust="0"/>
  </p:normalViewPr>
  <p:slideViewPr>
    <p:cSldViewPr>
      <p:cViewPr>
        <p:scale>
          <a:sx n="100" d="100"/>
          <a:sy n="100" d="100"/>
        </p:scale>
        <p:origin x="-115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90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0CB7-0687-487C-88FE-D323D662680D}" type="datetimeFigureOut">
              <a:rPr lang="en-US" smtClean="0"/>
              <a:pPr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118F-7DBE-4362-804E-3448B9F557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4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http://en.wikipedia.org/wiki/Return-oriented_programming</a:t>
            </a:r>
          </a:p>
          <a:p>
            <a:r>
              <a:rPr lang="en-US" dirty="0" smtClean="0"/>
              <a:t>http://en.wikipedia.org/wiki/Return-to-libc_attack</a:t>
            </a:r>
          </a:p>
          <a:p>
            <a:r>
              <a:rPr lang="en-US" dirty="0" smtClean="0"/>
              <a:t>http://www.infosecwriters.com/text_resources/pdf/return-to-libc.pdf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2013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183645" y="6535579"/>
            <a:ext cx="277672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 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Public Release: Case # 12-5077</a:t>
            </a:r>
            <a:endParaRPr lang="en-US" sz="10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311275" y="6591299"/>
            <a:ext cx="1219200" cy="134779"/>
          </a:xfrm>
        </p:spPr>
        <p:txBody>
          <a:bodyPr/>
          <a:lstStyle/>
          <a:p>
            <a:fld id="{EFDC0DFB-3B68-47FF-A6A6-16E6F38A9E96}" type="datetime8">
              <a:rPr lang="en-US" smtClean="0"/>
              <a:t>4/17/2013 12:59 PM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600200" y="6476724"/>
            <a:ext cx="12192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DC0DFB-3B68-47FF-A6A6-16E6F38A9E96}" type="datetime8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4/17/2013 12:59 PM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 bwMode="auto">
          <a:xfrm>
            <a:off x="1524000" y="6535579"/>
            <a:ext cx="1219200" cy="13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 sz="8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FDC0DFB-3B68-47FF-A6A6-16E6F38A9E96}" type="datetime8">
              <a:rPr lang="en-US" smtClean="0"/>
              <a:pPr/>
              <a:t>4/17/2013 12:59 PM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74039" y="6629400"/>
            <a:ext cx="197682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2013 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600752" y="6553200"/>
            <a:ext cx="1800493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Public Release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://evasi0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876800"/>
            <a:ext cx="6049962" cy="762000"/>
          </a:xfrm>
        </p:spPr>
        <p:txBody>
          <a:bodyPr/>
          <a:lstStyle/>
          <a:p>
            <a:r>
              <a:rPr lang="en-US" sz="1800" smtClean="0"/>
              <a:t>Principal </a:t>
            </a:r>
            <a:r>
              <a:rPr lang="en-US" sz="1800" dirty="0" smtClean="0"/>
              <a:t>Investigator: </a:t>
            </a:r>
          </a:p>
          <a:p>
            <a:r>
              <a:rPr lang="en-US" sz="1800" dirty="0" smtClean="0"/>
              <a:t>Gregg Ganley</a:t>
            </a:r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908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800" dirty="0" smtClean="0"/>
              <a:t>iOS Mobile Application Security (iMAS)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4808" y="4276725"/>
            <a:ext cx="128753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2013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362200" y="2590800"/>
            <a:ext cx="0" cy="31242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371725" y="3059133"/>
            <a:ext cx="262123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FY13 MITRE Research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74616" y="3924500"/>
            <a:ext cx="3302584" cy="1866700"/>
            <a:chOff x="4774616" y="3924500"/>
            <a:chExt cx="3302584" cy="18667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6324601" cy="4884738"/>
          </a:xfrm>
        </p:spPr>
        <p:txBody>
          <a:bodyPr/>
          <a:lstStyle/>
          <a:p>
            <a:r>
              <a:rPr lang="en-US" dirty="0" smtClean="0"/>
              <a:t>iMAS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 application framework</a:t>
            </a:r>
            <a:r>
              <a:rPr lang="en-US" dirty="0" smtClean="0"/>
              <a:t>, application container with validation tools</a:t>
            </a:r>
          </a:p>
          <a:p>
            <a:pPr lvl="1">
              <a:lnSpc>
                <a:spcPts val="2200"/>
              </a:lnSpc>
            </a:pPr>
            <a:r>
              <a:rPr lang="en-US" dirty="0" smtClean="0"/>
              <a:t>Ready for immediate developer use</a:t>
            </a:r>
          </a:p>
          <a:p>
            <a:endParaRPr lang="en-US" dirty="0" smtClean="0"/>
          </a:p>
          <a:p>
            <a:r>
              <a:rPr lang="en-US" dirty="0" smtClean="0"/>
              <a:t>iMAS </a:t>
            </a:r>
            <a:r>
              <a:rPr lang="en-US" dirty="0"/>
              <a:t>security enhanced </a:t>
            </a:r>
            <a:r>
              <a:rPr lang="en-US" dirty="0" smtClean="0"/>
              <a:t>iOS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 application</a:t>
            </a:r>
            <a:r>
              <a:rPr lang="en-US" dirty="0"/>
              <a:t> using defense in-depth techniques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Demonstrations</a:t>
            </a:r>
            <a:r>
              <a:rPr lang="en-US" dirty="0" smtClean="0"/>
              <a:t> </a:t>
            </a:r>
            <a:r>
              <a:rPr lang="en-US" dirty="0"/>
              <a:t>of various </a:t>
            </a:r>
            <a:r>
              <a:rPr lang="en-US" dirty="0" smtClean="0"/>
              <a:t>vulnerabilities countered with iMAS secure app framework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techniques </a:t>
            </a:r>
            <a:r>
              <a:rPr lang="en-US" dirty="0" smtClean="0"/>
              <a:t>in briefings </a:t>
            </a:r>
            <a:r>
              <a:rPr lang="en-US" dirty="0"/>
              <a:t>and a white </a:t>
            </a:r>
            <a:r>
              <a:rPr lang="en-US" dirty="0" smtClean="0"/>
              <a:t>paper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 Source </a:t>
            </a:r>
            <a:r>
              <a:rPr lang="en-US" dirty="0" smtClean="0"/>
              <a:t>iMAS and establish a community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iMAS Deliverables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79" y="1752600"/>
            <a:ext cx="1471839" cy="217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00" y="4038600"/>
            <a:ext cx="1269319" cy="253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7246055" y="457200"/>
            <a:ext cx="1685292" cy="964229"/>
            <a:chOff x="4774616" y="3924500"/>
            <a:chExt cx="3302584" cy="18667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0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505325"/>
            <a:ext cx="8116887" cy="1362075"/>
          </a:xfrm>
        </p:spPr>
        <p:txBody>
          <a:bodyPr/>
          <a:lstStyle/>
          <a:p>
            <a:r>
              <a:rPr lang="en-US" dirty="0" smtClean="0"/>
              <a:t>iOS Application Security Audit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526" y="715553"/>
            <a:ext cx="4308764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mobile Patient Health </a:t>
            </a:r>
            <a:r>
              <a:rPr lang="en-US" i="1" dirty="0" smtClean="0"/>
              <a:t>Reader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34857" y="152400"/>
            <a:ext cx="73609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FY12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2440442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769999"/>
            <a:ext cx="679140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90" y="3845436"/>
            <a:ext cx="2033812" cy="15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481403" cy="195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523469" y="495300"/>
            <a:ext cx="3518912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MITRE Internal Research - MIP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884738"/>
          </a:xfrm>
        </p:spPr>
        <p:txBody>
          <a:bodyPr/>
          <a:lstStyle/>
          <a:p>
            <a:r>
              <a:rPr lang="en-US" dirty="0" smtClean="0"/>
              <a:t>hReader team targeting Open Source space for hReader application</a:t>
            </a:r>
          </a:p>
          <a:p>
            <a:pPr lvl="1"/>
            <a:r>
              <a:rPr lang="en-US" dirty="0"/>
              <a:t>hReader would be used mostly offline</a:t>
            </a:r>
          </a:p>
          <a:p>
            <a:pPr lvl="1"/>
            <a:r>
              <a:rPr lang="en-US" dirty="0"/>
              <a:t>Application security needs to be </a:t>
            </a:r>
            <a:r>
              <a:rPr lang="en-US" dirty="0" smtClean="0"/>
              <a:t>bolstered</a:t>
            </a:r>
          </a:p>
          <a:p>
            <a:pPr lvl="1"/>
            <a:r>
              <a:rPr lang="en-US" dirty="0" smtClean="0"/>
              <a:t>Production hReader app would be contain sensitive patient health information</a:t>
            </a:r>
          </a:p>
          <a:p>
            <a:r>
              <a:rPr lang="en-US" dirty="0" smtClean="0"/>
              <a:t>hReader requested a red-team to security audit the application</a:t>
            </a:r>
          </a:p>
          <a:p>
            <a:pPr lvl="1"/>
            <a:r>
              <a:rPr lang="en-US" dirty="0" smtClean="0"/>
              <a:t>Test app contains “synthetic” patient data; NOT real patient data</a:t>
            </a:r>
          </a:p>
          <a:p>
            <a:r>
              <a:rPr lang="en-US" dirty="0" smtClean="0"/>
              <a:t>A DISA App security STIG checklist was used to measure the security compliance </a:t>
            </a:r>
          </a:p>
          <a:p>
            <a:r>
              <a:rPr lang="en-US" dirty="0" smtClean="0"/>
              <a:t>Iterative process over several months</a:t>
            </a:r>
          </a:p>
          <a:p>
            <a:pPr lvl="1"/>
            <a:r>
              <a:rPr lang="en-US" dirty="0" smtClean="0"/>
              <a:t>First pass, many areas were found to be exposed</a:t>
            </a:r>
          </a:p>
          <a:p>
            <a:pPr lvl="1"/>
            <a:r>
              <a:rPr lang="en-US" dirty="0" smtClean="0"/>
              <a:t>Third pass, considerably more secure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Summary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4267200" cy="2695575"/>
          </a:xfrm>
        </p:spPr>
        <p:txBody>
          <a:bodyPr/>
          <a:lstStyle/>
          <a:p>
            <a:r>
              <a:rPr lang="en-US" dirty="0" smtClean="0"/>
              <a:t>DISA / DoD Application STIG</a:t>
            </a:r>
          </a:p>
          <a:p>
            <a:r>
              <a:rPr lang="en-US" dirty="0" smtClean="0"/>
              <a:t>255 total criteria</a:t>
            </a:r>
          </a:p>
          <a:p>
            <a:r>
              <a:rPr lang="en-US" dirty="0" smtClean="0"/>
              <a:t>78 Applicable to hReader as a mobile prototype</a:t>
            </a:r>
          </a:p>
          <a:p>
            <a:r>
              <a:rPr lang="en-US" dirty="0" smtClean="0"/>
              <a:t>Initial assessment</a:t>
            </a:r>
          </a:p>
          <a:p>
            <a:pPr lvl="1"/>
            <a:r>
              <a:rPr lang="en-US" dirty="0" smtClean="0"/>
              <a:t>27 pass (16%), 10 fail, 129 unsure </a:t>
            </a:r>
            <a:r>
              <a:rPr lang="en-US" sz="1200" dirty="0" smtClean="0"/>
              <a:t>(166 Total), </a:t>
            </a:r>
            <a:r>
              <a:rPr lang="en-US" dirty="0" smtClean="0"/>
              <a:t>89 NA</a:t>
            </a:r>
          </a:p>
          <a:p>
            <a:r>
              <a:rPr lang="en-US" dirty="0" smtClean="0"/>
              <a:t>After several audits</a:t>
            </a:r>
          </a:p>
          <a:p>
            <a:pPr lvl="1"/>
            <a:r>
              <a:rPr lang="en-US" dirty="0" smtClean="0"/>
              <a:t>72 pass (90%), 8 fail </a:t>
            </a:r>
            <a:r>
              <a:rPr lang="en-US" sz="1200" dirty="0" smtClean="0"/>
              <a:t>(80 total), </a:t>
            </a:r>
            <a:r>
              <a:rPr lang="en-US" dirty="0" smtClean="0"/>
              <a:t>175 NA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STIG Compliance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Security Technical Implementation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00986"/>
            <a:ext cx="494713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85800" y="4800600"/>
            <a:ext cx="772987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pitchFamily="34" charset="0"/>
              <a:buChar char="■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pitchFamily="34" charset="0"/>
              <a:buChar char="●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06363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pitchFamily="34" charset="0"/>
              <a:buChar char="-"/>
              <a:defRPr sz="1200" b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6pPr>
            <a:lvl7pPr marL="26860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7pPr>
            <a:lvl8pPr marL="31432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8pPr>
            <a:lvl9pPr marL="36004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hReader application security compliance increased to 90% criteria met – about a 5X increase from original design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 STIG – A specification that defines </a:t>
            </a:r>
            <a:r>
              <a:rPr lang="en-US" sz="1400" dirty="0"/>
              <a:t>the configuration standards for DOD IA and </a:t>
            </a:r>
            <a:r>
              <a:rPr lang="en-US" sz="1400" dirty="0" smtClean="0"/>
              <a:t>IA-enabled devices/systems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2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257800"/>
          </a:xfrm>
        </p:spPr>
        <p:txBody>
          <a:bodyPr/>
          <a:lstStyle/>
          <a:p>
            <a:r>
              <a:rPr lang="en-US" dirty="0" smtClean="0"/>
              <a:t>iOS, vendor supplied security is good, but has limitations</a:t>
            </a:r>
          </a:p>
          <a:p>
            <a:r>
              <a:rPr lang="en-US" dirty="0" smtClean="0"/>
              <a:t>Securing beyond “out of box” security controls is critical</a:t>
            </a:r>
          </a:p>
          <a:p>
            <a:endParaRPr lang="en-US" dirty="0" smtClean="0"/>
          </a:p>
          <a:p>
            <a:r>
              <a:rPr lang="en-US" dirty="0" smtClean="0"/>
              <a:t>Adding controls is an iterative process</a:t>
            </a:r>
          </a:p>
          <a:p>
            <a:pPr lvl="1"/>
            <a:r>
              <a:rPr lang="en-US" dirty="0" smtClean="0"/>
              <a:t>Develop Security controls =&gt; audit =&gt; forensics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custom mitigation techniques – due to lack of industry best practices</a:t>
            </a:r>
          </a:p>
          <a:p>
            <a:r>
              <a:rPr lang="en-US" dirty="0" smtClean="0"/>
              <a:t>DoD STIGs offer guidance </a:t>
            </a:r>
            <a:r>
              <a:rPr lang="en-US" dirty="0"/>
              <a:t>for securing </a:t>
            </a:r>
            <a:r>
              <a:rPr lang="en-US" dirty="0" smtClean="0"/>
              <a:t>applications and can be used as a benchmark of security coverage</a:t>
            </a:r>
          </a:p>
          <a:p>
            <a:pPr lvl="1"/>
            <a:r>
              <a:rPr lang="en-US" dirty="0" smtClean="0"/>
              <a:t>Security compliance almost 90% of STIG categories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hReader development was very effective at locking down App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5X more compliant than Apple provided SDK, hence more secure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Takeaways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urved Left Arrow 5"/>
          <p:cNvSpPr/>
          <p:nvPr/>
        </p:nvSpPr>
        <p:spPr bwMode="auto">
          <a:xfrm>
            <a:off x="6595802" y="2966484"/>
            <a:ext cx="381000" cy="457200"/>
          </a:xfrm>
          <a:prstGeom prst="curvedLeftArrow">
            <a:avLst/>
          </a:prstGeom>
          <a:solidFill>
            <a:srgbClr val="92D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802" y="2955852"/>
            <a:ext cx="877163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epeat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552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572000"/>
          </a:xfrm>
        </p:spPr>
        <p:txBody>
          <a:bodyPr/>
          <a:lstStyle/>
          <a:p>
            <a:r>
              <a:rPr lang="en-US" dirty="0" smtClean="0"/>
              <a:t>Research and collect list of iOS vulnerabilities and prioritize</a:t>
            </a:r>
          </a:p>
          <a:p>
            <a:r>
              <a:rPr lang="en-US" dirty="0" smtClean="0"/>
              <a:t>Review and vet list with security SMEs and CVE</a:t>
            </a:r>
          </a:p>
          <a:p>
            <a:r>
              <a:rPr lang="en-US" dirty="0" smtClean="0"/>
              <a:t>Align iMAS components with vulnerabilities list</a:t>
            </a:r>
          </a:p>
          <a:p>
            <a:r>
              <a:rPr lang="en-US" dirty="0" smtClean="0"/>
              <a:t>Research iMAS components, solutions, verification tools and techniques</a:t>
            </a:r>
          </a:p>
          <a:p>
            <a:pPr lvl="1"/>
            <a:r>
              <a:rPr lang="en-US" dirty="0" smtClean="0"/>
              <a:t>Static security controls, followed by Dynamic run-time controls</a:t>
            </a:r>
          </a:p>
          <a:p>
            <a:r>
              <a:rPr lang="en-US" dirty="0" smtClean="0"/>
              <a:t>Integrate into iMAS secure app container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Demonstrating the whole is greater than the individual components</a:t>
            </a:r>
          </a:p>
          <a:p>
            <a:r>
              <a:rPr lang="en-US" dirty="0"/>
              <a:t>Build reference app and </a:t>
            </a:r>
            <a:r>
              <a:rPr lang="en-US" dirty="0" smtClean="0"/>
              <a:t>red-team audit (“final exam”)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and establish a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When ready and iMAS baseline is demonstrable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br>
              <a:rPr lang="en-US" dirty="0" smtClean="0"/>
            </a:br>
            <a:r>
              <a:rPr lang="en-US" sz="2400" dirty="0" smtClean="0"/>
              <a:t>iMAS Secure Application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1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884738"/>
          </a:xfrm>
        </p:spPr>
        <p:txBody>
          <a:bodyPr/>
          <a:lstStyle/>
          <a:p>
            <a:pPr lvl="1">
              <a:spcAft>
                <a:spcPts val="0"/>
              </a:spcAft>
            </a:pPr>
            <a:r>
              <a:rPr lang="en-US" sz="1400" dirty="0"/>
              <a:t>Static security defense research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iMAS secure application framework, application container with validation tools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App level passcode, keychain, DAR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Open Source iMAS and establish a community </a:t>
            </a:r>
          </a:p>
          <a:p>
            <a:pPr lvl="1">
              <a:spcAft>
                <a:spcPts val="0"/>
              </a:spcAft>
            </a:pP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dirty="0"/>
              <a:t>hReader Third Party Audit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DISA Mobile App SRG and CWE analysis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Continue static controls, start dynamic control research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MOCSI integration efforts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Public Release Material</a:t>
            </a:r>
          </a:p>
          <a:p>
            <a:pPr lvl="1">
              <a:spcAft>
                <a:spcPts val="0"/>
              </a:spcAft>
            </a:pP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dirty="0"/>
              <a:t>Deeper research and bolster iMAS secure framework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Encrypted Code Modules (ECM) investigation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More Controls (App integrity check, signature check, encrypted RAM disk, run-time memory check)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Share research with MITRE Sponsors and Security </a:t>
            </a:r>
            <a:r>
              <a:rPr lang="en-US" sz="1400" dirty="0" smtClean="0"/>
              <a:t>community</a:t>
            </a:r>
            <a:endParaRPr lang="en-US" sz="1400" dirty="0"/>
          </a:p>
          <a:p>
            <a:pPr lvl="1">
              <a:spcAft>
                <a:spcPts val="0"/>
              </a:spcAft>
            </a:pP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dirty="0"/>
              <a:t>iMAS security enhanced iOS reference application (reMail)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Build reference app and red-team ( “THE FINAL EXAM” 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Documented security control techniques in briefings</a:t>
            </a: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44562"/>
          </a:xfrm>
        </p:spPr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226" y="1219200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418226" y="1253240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859" y="2561075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443919" y="2611496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Q2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918" y="4077115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443918" y="4127537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Q3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87" y="5538787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433287" y="5589209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Q4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0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Open source software</a:t>
            </a:r>
          </a:p>
          <a:p>
            <a:pPr lvl="1">
              <a:spcAft>
                <a:spcPts val="0"/>
              </a:spcAft>
            </a:pPr>
            <a:r>
              <a:rPr lang="en-US" dirty="0"/>
              <a:t>Created github organization and added latest software</a:t>
            </a:r>
          </a:p>
          <a:p>
            <a:pPr lvl="1"/>
            <a:r>
              <a:rPr lang="en-US" dirty="0"/>
              <a:t>FIRST iOS security framework of its kind </a:t>
            </a:r>
          </a:p>
          <a:p>
            <a:pPr>
              <a:spcAft>
                <a:spcPts val="0"/>
              </a:spcAft>
            </a:pPr>
            <a:r>
              <a:rPr lang="en-US" dirty="0"/>
              <a:t>iMAS Framework Components / Controls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Passcode “</a:t>
            </a:r>
            <a:r>
              <a:rPr lang="en-US" dirty="0" err="1"/>
              <a:t>isSet</a:t>
            </a:r>
            <a:r>
              <a:rPr lang="en-US" dirty="0"/>
              <a:t>” detection and configuration profile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App Password refactor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SecureFoundation</a:t>
            </a:r>
          </a:p>
          <a:p>
            <a:pPr lvl="2">
              <a:spcAft>
                <a:spcPts val="0"/>
              </a:spcAft>
            </a:pPr>
            <a:r>
              <a:rPr lang="en-US" dirty="0"/>
              <a:t>OpenSSL crypto library and primitives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Security Check</a:t>
            </a:r>
          </a:p>
          <a:p>
            <a:pPr lvl="1">
              <a:spcAft>
                <a:spcPts val="0"/>
              </a:spcAft>
            </a:pPr>
            <a:r>
              <a:rPr lang="en-US" dirty="0"/>
              <a:t>Encrypted Core Data</a:t>
            </a:r>
          </a:p>
          <a:p>
            <a:pPr lvl="2">
              <a:spcAft>
                <a:spcPts val="0"/>
              </a:spcAft>
            </a:pPr>
            <a:r>
              <a:rPr lang="en-US" dirty="0"/>
              <a:t>Encrypted iOS persistence layer using FOSS SQLCipher </a:t>
            </a:r>
          </a:p>
          <a:p>
            <a:pPr lvl="1"/>
            <a:r>
              <a:rPr lang="en-US" dirty="0"/>
              <a:t>hReader integration</a:t>
            </a:r>
          </a:p>
          <a:p>
            <a:pPr>
              <a:spcAft>
                <a:spcPts val="0"/>
              </a:spcAft>
            </a:pPr>
            <a:r>
              <a:rPr lang="en-US" dirty="0"/>
              <a:t>Third Party Audit</a:t>
            </a:r>
          </a:p>
          <a:p>
            <a:pPr lvl="1"/>
            <a:r>
              <a:rPr lang="en-US" dirty="0"/>
              <a:t>hReader Third Party Audit viaForensics and Veracode</a:t>
            </a:r>
          </a:p>
          <a:p>
            <a:pPr>
              <a:spcAft>
                <a:spcPts val="0"/>
              </a:spcAft>
            </a:pPr>
            <a:r>
              <a:rPr lang="en-US" dirty="0"/>
              <a:t>DoD SRG/STIG, CAPEC and CWE measurement techniques</a:t>
            </a:r>
          </a:p>
          <a:p>
            <a:pPr lvl="1"/>
            <a:r>
              <a:rPr lang="en-US" dirty="0"/>
              <a:t>Proposing a new CAPEC attack pattern to cover an iOS vulnerability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br>
              <a:rPr lang="en-US" dirty="0"/>
            </a:br>
            <a:r>
              <a:rPr lang="en-US" sz="2000" dirty="0" smtClean="0"/>
              <a:t>FY13 first-half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572600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152401" y="1623022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Q2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28700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52400" y="1062740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4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FY13 Additional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076825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200"/>
              </a:spcAft>
            </a:pPr>
            <a:r>
              <a:rPr lang="en-US" sz="7200" dirty="0"/>
              <a:t>App Integrity check research</a:t>
            </a:r>
          </a:p>
          <a:p>
            <a:pPr lvl="1"/>
            <a:r>
              <a:rPr lang="en-US" sz="7200" dirty="0"/>
              <a:t>Leverage ECM to wrap “app checksum” algorithm ensuring trust</a:t>
            </a:r>
          </a:p>
          <a:p>
            <a:pPr>
              <a:spcAft>
                <a:spcPts val="200"/>
              </a:spcAft>
            </a:pPr>
            <a:r>
              <a:rPr lang="en-US" sz="7200" dirty="0"/>
              <a:t>App Signature check research</a:t>
            </a:r>
          </a:p>
          <a:p>
            <a:pPr lvl="1"/>
            <a:r>
              <a:rPr lang="en-US" sz="7200" dirty="0"/>
              <a:t>Confirm app is signed by original author</a:t>
            </a:r>
          </a:p>
          <a:p>
            <a:pPr>
              <a:spcAft>
                <a:spcPts val="200"/>
              </a:spcAft>
            </a:pPr>
            <a:r>
              <a:rPr lang="en-US" sz="7200" dirty="0"/>
              <a:t>Encrypted RAM disk research</a:t>
            </a:r>
          </a:p>
          <a:p>
            <a:pPr lvl="1"/>
            <a:r>
              <a:rPr lang="en-US" sz="7200" dirty="0"/>
              <a:t>Research bundling a FOSS </a:t>
            </a:r>
            <a:r>
              <a:rPr lang="en-US" sz="7200" dirty="0" err="1"/>
              <a:t>TrueCrypt</a:t>
            </a:r>
            <a:r>
              <a:rPr lang="en-US" sz="7200" dirty="0"/>
              <a:t> RAM disk with an app; allows for rapid data destruction on app exit </a:t>
            </a:r>
          </a:p>
          <a:p>
            <a:pPr>
              <a:spcAft>
                <a:spcPts val="200"/>
              </a:spcAft>
            </a:pPr>
            <a:r>
              <a:rPr lang="en-US" sz="7200" dirty="0"/>
              <a:t>Run-time memory check research</a:t>
            </a:r>
          </a:p>
          <a:p>
            <a:pPr lvl="1">
              <a:spcAft>
                <a:spcPts val="200"/>
              </a:spcAft>
            </a:pPr>
            <a:r>
              <a:rPr lang="en-US" sz="7200" dirty="0"/>
              <a:t>Application program address validation checks at run-time</a:t>
            </a:r>
          </a:p>
          <a:p>
            <a:pPr lvl="1"/>
            <a:r>
              <a:rPr lang="en-US" sz="7200" dirty="0"/>
              <a:t>Scrub memory on app exit</a:t>
            </a:r>
          </a:p>
          <a:p>
            <a:pPr>
              <a:spcAft>
                <a:spcPts val="200"/>
              </a:spcAft>
            </a:pPr>
            <a:r>
              <a:rPr lang="en-US" sz="7200" dirty="0" smtClean="0"/>
              <a:t>Encrypted </a:t>
            </a:r>
            <a:r>
              <a:rPr lang="en-US" sz="7200" dirty="0"/>
              <a:t>Code Modules (ECM) investigation</a:t>
            </a:r>
          </a:p>
          <a:p>
            <a:pPr lvl="1">
              <a:spcAft>
                <a:spcPts val="200"/>
              </a:spcAft>
            </a:pPr>
            <a:r>
              <a:rPr lang="en-US" sz="7200" dirty="0"/>
              <a:t>Encrypt critical portions of code as a run-time loadable library</a:t>
            </a:r>
          </a:p>
          <a:p>
            <a:pPr lvl="1">
              <a:spcAft>
                <a:spcPts val="200"/>
              </a:spcAft>
            </a:pPr>
            <a:r>
              <a:rPr lang="en-US" sz="7200" dirty="0"/>
              <a:t>Invulnerable to static attack vector</a:t>
            </a:r>
          </a:p>
          <a:p>
            <a:pPr lvl="1"/>
            <a:r>
              <a:rPr lang="en-US" sz="7200" dirty="0"/>
              <a:t>Mitigates run-time attack when coupled with security check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7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105400"/>
          </a:xfrm>
        </p:spPr>
        <p:txBody>
          <a:bodyPr/>
          <a:lstStyle/>
          <a:p>
            <a:r>
              <a:rPr lang="en-US" dirty="0"/>
              <a:t>iOS </a:t>
            </a:r>
            <a:r>
              <a:rPr lang="en-US" dirty="0" smtClean="0"/>
              <a:t>four </a:t>
            </a:r>
            <a:r>
              <a:rPr lang="en-US" dirty="0"/>
              <a:t>layers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Device - prevents unauthorized access to device</a:t>
            </a:r>
          </a:p>
          <a:p>
            <a:pPr lvl="1">
              <a:lnSpc>
                <a:spcPts val="1600"/>
              </a:lnSpc>
            </a:pPr>
            <a:r>
              <a:rPr lang="en-US" sz="1600" dirty="0" smtClean="0"/>
              <a:t>Data - </a:t>
            </a:r>
            <a:r>
              <a:rPr lang="en-US" sz="1600" dirty="0"/>
              <a:t>protects data stored on the device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Network - protects data in transit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Application security – protects OS and isolates applications while they are running</a:t>
            </a:r>
          </a:p>
          <a:p>
            <a:r>
              <a:rPr lang="en-US" dirty="0" smtClean="0"/>
              <a:t>iOS </a:t>
            </a:r>
            <a:r>
              <a:rPr lang="en-US" dirty="0"/>
              <a:t>security </a:t>
            </a:r>
            <a:endParaRPr lang="en-US" dirty="0" smtClean="0"/>
          </a:p>
          <a:p>
            <a:pPr lvl="1"/>
            <a:r>
              <a:rPr lang="en-US" sz="1400" i="1" dirty="0" smtClean="0"/>
              <a:t>Reduced attack surface; </a:t>
            </a:r>
            <a:r>
              <a:rPr lang="en-US" sz="1400" dirty="0" smtClean="0"/>
              <a:t>no Java or Flash support, reduced PDF/.MOV features, stripped down system apps from full Mac OS X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iOS smaller footprint; </a:t>
            </a:r>
            <a:r>
              <a:rPr lang="en-US" sz="1600" dirty="0" smtClean="0"/>
              <a:t>no shell (/bin/sh), or rm, ls, ps, avail for exploit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Privilege separation; </a:t>
            </a:r>
            <a:r>
              <a:rPr lang="en-US" sz="1600" dirty="0" smtClean="0"/>
              <a:t>several </a:t>
            </a:r>
            <a:r>
              <a:rPr lang="en-US" sz="1600" dirty="0"/>
              <a:t>iOS </a:t>
            </a:r>
            <a:r>
              <a:rPr lang="en-US" sz="1600" dirty="0" smtClean="0"/>
              <a:t>users </a:t>
            </a:r>
            <a:r>
              <a:rPr lang="en-US" sz="1400" dirty="0" smtClean="0"/>
              <a:t>(e.g., </a:t>
            </a:r>
            <a:r>
              <a:rPr lang="en-US" sz="1400" i="1" dirty="0" smtClean="0"/>
              <a:t>mobile</a:t>
            </a:r>
            <a:r>
              <a:rPr lang="en-US" sz="1400" dirty="0" smtClean="0"/>
              <a:t>, </a:t>
            </a:r>
            <a:r>
              <a:rPr lang="en-US" sz="1400" i="1" dirty="0" smtClean="0"/>
              <a:t>_wireless</a:t>
            </a:r>
            <a:r>
              <a:rPr lang="en-US" sz="1400" dirty="0" smtClean="0"/>
              <a:t>, </a:t>
            </a:r>
            <a:r>
              <a:rPr lang="en-US" sz="1400" i="1" dirty="0" smtClean="0"/>
              <a:t>root</a:t>
            </a:r>
            <a:r>
              <a:rPr lang="en-US" sz="1400" dirty="0" smtClean="0"/>
              <a:t> is limited)</a:t>
            </a:r>
            <a:endParaRPr lang="en-US" sz="1600" dirty="0" smtClean="0"/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Code Signing; </a:t>
            </a:r>
            <a:r>
              <a:rPr lang="en-US" sz="1600" dirty="0" smtClean="0"/>
              <a:t>binaries, libs, and pages in memory must be signed to exec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DEP / ASLR in place; </a:t>
            </a:r>
            <a:r>
              <a:rPr lang="en-US" sz="1600" dirty="0" smtClean="0"/>
              <a:t>limits exploits to ROP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Sandboxing; </a:t>
            </a:r>
            <a:r>
              <a:rPr lang="en-US" sz="1600" dirty="0" smtClean="0"/>
              <a:t>limits damage, makes exploitation harder</a:t>
            </a:r>
            <a:endParaRPr lang="en-US" sz="1600" dirty="0"/>
          </a:p>
          <a:p>
            <a:pPr>
              <a:spcAft>
                <a:spcPts val="0"/>
              </a:spcAft>
            </a:pPr>
            <a:r>
              <a:rPr lang="en-US" i="1" dirty="0" smtClean="0">
                <a:solidFill>
                  <a:srgbClr val="000099"/>
                </a:solidFill>
              </a:rPr>
              <a:t>Security </a:t>
            </a:r>
            <a:r>
              <a:rPr lang="en-US" i="1" dirty="0">
                <a:solidFill>
                  <a:srgbClr val="000099"/>
                </a:solidFill>
              </a:rPr>
              <a:t>model is </a:t>
            </a:r>
            <a:r>
              <a:rPr lang="en-US" i="1" dirty="0" smtClean="0">
                <a:solidFill>
                  <a:srgbClr val="000099"/>
                </a:solidFill>
              </a:rPr>
              <a:t>comprehensive; has evolved considerably since 2007; malware is difficult to craft and proliferate on iOS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"/>
            <a:ext cx="1071719" cy="217800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Security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304800"/>
            <a:ext cx="1651833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  <a:spcAft>
                <a:spcPts val="0"/>
              </a:spcAft>
            </a:pPr>
            <a:r>
              <a:rPr lang="en-US" sz="900" dirty="0" smtClean="0"/>
              <a:t>Click for more details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6375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843812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800" dirty="0" smtClean="0"/>
              <a:t>iOS Mobile Application Security (iMAS)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8316" y="3320866"/>
            <a:ext cx="230928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FY13 MIP Research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69616" y="914400"/>
            <a:ext cx="3302584" cy="1866700"/>
            <a:chOff x="4774616" y="3924500"/>
            <a:chExt cx="3302584" cy="1866700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505911" y="3679733"/>
            <a:ext cx="169790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Gregg Ganley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ithub.com/project-</a:t>
            </a:r>
            <a:r>
              <a:rPr lang="en-US" dirty="0" err="1" smtClean="0"/>
              <a:t>imas</a:t>
            </a:r>
            <a:r>
              <a:rPr lang="en-US" dirty="0" smtClean="0"/>
              <a:t> </a:t>
            </a:r>
            <a:r>
              <a:rPr lang="en-US" dirty="0"/>
              <a:t>site</a:t>
            </a:r>
            <a:br>
              <a:rPr lang="en-US" dirty="0"/>
            </a:br>
            <a:r>
              <a:rPr lang="en-US" sz="2000" dirty="0"/>
              <a:t>Five iMAS security controls available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6" y="1342535"/>
            <a:ext cx="8682824" cy="52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51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876800"/>
          </a:xfrm>
        </p:spPr>
        <p:txBody>
          <a:bodyPr/>
          <a:lstStyle/>
          <a:p>
            <a:r>
              <a:rPr lang="en-US" dirty="0" smtClean="0"/>
              <a:t>System passcode “isSet?” detection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If </a:t>
            </a:r>
            <a:r>
              <a:rPr lang="en-US" dirty="0"/>
              <a:t>not set, an application could </a:t>
            </a:r>
            <a:r>
              <a:rPr lang="en-US" dirty="0" smtClean="0"/>
              <a:t>use </a:t>
            </a:r>
            <a:r>
              <a:rPr lang="en-US" dirty="0"/>
              <a:t>to </a:t>
            </a:r>
            <a:r>
              <a:rPr lang="en-US" dirty="0" smtClean="0"/>
              <a:t>disallow install or use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How: use </a:t>
            </a:r>
            <a:r>
              <a:rPr lang="en-US" sz="1400" b="0" dirty="0" smtClean="0"/>
              <a:t>NSDataWrite</a:t>
            </a:r>
            <a:r>
              <a:rPr lang="en-US" sz="1400" dirty="0" smtClean="0"/>
              <a:t> </a:t>
            </a:r>
            <a:r>
              <a:rPr lang="en-US" dirty="0" smtClean="0"/>
              <a:t>or </a:t>
            </a:r>
            <a:r>
              <a:rPr lang="en-US" sz="1400" b="0" dirty="0"/>
              <a:t>kSecAttrAccessibleWhenUnlocked</a:t>
            </a:r>
            <a:r>
              <a:rPr lang="en-US" sz="1400" dirty="0" smtClean="0"/>
              <a:t> </a:t>
            </a:r>
            <a:r>
              <a:rPr lang="en-US" dirty="0" smtClean="0"/>
              <a:t>libs to determine</a:t>
            </a:r>
          </a:p>
          <a:p>
            <a:pPr lvl="1"/>
            <a:r>
              <a:rPr lang="en-US" dirty="0" smtClean="0"/>
              <a:t>Configuration profile</a:t>
            </a:r>
          </a:p>
          <a:p>
            <a:r>
              <a:rPr lang="en-US" dirty="0" smtClean="0"/>
              <a:t>Enhanced</a:t>
            </a:r>
            <a:r>
              <a:rPr lang="en-US" dirty="0"/>
              <a:t>, application level passcode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Additional encryption specific to application, </a:t>
            </a:r>
            <a:r>
              <a:rPr lang="en-US" dirty="0"/>
              <a:t>use to encrypt all app data, store portion off device, KDF with Common Crypto Lib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Basic:</a:t>
            </a:r>
          </a:p>
          <a:p>
            <a:pPr lvl="2"/>
            <a:r>
              <a:rPr lang="en-US" dirty="0" smtClean="0"/>
              <a:t>Min. 6 digit </a:t>
            </a:r>
            <a:r>
              <a:rPr lang="en-US" dirty="0"/>
              <a:t>rotating keyboard, user self-service reset with questions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Advanced:</a:t>
            </a:r>
          </a:p>
          <a:p>
            <a:pPr lvl="2"/>
            <a:r>
              <a:rPr lang="en-US" dirty="0" smtClean="0"/>
              <a:t>Key </a:t>
            </a:r>
            <a:r>
              <a:rPr lang="en-US" dirty="0"/>
              <a:t>Derivation Function (KDF) based with Common Crypto Lib encryption, split-key off device capable, password strength feedback, multiple apps use, timeout adjustable, app data wipe on fail</a:t>
            </a:r>
          </a:p>
          <a:p>
            <a:r>
              <a:rPr lang="en-US" dirty="0" smtClean="0"/>
              <a:t>iMAS and SQL Cipher </a:t>
            </a:r>
          </a:p>
          <a:p>
            <a:pPr lvl="1"/>
            <a:r>
              <a:rPr lang="en-US" dirty="0" smtClean="0"/>
              <a:t>Research a simple “drop-in” component for instant secure 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br>
              <a:rPr lang="en-US" dirty="0" smtClean="0"/>
            </a:br>
            <a:r>
              <a:rPr lang="en-US" sz="2400" dirty="0" smtClean="0"/>
              <a:t>iMAS Static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018" y="152400"/>
            <a:ext cx="3539839" cy="120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208443" y="222540"/>
            <a:ext cx="882871" cy="555950"/>
            <a:chOff x="4774616" y="3924500"/>
            <a:chExt cx="3302584" cy="186670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1" y="492952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152401" y="526992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4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7696200" cy="4876800"/>
          </a:xfrm>
        </p:spPr>
        <p:txBody>
          <a:bodyPr/>
          <a:lstStyle/>
          <a:p>
            <a:r>
              <a:rPr lang="en-US" dirty="0" smtClean="0"/>
              <a:t>Jailbreak </a:t>
            </a:r>
            <a:r>
              <a:rPr lang="en-US" dirty="0"/>
              <a:t>detection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Employ </a:t>
            </a:r>
            <a:r>
              <a:rPr lang="en-US" dirty="0"/>
              <a:t>process fork check, known JB </a:t>
            </a:r>
            <a:r>
              <a:rPr lang="en-US" dirty="0" smtClean="0"/>
              <a:t>files</a:t>
            </a:r>
          </a:p>
          <a:p>
            <a:pPr marL="341312" lvl="1" indent="0">
              <a:lnSpc>
                <a:spcPts val="1800"/>
              </a:lnSpc>
              <a:buNone/>
            </a:pPr>
            <a:r>
              <a:rPr lang="en-US" dirty="0" smtClean="0"/>
              <a:t>    </a:t>
            </a:r>
            <a:r>
              <a:rPr lang="en-US" dirty="0"/>
              <a:t>(cydia), altered fstab etc.</a:t>
            </a:r>
            <a:endParaRPr lang="en-US" dirty="0" smtClean="0"/>
          </a:p>
          <a:p>
            <a:pPr lvl="1">
              <a:lnSpc>
                <a:spcPts val="1800"/>
              </a:lnSpc>
            </a:pPr>
            <a:r>
              <a:rPr lang="en-US" dirty="0" smtClean="0"/>
              <a:t>App will have choice uninstall, degraded mode </a:t>
            </a:r>
          </a:p>
          <a:p>
            <a:pPr>
              <a:lnSpc>
                <a:spcPts val="1800"/>
              </a:lnSpc>
            </a:pPr>
            <a:endParaRPr lang="en-US" dirty="0" smtClean="0"/>
          </a:p>
          <a:p>
            <a:pPr>
              <a:lnSpc>
                <a:spcPts val="1800"/>
              </a:lnSpc>
            </a:pPr>
            <a:r>
              <a:rPr lang="en-US" dirty="0" smtClean="0"/>
              <a:t>Building blocks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Crypto Library</a:t>
            </a:r>
          </a:p>
          <a:p>
            <a:pPr lvl="2"/>
            <a:r>
              <a:rPr lang="en-US" dirty="0" smtClean="0"/>
              <a:t>Replaces libcrypto with openSSL</a:t>
            </a:r>
          </a:p>
          <a:p>
            <a:pPr lvl="2"/>
            <a:r>
              <a:rPr lang="en-US" dirty="0" smtClean="0"/>
              <a:t>C-code based</a:t>
            </a:r>
            <a:endParaRPr lang="en-US" dirty="0"/>
          </a:p>
          <a:p>
            <a:pPr lvl="1">
              <a:lnSpc>
                <a:spcPts val="1800"/>
              </a:lnSpc>
            </a:pPr>
            <a:r>
              <a:rPr lang="en-US" dirty="0" smtClean="0"/>
              <a:t>Keychain data encryption</a:t>
            </a:r>
          </a:p>
          <a:p>
            <a:pPr lvl="2"/>
            <a:r>
              <a:rPr lang="en-US" dirty="0" smtClean="0"/>
              <a:t>Read / write native keychain securely</a:t>
            </a:r>
          </a:p>
          <a:p>
            <a:pPr lvl="2"/>
            <a:r>
              <a:rPr lang="en-US" dirty="0" smtClean="0"/>
              <a:t>SSKeychain shim</a:t>
            </a:r>
          </a:p>
          <a:p>
            <a:r>
              <a:rPr lang="en-US" dirty="0" smtClean="0"/>
              <a:t>DoD STIG, CAPEC and CWE</a:t>
            </a:r>
          </a:p>
          <a:p>
            <a:pPr lvl="1"/>
            <a:r>
              <a:rPr lang="en-US" dirty="0" smtClean="0"/>
              <a:t>Research techniques to measure and quantify app security level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ts val="1800"/>
              </a:lnSpc>
            </a:pPr>
            <a:endParaRPr lang="en-US" dirty="0" smtClean="0"/>
          </a:p>
          <a:p>
            <a:pPr>
              <a:lnSpc>
                <a:spcPts val="18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iMAS </a:t>
            </a:r>
            <a:r>
              <a:rPr lang="en-US" sz="2400" dirty="0" smtClean="0"/>
              <a:t>Static Components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27" y="2895600"/>
            <a:ext cx="2559048" cy="191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47" y="238231"/>
            <a:ext cx="3539839" cy="120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249257" y="238231"/>
            <a:ext cx="882871" cy="55595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1" y="508643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152401" y="542683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6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dirty="0"/>
              <a:t>Elevator pitch – short </a:t>
            </a:r>
          </a:p>
          <a:p>
            <a:pPr marL="568326" lvl="2">
              <a:lnSpc>
                <a:spcPts val="2200"/>
              </a:lnSpc>
              <a:spcAft>
                <a:spcPts val="600"/>
              </a:spcAft>
              <a:buSzPct val="100000"/>
            </a:pPr>
            <a:r>
              <a:rPr lang="en-US" dirty="0" smtClean="0"/>
              <a:t>iMAS – iOS application defense</a:t>
            </a:r>
          </a:p>
          <a:p>
            <a:pPr marL="568326" lvl="2">
              <a:lnSpc>
                <a:spcPts val="2200"/>
              </a:lnSpc>
              <a:spcAft>
                <a:spcPts val="600"/>
              </a:spcAft>
              <a:buSzPct val="100000"/>
            </a:pPr>
            <a:r>
              <a:rPr lang="en-US" dirty="0"/>
              <a:t>iMAS – </a:t>
            </a:r>
            <a:r>
              <a:rPr lang="en-US" dirty="0" smtClean="0"/>
              <a:t>iOS </a:t>
            </a:r>
            <a:r>
              <a:rPr lang="en-US" dirty="0"/>
              <a:t>secure </a:t>
            </a:r>
            <a:r>
              <a:rPr lang="en-US" dirty="0" smtClean="0"/>
              <a:t>application framework to reduce iOS application vulnerabilities and information loss</a:t>
            </a:r>
            <a:endParaRPr lang="en-US" sz="2200" dirty="0"/>
          </a:p>
          <a:p>
            <a:pPr marL="227013" lvl="1">
              <a:lnSpc>
                <a:spcPts val="2200"/>
              </a:lnSpc>
              <a:spcAft>
                <a:spcPts val="600"/>
              </a:spcAft>
              <a:buSzPct val="100000"/>
              <a:buFont typeface="Arial" pitchFamily="34" charset="0"/>
              <a:buChar char="■"/>
            </a:pPr>
            <a:r>
              <a:rPr lang="en-US" dirty="0" smtClean="0"/>
              <a:t>Elevator </a:t>
            </a:r>
            <a:r>
              <a:rPr lang="en-US" dirty="0"/>
              <a:t>pitch – long 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iOS meets enterprise security needs of customers, however many experts cite critical vulnerabilities and have demonstrated exploits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iMAS idea – research iOS application protection </a:t>
            </a:r>
            <a:r>
              <a:rPr lang="en-US" dirty="0"/>
              <a:t>beyond Apple provided security </a:t>
            </a:r>
            <a:r>
              <a:rPr lang="en-US" dirty="0" smtClean="0"/>
              <a:t>model across </a:t>
            </a:r>
            <a:r>
              <a:rPr lang="en-US" dirty="0"/>
              <a:t>major vulnerability areas</a:t>
            </a:r>
          </a:p>
          <a:p>
            <a:pPr marL="801688" lvl="3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/>
              <a:t>System Passcode,  jailbreak, debugger / run-time, flash storage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Research a secure application framework, which includes application container, developer and validation tools to strengthen the security of iOS applications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/>
              <a:t>iMAS security enhanced </a:t>
            </a:r>
            <a:r>
              <a:rPr lang="en-US" dirty="0" smtClean="0"/>
              <a:t>iOS </a:t>
            </a:r>
            <a:r>
              <a:rPr lang="en-US" dirty="0"/>
              <a:t>reference application using defense in-depth </a:t>
            </a:r>
            <a:r>
              <a:rPr lang="en-US" dirty="0" smtClean="0"/>
              <a:t>techniques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Open source for developer and commercial benefit</a:t>
            </a:r>
            <a:endParaRPr lang="en-US" dirty="0"/>
          </a:p>
          <a:p>
            <a:pPr marL="684212" lvl="1" indent="-342900">
              <a:buFont typeface="+mj-lt"/>
              <a:buAutoNum type="arabicPeriod"/>
            </a:pPr>
            <a:endParaRPr lang="en-US" dirty="0"/>
          </a:p>
          <a:p>
            <a:pPr marL="684212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Mobile </a:t>
            </a:r>
            <a:r>
              <a:rPr lang="en-US" dirty="0" smtClean="0"/>
              <a:t>App </a:t>
            </a:r>
            <a:r>
              <a:rPr lang="en-US" dirty="0"/>
              <a:t>Security (iMAS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477000" y="304800"/>
            <a:ext cx="2225747" cy="114300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76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09600" y="4876800"/>
            <a:ext cx="77724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5029200"/>
          </a:xfrm>
        </p:spPr>
        <p:txBody>
          <a:bodyPr/>
          <a:lstStyle/>
          <a:p>
            <a:r>
              <a:rPr lang="en-US" dirty="0" smtClean="0"/>
              <a:t>iOS attack surface is multi-faceted</a:t>
            </a:r>
          </a:p>
          <a:p>
            <a:r>
              <a:rPr lang="en-US" dirty="0" smtClean="0"/>
              <a:t>Vulnerability vectors</a:t>
            </a:r>
          </a:p>
          <a:p>
            <a:pPr lvl="1"/>
            <a:r>
              <a:rPr lang="en-US" dirty="0"/>
              <a:t>Malware inserted </a:t>
            </a:r>
            <a:r>
              <a:rPr lang="en-US" dirty="0" smtClean="0"/>
              <a:t>via</a:t>
            </a:r>
          </a:p>
          <a:p>
            <a:pPr lvl="2"/>
            <a:r>
              <a:rPr lang="en-US" dirty="0" smtClean="0"/>
              <a:t>Browser JavaScript engine</a:t>
            </a:r>
          </a:p>
          <a:p>
            <a:pPr lvl="2"/>
            <a:r>
              <a:rPr lang="en-US" dirty="0" smtClean="0"/>
              <a:t>Apps downloaded from app store</a:t>
            </a:r>
          </a:p>
          <a:p>
            <a:pPr lvl="1"/>
            <a:r>
              <a:rPr lang="en-US" dirty="0" smtClean="0"/>
              <a:t>Lost/stolen device, physical access attacks</a:t>
            </a:r>
          </a:p>
          <a:p>
            <a:r>
              <a:rPr lang="en-US" dirty="0" smtClean="0"/>
              <a:t>Attacker purpose</a:t>
            </a:r>
          </a:p>
          <a:p>
            <a:pPr lvl="1"/>
            <a:r>
              <a:rPr lang="en-US" dirty="0" smtClean="0"/>
              <a:t>Steal application data</a:t>
            </a:r>
          </a:p>
          <a:p>
            <a:pPr lvl="1"/>
            <a:r>
              <a:rPr lang="en-US" dirty="0" smtClean="0"/>
              <a:t>Eavesdropping on video, microphone, and phone calls</a:t>
            </a:r>
          </a:p>
          <a:p>
            <a:pPr lvl="1"/>
            <a:r>
              <a:rPr lang="en-US" dirty="0" smtClean="0"/>
              <a:t>Piggy back into Enterprise networks</a:t>
            </a:r>
          </a:p>
          <a:p>
            <a:r>
              <a:rPr lang="en-US" dirty="0" smtClean="0"/>
              <a:t>iMAS focus - </a:t>
            </a:r>
            <a:r>
              <a:rPr lang="en-US" i="1" dirty="0" smtClean="0">
                <a:solidFill>
                  <a:srgbClr val="000099"/>
                </a:solidFill>
              </a:rPr>
              <a:t>Application data as the target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nterprise data, tactical operational </a:t>
            </a:r>
            <a:r>
              <a:rPr lang="en-US" dirty="0"/>
              <a:t>data, </a:t>
            </a:r>
            <a:r>
              <a:rPr lang="en-US" dirty="0" smtClean="0"/>
              <a:t>patient health info </a:t>
            </a:r>
          </a:p>
          <a:p>
            <a:pPr lvl="1"/>
            <a:r>
              <a:rPr lang="en-US" dirty="0" smtClean="0"/>
              <a:t>Protect against: malware and physical access attacks</a:t>
            </a:r>
          </a:p>
          <a:p>
            <a:pPr lvl="1"/>
            <a:r>
              <a:rPr lang="en-US" dirty="0" smtClean="0"/>
              <a:t>Secure Static and Dynamic application controls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38200"/>
            <a:ext cx="255817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and Jailbreaking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5875"/>
            <a:ext cx="8229600" cy="4678363"/>
          </a:xfrm>
        </p:spPr>
        <p:txBody>
          <a:bodyPr/>
          <a:lstStyle/>
          <a:p>
            <a:r>
              <a:rPr lang="en-US" dirty="0" smtClean="0"/>
              <a:t>Attacks and weaknesses are well documented: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Latest Jailbreak: 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://evasi0n.com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Passcode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guessing: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CA538793-F95B-4CFC-9A87-DBAD57B24C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82" y="1595438"/>
            <a:ext cx="3099400" cy="229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45444"/>
            <a:ext cx="1657350" cy="22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4969"/>
            <a:ext cx="1723743" cy="223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28" y="271463"/>
            <a:ext cx="2172600" cy="16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4342361"/>
            <a:ext cx="2856629" cy="239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222671"/>
            <a:ext cx="3363657" cy="251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3" y="3473379"/>
            <a:ext cx="5572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6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904658" y="2479675"/>
            <a:ext cx="1447800" cy="72072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944562"/>
          </a:xfrm>
        </p:spPr>
        <p:txBody>
          <a:bodyPr/>
          <a:lstStyle/>
          <a:p>
            <a:r>
              <a:rPr lang="en-US" dirty="0" smtClean="0"/>
              <a:t>Standard iOS Application</a:t>
            </a:r>
            <a:br>
              <a:rPr lang="en-US" dirty="0" smtClean="0"/>
            </a:br>
            <a:r>
              <a:rPr lang="en-US" sz="2000" i="1" dirty="0" smtClean="0"/>
              <a:t>Today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6286500" y="3314700"/>
            <a:ext cx="762000" cy="6858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324600" y="4876800"/>
            <a:ext cx="9906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Cloud 35"/>
          <p:cNvSpPr/>
          <p:nvPr/>
        </p:nvSpPr>
        <p:spPr bwMode="auto">
          <a:xfrm>
            <a:off x="7391400" y="4114800"/>
            <a:ext cx="1524000" cy="1219200"/>
          </a:xfrm>
          <a:prstGeom prst="cloud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7467600" y="4343400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Internet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000" y="1981200"/>
            <a:ext cx="5943600" cy="1828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572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9050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1905000" y="327660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5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Jailbreak / Root Access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3528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9"/>
          <p:cNvSpPr>
            <a:spLocks/>
          </p:cNvSpPr>
          <p:nvPr/>
        </p:nvSpPr>
        <p:spPr bwMode="auto">
          <a:xfrm>
            <a:off x="476250" y="328930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RAM and Debugger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8006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905000" y="2286000"/>
            <a:ext cx="3276600" cy="685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9"/>
          <p:cNvSpPr>
            <a:spLocks/>
          </p:cNvSpPr>
          <p:nvPr/>
        </p:nvSpPr>
        <p:spPr bwMode="auto">
          <a:xfrm>
            <a:off x="1600200" y="2438400"/>
            <a:ext cx="35052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Native iOS Application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819400" y="4114800"/>
            <a:ext cx="3429000" cy="12192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9"/>
          <p:cNvSpPr>
            <a:spLocks/>
          </p:cNvSpPr>
          <p:nvPr/>
        </p:nvSpPr>
        <p:spPr bwMode="auto">
          <a:xfrm>
            <a:off x="3124200" y="4876800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iPhone / iPad Hardware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2819400" y="4876800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9"/>
          <p:cNvSpPr>
            <a:spLocks/>
          </p:cNvSpPr>
          <p:nvPr/>
        </p:nvSpPr>
        <p:spPr bwMode="auto">
          <a:xfrm>
            <a:off x="3124200" y="4495800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2819400" y="4495800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9"/>
          <p:cNvSpPr>
            <a:spLocks/>
          </p:cNvSpPr>
          <p:nvPr/>
        </p:nvSpPr>
        <p:spPr bwMode="auto">
          <a:xfrm>
            <a:off x="3124200" y="4114800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Core Services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3505200" y="3733800"/>
            <a:ext cx="0" cy="38100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334000" y="3733800"/>
            <a:ext cx="0" cy="381001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998096" y="5979519"/>
            <a:ext cx="2052613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Vulnerable Areas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6318299" y="6019800"/>
            <a:ext cx="609600" cy="2286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14" y="4354412"/>
            <a:ext cx="961486" cy="5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9"/>
          <p:cNvSpPr>
            <a:spLocks/>
          </p:cNvSpPr>
          <p:nvPr/>
        </p:nvSpPr>
        <p:spPr bwMode="auto">
          <a:xfrm>
            <a:off x="3962400" y="2638425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App Signing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2"/>
          <p:cNvSpPr>
            <a:spLocks/>
          </p:cNvSpPr>
          <p:nvPr/>
        </p:nvSpPr>
        <p:spPr bwMode="auto">
          <a:xfrm>
            <a:off x="6904658" y="2535237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App Store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24" y="769937"/>
            <a:ext cx="873076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img.docstoccdn.com/thumb/orig/948446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8" y="4114801"/>
            <a:ext cx="214095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3371850" y="3272631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7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User Auth </a:t>
            </a:r>
            <a:endParaRPr lang="en-US" sz="1200" dirty="0">
              <a:ea typeface="Gill Sans" charset="0"/>
              <a:cs typeface="Gill Sans" charset="0"/>
            </a:endParaRPr>
          </a:p>
          <a:p>
            <a:pPr>
              <a:lnSpc>
                <a:spcPts val="11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pp Access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400300" y="4114800"/>
            <a:ext cx="419100" cy="12191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9"/>
          <p:cNvSpPr>
            <a:spLocks/>
          </p:cNvSpPr>
          <p:nvPr/>
        </p:nvSpPr>
        <p:spPr bwMode="auto">
          <a:xfrm rot="5400000">
            <a:off x="1911350" y="457835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SSH / Debugger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146300" y="4619624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2" name="Rectangle 9"/>
          <p:cNvSpPr>
            <a:spLocks/>
          </p:cNvSpPr>
          <p:nvPr/>
        </p:nvSpPr>
        <p:spPr bwMode="auto">
          <a:xfrm>
            <a:off x="4800600" y="3298825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7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Keychain</a:t>
            </a:r>
          </a:p>
          <a:p>
            <a:pPr>
              <a:lnSpc>
                <a:spcPts val="7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Flash Data Storage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044074" y="2268538"/>
            <a:ext cx="1327651" cy="32385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1066801" y="2216150"/>
            <a:ext cx="1295400" cy="39052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4 Digit Passcode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9"/>
          <p:cNvSpPr>
            <a:spLocks/>
          </p:cNvSpPr>
          <p:nvPr/>
        </p:nvSpPr>
        <p:spPr bwMode="auto">
          <a:xfrm>
            <a:off x="457200" y="2971800"/>
            <a:ext cx="16764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lnSpc>
                <a:spcPts val="0"/>
              </a:lnSpc>
              <a:spcAft>
                <a:spcPts val="0"/>
              </a:spcAft>
            </a:pPr>
            <a:r>
              <a:rPr lang="en-US" sz="1100" dirty="0" smtClean="0">
                <a:ea typeface="Gill Sans" charset="0"/>
                <a:cs typeface="Gill Sans" charset="0"/>
              </a:rPr>
              <a:t>System components: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5" name="Picture 2" descr="http://www.cheapmacbooks.org/wp-content/uploads/2011/09/Best-Thin-and-Light-Laptop-Apple-MacBook-Pro-13-in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1" y="5299114"/>
            <a:ext cx="1622720" cy="10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 bwMode="auto">
          <a:xfrm flipV="1">
            <a:off x="1981200" y="5257800"/>
            <a:ext cx="381001" cy="304801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7" y="281631"/>
            <a:ext cx="2481403" cy="195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&quot;No&quot; Symbol 5"/>
          <p:cNvSpPr/>
          <p:nvPr/>
        </p:nvSpPr>
        <p:spPr bwMode="auto">
          <a:xfrm>
            <a:off x="6555532" y="281631"/>
            <a:ext cx="2146051" cy="1955784"/>
          </a:xfrm>
          <a:prstGeom prst="noSmoking">
            <a:avLst>
              <a:gd name="adj" fmla="val 6778"/>
            </a:avLst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8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485086" y="4876800"/>
            <a:ext cx="2819770" cy="990600"/>
          </a:xfrm>
          <a:prstGeom prst="cloud">
            <a:avLst/>
          </a:prstGeom>
          <a:solidFill>
            <a:srgbClr val="33CC33">
              <a:alpha val="34118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944562"/>
          </a:xfrm>
        </p:spPr>
        <p:txBody>
          <a:bodyPr/>
          <a:lstStyle/>
          <a:p>
            <a:r>
              <a:rPr lang="en-US" dirty="0"/>
              <a:t>iMAS Secure Application </a:t>
            </a:r>
            <a:r>
              <a:rPr lang="en-US" dirty="0" smtClean="0"/>
              <a:t>Framework</a:t>
            </a:r>
            <a:r>
              <a:rPr lang="en-US" dirty="0"/>
              <a:t/>
            </a:r>
            <a:br>
              <a:rPr lang="en-US" dirty="0"/>
            </a:b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6286500" y="3206566"/>
            <a:ext cx="762000" cy="6858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356060" y="4311466"/>
            <a:ext cx="9906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Cloud 35"/>
          <p:cNvSpPr/>
          <p:nvPr/>
        </p:nvSpPr>
        <p:spPr bwMode="auto">
          <a:xfrm>
            <a:off x="7422860" y="3549466"/>
            <a:ext cx="1524000" cy="1219200"/>
          </a:xfrm>
          <a:prstGeom prst="cloud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7499060" y="3778066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Internet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000" y="1263466"/>
            <a:ext cx="5975060" cy="182880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57200" y="2482666"/>
            <a:ext cx="16383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9"/>
          <p:cNvSpPr>
            <a:spLocks/>
          </p:cNvSpPr>
          <p:nvPr/>
        </p:nvSpPr>
        <p:spPr bwMode="auto">
          <a:xfrm>
            <a:off x="533400" y="2558866"/>
            <a:ext cx="1505276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Extended </a:t>
            </a:r>
            <a:r>
              <a:rPr lang="en-US" sz="1200" dirty="0" smtClean="0">
                <a:ea typeface="Gill Sans" charset="0"/>
                <a:cs typeface="Gill Sans" charset="0"/>
              </a:rPr>
              <a:t>App level Passcode</a:t>
            </a: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 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95500" y="2482666"/>
            <a:ext cx="11049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2133600" y="2625541"/>
            <a:ext cx="914400" cy="2921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0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Jailbreak </a:t>
            </a:r>
            <a:r>
              <a:rPr lang="en-US" sz="1100" dirty="0" smtClean="0">
                <a:ea typeface="Gill Sans" charset="0"/>
                <a:cs typeface="Gill Sans" charset="0"/>
              </a:rPr>
              <a:t>Detect / Disable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2482666"/>
            <a:ext cx="16002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9"/>
          <p:cNvSpPr>
            <a:spLocks/>
          </p:cNvSpPr>
          <p:nvPr/>
        </p:nvSpPr>
        <p:spPr bwMode="auto">
          <a:xfrm>
            <a:off x="3409950" y="2587441"/>
            <a:ext cx="1314450" cy="3683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4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RAM / Debugger   </a:t>
            </a:r>
            <a:r>
              <a:rPr lang="en-US" sz="1050" dirty="0" smtClean="0">
                <a:ea typeface="Gill Sans" charset="0"/>
                <a:cs typeface="Gill Sans" charset="0"/>
              </a:rPr>
              <a:t>lib / </a:t>
            </a:r>
            <a:r>
              <a:rPr lang="en-US" sz="1050" dirty="0">
                <a:ea typeface="Gill Sans" charset="0"/>
                <a:cs typeface="Gill Sans" charset="0"/>
              </a:rPr>
              <a:t>t</a:t>
            </a:r>
            <a:r>
              <a:rPr lang="en-US" sz="105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echniques</a:t>
            </a:r>
            <a:endParaRPr lang="en-US" sz="105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800600" y="2482666"/>
            <a:ext cx="15240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9"/>
          <p:cNvSpPr>
            <a:spLocks/>
          </p:cNvSpPr>
          <p:nvPr/>
        </p:nvSpPr>
        <p:spPr bwMode="auto">
          <a:xfrm>
            <a:off x="4876800" y="2558866"/>
            <a:ext cx="1371600" cy="3683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Encrypted App Files and keychain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8" name="Rectangle 9"/>
          <p:cNvSpPr>
            <a:spLocks/>
          </p:cNvSpPr>
          <p:nvPr/>
        </p:nvSpPr>
        <p:spPr bwMode="auto">
          <a:xfrm>
            <a:off x="1600200" y="1720666"/>
            <a:ext cx="3505200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Native iOS Application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4191000" y="2025466"/>
            <a:ext cx="1066800" cy="203201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App Signing 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9"/>
          <p:cNvSpPr>
            <a:spLocks/>
          </p:cNvSpPr>
          <p:nvPr/>
        </p:nvSpPr>
        <p:spPr bwMode="auto">
          <a:xfrm>
            <a:off x="895431" y="1704791"/>
            <a:ext cx="761837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iMAS</a:t>
            </a:r>
            <a:endParaRPr 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447800" y="1568266"/>
            <a:ext cx="3733800" cy="6858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91388"/>
            <a:ext cx="381000" cy="50390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6248400" y="5835466"/>
            <a:ext cx="27432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Tolerable Security Risk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324600" y="5683066"/>
            <a:ext cx="609600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9"/>
          <p:cNvSpPr>
            <a:spLocks/>
          </p:cNvSpPr>
          <p:nvPr/>
        </p:nvSpPr>
        <p:spPr bwMode="auto">
          <a:xfrm>
            <a:off x="533400" y="1263466"/>
            <a:ext cx="5791200" cy="22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i="1" dirty="0" smtClean="0">
                <a:ea typeface="Gill Sans" charset="0"/>
                <a:cs typeface="Gill Sans" charset="0"/>
              </a:rPr>
              <a:t>iMAS Secure Application Container</a:t>
            </a:r>
            <a:endParaRPr lang="en-US" sz="1400" i="1" dirty="0"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19400" y="3397066"/>
            <a:ext cx="3429000" cy="12192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3124200" y="4159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iPhone / iPad Hardware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2819400" y="4159066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9"/>
          <p:cNvSpPr>
            <a:spLocks/>
          </p:cNvSpPr>
          <p:nvPr/>
        </p:nvSpPr>
        <p:spPr bwMode="auto">
          <a:xfrm>
            <a:off x="3124200" y="3778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2819400" y="3778066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9"/>
          <p:cNvSpPr>
            <a:spLocks/>
          </p:cNvSpPr>
          <p:nvPr/>
        </p:nvSpPr>
        <p:spPr bwMode="auto">
          <a:xfrm>
            <a:off x="3124200" y="3397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Core Services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14" y="3636678"/>
            <a:ext cx="961486" cy="5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 descr="http://img.docstoccdn.com/thumb/orig/948446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42679"/>
            <a:ext cx="1409700" cy="9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 bwMode="auto">
          <a:xfrm>
            <a:off x="2400300" y="3397066"/>
            <a:ext cx="419100" cy="12191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9"/>
          <p:cNvSpPr>
            <a:spLocks/>
          </p:cNvSpPr>
          <p:nvPr/>
        </p:nvSpPr>
        <p:spPr bwMode="auto">
          <a:xfrm rot="5400000">
            <a:off x="1911350" y="381635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100" dirty="0" smtClean="0">
                <a:ea typeface="Gill Sans" charset="0"/>
                <a:cs typeface="Gill Sans" charset="0"/>
              </a:rPr>
              <a:t>SSH / Debugger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2146300" y="390189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2905125" y="3244666"/>
            <a:ext cx="4572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4724400" y="3016066"/>
            <a:ext cx="0" cy="361949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6" name="Rectangle 12"/>
          <p:cNvSpPr>
            <a:spLocks/>
          </p:cNvSpPr>
          <p:nvPr/>
        </p:nvSpPr>
        <p:spPr bwMode="auto">
          <a:xfrm>
            <a:off x="3783905" y="5073465"/>
            <a:ext cx="2501900" cy="41293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Open Source Community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96100" y="2177866"/>
            <a:ext cx="1447800" cy="72072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7" y="5379381"/>
            <a:ext cx="381000" cy="6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12"/>
          <p:cNvSpPr>
            <a:spLocks/>
          </p:cNvSpPr>
          <p:nvPr/>
        </p:nvSpPr>
        <p:spPr bwMode="auto">
          <a:xfrm>
            <a:off x="6896100" y="2254066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App Store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9" name="Content Placeholder 1"/>
          <p:cNvSpPr>
            <a:spLocks noGrp="1"/>
          </p:cNvSpPr>
          <p:nvPr>
            <p:ph idx="1"/>
          </p:nvPr>
        </p:nvSpPr>
        <p:spPr>
          <a:xfrm>
            <a:off x="95271" y="4876800"/>
            <a:ext cx="3688633" cy="1479734"/>
          </a:xfrm>
        </p:spPr>
        <p:txBody>
          <a:bodyPr/>
          <a:lstStyle/>
          <a:p>
            <a:pPr>
              <a:lnSpc>
                <a:spcPts val="1200"/>
              </a:lnSpc>
            </a:pPr>
            <a:r>
              <a:rPr lang="en-US" sz="1200" dirty="0" smtClean="0"/>
              <a:t>Security Controls beyond Apple iOS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Reduces iOS app attack surface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Vetted, prioritized security control set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Extends security with or without MDM and COTS solutions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Open source, grow community</a:t>
            </a:r>
          </a:p>
          <a:p>
            <a:pPr>
              <a:lnSpc>
                <a:spcPts val="1200"/>
              </a:lnSpc>
            </a:pPr>
            <a:endParaRPr lang="en-US" sz="12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57200" y="2094996"/>
            <a:ext cx="685800" cy="39687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533400" y="2136271"/>
            <a:ext cx="533401" cy="33337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400"/>
              </a:lnSpc>
            </a:pPr>
            <a:r>
              <a:rPr lang="en-US" sz="1050" dirty="0" smtClean="0">
                <a:ea typeface="Gill Sans" charset="0"/>
                <a:cs typeface="Gill Sans" charset="0"/>
              </a:rPr>
              <a:t>Config Profile</a:t>
            </a:r>
            <a:endParaRPr lang="en-US" sz="9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78" name="Picture 2" descr="http://www.cheapmacbooks.org/wp-content/uploads/2011/09/Best-Thin-and-Light-Laptop-Apple-MacBook-Pro-13-in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67" y="3930466"/>
            <a:ext cx="1197233" cy="7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6518503" y="613760"/>
            <a:ext cx="2334391" cy="1297406"/>
            <a:chOff x="4774616" y="3924500"/>
            <a:chExt cx="3302584" cy="1866700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277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Security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52994"/>
            <a:ext cx="2686935" cy="546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 bwMode="auto">
          <a:xfrm>
            <a:off x="8001000" y="5867400"/>
            <a:ext cx="609600" cy="457200"/>
          </a:xfrm>
          <a:prstGeom prst="actionButtonBackPrevious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1" y="1583077"/>
            <a:ext cx="4051328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3048000" y="1752600"/>
            <a:ext cx="1565561" cy="7620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0" y="2667000"/>
            <a:ext cx="1565561" cy="21624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6477000" y="304800"/>
            <a:ext cx="2225747" cy="114300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436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7696200" cy="533400"/>
          </a:xfrm>
        </p:spPr>
        <p:txBody>
          <a:bodyPr/>
          <a:lstStyle/>
          <a:p>
            <a:r>
              <a:rPr lang="en-US" dirty="0" smtClean="0"/>
              <a:t>24 threats that are most relevant to the</a:t>
            </a:r>
            <a:r>
              <a:rPr lang="en-US" baseline="0" dirty="0" smtClean="0"/>
              <a:t> mobile environment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Threats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1" y="2453224"/>
            <a:ext cx="2743199" cy="510502"/>
            <a:chOff x="1844801" y="4746"/>
            <a:chExt cx="3279648" cy="510502"/>
          </a:xfrm>
        </p:grpSpPr>
        <p:sp>
          <p:nvSpPr>
            <p:cNvPr id="22" name="Round Same Side Corner Rectangle 21"/>
            <p:cNvSpPr/>
            <p:nvPr/>
          </p:nvSpPr>
          <p:spPr>
            <a:xfrm rot="5400000">
              <a:off x="3229374" y="-1379827"/>
              <a:ext cx="510502" cy="3279648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 Same Side Corner Rectangle 4"/>
            <p:cNvSpPr/>
            <p:nvPr/>
          </p:nvSpPr>
          <p:spPr>
            <a:xfrm>
              <a:off x="1844802" y="29666"/>
              <a:ext cx="3254727" cy="46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/>
                <a:t>Malware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/>
                <a:t>Exploitation of Vulnerable App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/>
                <a:t>Exploitation of Vulnerable OS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800" y="2457527"/>
            <a:ext cx="1600201" cy="501893"/>
            <a:chOff x="0" y="9049"/>
            <a:chExt cx="1844802" cy="501893"/>
          </a:xfrm>
        </p:grpSpPr>
        <p:sp>
          <p:nvSpPr>
            <p:cNvPr id="20" name="Rounded Rectangle 19"/>
            <p:cNvSpPr/>
            <p:nvPr/>
          </p:nvSpPr>
          <p:spPr>
            <a:xfrm>
              <a:off x="0" y="9049"/>
              <a:ext cx="1844802" cy="501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6"/>
            <p:cNvSpPr/>
            <p:nvPr/>
          </p:nvSpPr>
          <p:spPr>
            <a:xfrm>
              <a:off x="24500" y="33549"/>
              <a:ext cx="1795802" cy="452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Software-Based </a:t>
              </a:r>
              <a:br>
                <a:rPr lang="en-US" sz="1200" kern="1200"/>
              </a:br>
              <a:r>
                <a:rPr lang="en-US" sz="1200" kern="1200"/>
                <a:t>Threats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5003" y="2972830"/>
            <a:ext cx="2743198" cy="597639"/>
            <a:chOff x="1844802" y="524352"/>
            <a:chExt cx="3279648" cy="597639"/>
          </a:xfrm>
        </p:grpSpPr>
        <p:sp>
          <p:nvSpPr>
            <p:cNvPr id="18" name="Round Same Side Corner Rectangle 17"/>
            <p:cNvSpPr/>
            <p:nvPr/>
          </p:nvSpPr>
          <p:spPr>
            <a:xfrm rot="5400000">
              <a:off x="3185806" y="-816652"/>
              <a:ext cx="597639" cy="3279648"/>
            </a:xfrm>
            <a:prstGeom prst="round2Same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 Same Side Corner Rectangle 8"/>
            <p:cNvSpPr/>
            <p:nvPr/>
          </p:nvSpPr>
          <p:spPr>
            <a:xfrm>
              <a:off x="1844802" y="553526"/>
              <a:ext cx="3250474" cy="5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Mobile Code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Drive-By-Downloads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Exploitation of Vulnerable Browser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990850"/>
            <a:ext cx="1600201" cy="560866"/>
            <a:chOff x="0" y="542372"/>
            <a:chExt cx="1844802" cy="560866"/>
          </a:xfrm>
        </p:grpSpPr>
        <p:sp>
          <p:nvSpPr>
            <p:cNvPr id="16" name="Rounded Rectangle 15"/>
            <p:cNvSpPr/>
            <p:nvPr/>
          </p:nvSpPr>
          <p:spPr>
            <a:xfrm>
              <a:off x="0" y="542372"/>
              <a:ext cx="1844802" cy="56086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27379" y="569751"/>
              <a:ext cx="1790044" cy="506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Web-Based </a:t>
              </a:r>
              <a:br>
                <a:rPr lang="en-US" sz="1200" kern="1200"/>
              </a:br>
              <a:r>
                <a:rPr lang="en-US" sz="1200" kern="1200"/>
                <a:t>Threats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0" y="3600450"/>
            <a:ext cx="2743198" cy="2286000"/>
            <a:chOff x="1844802" y="1131095"/>
            <a:chExt cx="3279648" cy="1883209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2543021" y="432876"/>
              <a:ext cx="1883209" cy="3279648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12"/>
            <p:cNvSpPr/>
            <p:nvPr/>
          </p:nvSpPr>
          <p:spPr>
            <a:xfrm>
              <a:off x="1844802" y="1223027"/>
              <a:ext cx="3187717" cy="1699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Data/Voice Collection over the air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Bluetooth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 err="1"/>
                <a:t>WiFi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Cellular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Data/Voice Collection over the network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Manipulation of data-in-transit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Connection to Masqueraded service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Jamming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GPS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Mobile Carrier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 err="1"/>
                <a:t>WiFi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Flooding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797" y="3637962"/>
            <a:ext cx="1600201" cy="2193151"/>
            <a:chOff x="0" y="1168608"/>
            <a:chExt cx="1844802" cy="180672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1168608"/>
              <a:ext cx="1844802" cy="18067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4"/>
            <p:cNvSpPr/>
            <p:nvPr/>
          </p:nvSpPr>
          <p:spPr>
            <a:xfrm>
              <a:off x="88197" y="1256805"/>
              <a:ext cx="1668408" cy="1630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Network-Based </a:t>
              </a:r>
              <a:br>
                <a:rPr lang="en-US" sz="1200" kern="1200" dirty="0"/>
              </a:br>
              <a:r>
                <a:rPr lang="en-US" sz="1200" kern="1200" dirty="0"/>
                <a:t>Threats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4600" y="2381250"/>
            <a:ext cx="2596816" cy="911464"/>
            <a:chOff x="1844801" y="3097260"/>
            <a:chExt cx="3279648" cy="911464"/>
          </a:xfrm>
        </p:grpSpPr>
        <p:sp>
          <p:nvSpPr>
            <p:cNvPr id="40" name="Round Same Side Corner Rectangle 39"/>
            <p:cNvSpPr/>
            <p:nvPr/>
          </p:nvSpPr>
          <p:spPr>
            <a:xfrm rot="5400000">
              <a:off x="3028893" y="1913168"/>
              <a:ext cx="911464" cy="3279648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ound Same Side Corner Rectangle 4"/>
            <p:cNvSpPr/>
            <p:nvPr/>
          </p:nvSpPr>
          <p:spPr>
            <a:xfrm>
              <a:off x="1844801" y="3141754"/>
              <a:ext cx="3235154" cy="822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Loss of Device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Data recovered by unauthorized party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Use of authorized Credentials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Physical Tamper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Supply Chain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76799" y="2332231"/>
            <a:ext cx="1447801" cy="1007405"/>
            <a:chOff x="0" y="3048241"/>
            <a:chExt cx="1844802" cy="1007405"/>
          </a:xfrm>
        </p:grpSpPr>
        <p:sp>
          <p:nvSpPr>
            <p:cNvPr id="38" name="Rounded Rectangle 37"/>
            <p:cNvSpPr/>
            <p:nvPr/>
          </p:nvSpPr>
          <p:spPr>
            <a:xfrm>
              <a:off x="0" y="3048241"/>
              <a:ext cx="1844802" cy="100740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6"/>
            <p:cNvSpPr/>
            <p:nvPr/>
          </p:nvSpPr>
          <p:spPr>
            <a:xfrm>
              <a:off x="49177" y="3097418"/>
              <a:ext cx="1746448" cy="909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Physical-Based </a:t>
              </a:r>
              <a:br>
                <a:rPr lang="en-US" sz="1200" kern="1200" dirty="0"/>
              </a:br>
              <a:r>
                <a:rPr lang="en-US" sz="1200" kern="1200" dirty="0"/>
                <a:t>Threats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24601" y="3432390"/>
            <a:ext cx="2596815" cy="485141"/>
            <a:chOff x="1844802" y="4148400"/>
            <a:chExt cx="3279648" cy="485141"/>
          </a:xfrm>
        </p:grpSpPr>
        <p:sp>
          <p:nvSpPr>
            <p:cNvPr id="36" name="Round Same Side Corner Rectangle 35"/>
            <p:cNvSpPr/>
            <p:nvPr/>
          </p:nvSpPr>
          <p:spPr>
            <a:xfrm rot="5400000">
              <a:off x="3242055" y="2751147"/>
              <a:ext cx="485141" cy="3279648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 Same Side Corner Rectangle 8"/>
            <p:cNvSpPr/>
            <p:nvPr/>
          </p:nvSpPr>
          <p:spPr>
            <a:xfrm>
              <a:off x="1844802" y="4172084"/>
              <a:ext cx="3255965" cy="43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b="0" kern="1200"/>
                <a:t>Access to Enterprise Resources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6799" y="3348659"/>
            <a:ext cx="1447801" cy="650604"/>
            <a:chOff x="0" y="4064669"/>
            <a:chExt cx="1844802" cy="650604"/>
          </a:xfrm>
        </p:grpSpPr>
        <p:sp>
          <p:nvSpPr>
            <p:cNvPr id="34" name="Rounded Rectangle 33"/>
            <p:cNvSpPr/>
            <p:nvPr/>
          </p:nvSpPr>
          <p:spPr>
            <a:xfrm>
              <a:off x="0" y="4064669"/>
              <a:ext cx="1844802" cy="65060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10"/>
            <p:cNvSpPr/>
            <p:nvPr/>
          </p:nvSpPr>
          <p:spPr>
            <a:xfrm>
              <a:off x="31760" y="4096429"/>
              <a:ext cx="1781282" cy="587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Enterprise-Based </a:t>
              </a:r>
              <a:br>
                <a:rPr lang="en-US" sz="1200" kern="1200" dirty="0"/>
              </a:br>
              <a:r>
                <a:rPr lang="en-US" sz="1200" kern="1200" dirty="0"/>
                <a:t>Threats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24600" y="4048320"/>
            <a:ext cx="2667000" cy="1691084"/>
            <a:chOff x="1844801" y="4764330"/>
            <a:chExt cx="3279648" cy="1691084"/>
          </a:xfrm>
        </p:grpSpPr>
        <p:sp>
          <p:nvSpPr>
            <p:cNvPr id="32" name="Round Same Side Corner Rectangle 31"/>
            <p:cNvSpPr/>
            <p:nvPr/>
          </p:nvSpPr>
          <p:spPr>
            <a:xfrm rot="5400000">
              <a:off x="2639083" y="3970048"/>
              <a:ext cx="1691084" cy="3279648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 Same Side Corner Rectangle 12"/>
            <p:cNvSpPr/>
            <p:nvPr/>
          </p:nvSpPr>
          <p:spPr>
            <a:xfrm>
              <a:off x="1844801" y="4846882"/>
              <a:ext cx="3197096" cy="15259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Social Engineering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Phishing / Spear Phishing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Theft/Misuse  of Services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Malicious Insider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Tracking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Geolocation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Tower/Signal </a:t>
              </a:r>
              <a:r>
                <a:rPr lang="en-US" sz="1000" kern="1200" dirty="0" err="1"/>
                <a:t>Traingulation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Geotagging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Mining of Call Records / Billing 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Usage Patterns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76799" y="4081073"/>
            <a:ext cx="1447801" cy="1622163"/>
            <a:chOff x="0" y="4797083"/>
            <a:chExt cx="1844802" cy="1622163"/>
          </a:xfrm>
        </p:grpSpPr>
        <p:sp>
          <p:nvSpPr>
            <p:cNvPr id="30" name="Rounded Rectangle 29"/>
            <p:cNvSpPr/>
            <p:nvPr/>
          </p:nvSpPr>
          <p:spPr>
            <a:xfrm>
              <a:off x="0" y="4797083"/>
              <a:ext cx="1844802" cy="16221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4"/>
            <p:cNvSpPr/>
            <p:nvPr/>
          </p:nvSpPr>
          <p:spPr>
            <a:xfrm>
              <a:off x="79187" y="4876270"/>
              <a:ext cx="1686428" cy="1463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User-Based </a:t>
              </a:r>
              <a:br>
                <a:rPr lang="en-US" sz="1200" kern="1200"/>
              </a:br>
              <a:r>
                <a:rPr lang="en-US" sz="1200" kern="1200"/>
                <a:t>Threats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791075" y="2257424"/>
            <a:ext cx="4276725" cy="1790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" y="2381250"/>
            <a:ext cx="4419601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2329" y="6071000"/>
            <a:ext cx="27432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iMAS Applicable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875409" y="6146432"/>
            <a:ext cx="609600" cy="2286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29" y="399045"/>
            <a:ext cx="8229600" cy="944562"/>
          </a:xfrm>
        </p:spPr>
        <p:txBody>
          <a:bodyPr/>
          <a:lstStyle/>
          <a:p>
            <a:r>
              <a:rPr lang="en-US" dirty="0"/>
              <a:t>iMAS App Security “trade-space” Comparison</a:t>
            </a:r>
            <a:br>
              <a:rPr lang="en-US" dirty="0"/>
            </a:br>
            <a:r>
              <a:rPr lang="en-US" dirty="0"/>
              <a:t>Goal: Sep 2013</a:t>
            </a:r>
            <a:br>
              <a:rPr lang="en-US" dirty="0"/>
            </a:b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9230" y="5924549"/>
            <a:ext cx="542777" cy="567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-9230" y="1804459"/>
            <a:ext cx="542777" cy="226768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2659938" y="1579318"/>
            <a:ext cx="0" cy="446811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6083585" y="1531274"/>
            <a:ext cx="0" cy="446811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990601" y="3132029"/>
            <a:ext cx="4343399" cy="2270945"/>
          </a:xfrm>
          <a:prstGeom prst="rect">
            <a:avLst/>
          </a:prstGeom>
          <a:solidFill>
            <a:schemeClr val="tx2">
              <a:lumMod val="40000"/>
              <a:lumOff val="60000"/>
              <a:alpha val="37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90601" y="3917638"/>
            <a:ext cx="2797377" cy="146822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itle 2"/>
          <p:cNvSpPr txBox="1">
            <a:spLocks/>
          </p:cNvSpPr>
          <p:nvPr/>
        </p:nvSpPr>
        <p:spPr>
          <a:xfrm>
            <a:off x="555259" y="274638"/>
            <a:ext cx="8436341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000099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80442" y="1409657"/>
            <a:ext cx="10158" cy="3976203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990600" y="5385860"/>
            <a:ext cx="723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798735" y="6047428"/>
            <a:ext cx="363856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 Classification Level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-152400" y="1804460"/>
            <a:ext cx="129587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84678" y="5368065"/>
            <a:ext cx="1129922" cy="412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508511" y="5368065"/>
            <a:ext cx="944489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 smtClean="0"/>
              <a:t>Enterprise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97168" y="5368065"/>
            <a:ext cx="1175322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Enterprise+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1066800" y="2337860"/>
            <a:ext cx="5867400" cy="2974812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2962965" y="4348035"/>
            <a:ext cx="494046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 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2855515" y="4289291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3167784" y="4116598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83638" y="4072141"/>
            <a:ext cx="551754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MDM</a:t>
            </a:r>
            <a:endParaRPr lang="en-US" sz="1200" dirty="0"/>
          </a:p>
        </p:txBody>
      </p:sp>
      <p:sp>
        <p:nvSpPr>
          <p:cNvPr id="105" name="Oval 104"/>
          <p:cNvSpPr/>
          <p:nvPr/>
        </p:nvSpPr>
        <p:spPr bwMode="auto">
          <a:xfrm>
            <a:off x="3617095" y="3888212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56377" y="3942191"/>
            <a:ext cx="853119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000"/>
              </a:lnSpc>
              <a:spcAft>
                <a:spcPts val="0"/>
              </a:spcAft>
            </a:pPr>
            <a:r>
              <a:rPr lang="en-US" sz="1000" dirty="0" smtClean="0"/>
              <a:t>App </a:t>
            </a:r>
          </a:p>
          <a:p>
            <a:pPr algn="l">
              <a:lnSpc>
                <a:spcPts val="1000"/>
              </a:lnSpc>
              <a:spcAft>
                <a:spcPts val="0"/>
              </a:spcAft>
            </a:pPr>
            <a:r>
              <a:rPr lang="en-US" sz="1000" dirty="0" smtClean="0"/>
              <a:t>Containers</a:t>
            </a:r>
            <a:endParaRPr lang="en-US" sz="1000" dirty="0"/>
          </a:p>
        </p:txBody>
      </p:sp>
      <p:pic>
        <p:nvPicPr>
          <p:cNvPr id="109" name="Picture 4" descr="http://www-bgr-com.vimg.net/wp-content/uploads/2010/06/i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35360"/>
            <a:ext cx="890588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Oval 109"/>
          <p:cNvSpPr/>
          <p:nvPr/>
        </p:nvSpPr>
        <p:spPr bwMode="auto">
          <a:xfrm>
            <a:off x="5181529" y="3106431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6308874" y="2509790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00637" y="2414337"/>
            <a:ext cx="205857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Art of the Possible </a:t>
            </a:r>
            <a:r>
              <a:rPr lang="en-US" sz="1050" dirty="0" smtClean="0"/>
              <a:t>(2014+)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395016" y="4953382"/>
            <a:ext cx="238757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State of the Art </a:t>
            </a:r>
            <a:r>
              <a:rPr lang="en-US" sz="1050" i="1" dirty="0" smtClean="0"/>
              <a:t>(Oct 2012)</a:t>
            </a:r>
            <a:endParaRPr lang="en-US" sz="105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07488" y="4121157"/>
            <a:ext cx="450764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-18755" y="3581400"/>
            <a:ext cx="1085555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 w/COTS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47603" y="2938264"/>
            <a:ext cx="1287532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iMAS </a:t>
            </a:r>
            <a:r>
              <a:rPr lang="en-US" sz="1050" dirty="0" smtClean="0"/>
              <a:t>(Sep 2013)</a:t>
            </a:r>
            <a:endParaRPr lang="en-US" sz="1050" dirty="0"/>
          </a:p>
        </p:txBody>
      </p:sp>
      <p:sp>
        <p:nvSpPr>
          <p:cNvPr id="118" name="Right Arrow 117"/>
          <p:cNvSpPr/>
          <p:nvPr/>
        </p:nvSpPr>
        <p:spPr bwMode="auto">
          <a:xfrm rot="20005300">
            <a:off x="4612442" y="3132780"/>
            <a:ext cx="547096" cy="22752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20005300">
            <a:off x="3455511" y="3763046"/>
            <a:ext cx="297064" cy="15401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25814" y="4124623"/>
            <a:ext cx="3659171" cy="10541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99"/>
                </a:solidFill>
              </a:rPr>
              <a:t>iMAS controls raise security levels, bringing it closer to the Art of the Possible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67276" y="5606866"/>
            <a:ext cx="1875924" cy="412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Unclassified (Internet)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415636" y="5606866"/>
            <a:ext cx="2246129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 smtClean="0"/>
              <a:t>Sensitive (NIPRNET/MITRE)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13027" y="5606866"/>
            <a:ext cx="2254142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 smtClean="0"/>
              <a:t>Classified (SIPRNET/JWICS)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234346" y="1171030"/>
            <a:ext cx="1914307" cy="4514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sz="1200" dirty="0" smtClean="0"/>
              <a:t>Change over time</a:t>
            </a:r>
          </a:p>
          <a:p>
            <a:pPr>
              <a:lnSpc>
                <a:spcPts val="1400"/>
              </a:lnSpc>
            </a:pPr>
            <a:r>
              <a:rPr lang="en-US" sz="1000" dirty="0" smtClean="0"/>
              <a:t>(arrow size = rate of change)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83901" y="4618125"/>
            <a:ext cx="697628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iMAS</a:t>
            </a:r>
            <a:endParaRPr lang="en-US" sz="1600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456424" y="3221756"/>
            <a:ext cx="697628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iMAS</a:t>
            </a:r>
            <a:endParaRPr lang="en-US" sz="1600" i="1" dirty="0"/>
          </a:p>
        </p:txBody>
      </p:sp>
      <p:cxnSp>
        <p:nvCxnSpPr>
          <p:cNvPr id="127" name="Straight Connector 126"/>
          <p:cNvCxnSpPr/>
          <p:nvPr/>
        </p:nvCxnSpPr>
        <p:spPr bwMode="auto">
          <a:xfrm>
            <a:off x="838200" y="3105577"/>
            <a:ext cx="312953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24528" y="2796542"/>
            <a:ext cx="1042272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 w/iMAS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867276" y="3886200"/>
            <a:ext cx="312953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848727" y="4367237"/>
            <a:ext cx="312953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504032" y="6213820"/>
            <a:ext cx="1781968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  <a:spcAft>
                <a:spcPts val="0"/>
              </a:spcAft>
            </a:pPr>
            <a:r>
              <a:rPr lang="en-US" sz="1000" dirty="0" smtClean="0"/>
              <a:t>State of the Art </a:t>
            </a:r>
            <a:r>
              <a:rPr lang="en-US" sz="800" dirty="0" smtClean="0"/>
              <a:t>(Oct 2012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2" name="Rectangle 131"/>
          <p:cNvSpPr/>
          <p:nvPr/>
        </p:nvSpPr>
        <p:spPr bwMode="auto">
          <a:xfrm>
            <a:off x="99761" y="6253894"/>
            <a:ext cx="455498" cy="134001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4032" y="6047428"/>
            <a:ext cx="1172368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  <a:spcAft>
                <a:spcPts val="0"/>
              </a:spcAft>
            </a:pPr>
            <a:r>
              <a:rPr lang="en-US" sz="1000" dirty="0" smtClean="0"/>
              <a:t>iMAS </a:t>
            </a:r>
            <a:r>
              <a:rPr lang="en-US" sz="800" dirty="0" smtClean="0"/>
              <a:t>(Sep 2013)</a:t>
            </a:r>
            <a:endParaRPr lang="en-US" sz="800" dirty="0"/>
          </a:p>
        </p:txBody>
      </p:sp>
      <p:sp>
        <p:nvSpPr>
          <p:cNvPr id="134" name="Rectangle 133"/>
          <p:cNvSpPr/>
          <p:nvPr/>
        </p:nvSpPr>
        <p:spPr bwMode="auto">
          <a:xfrm>
            <a:off x="99761" y="6087502"/>
            <a:ext cx="455498" cy="134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Arc 134"/>
          <p:cNvSpPr/>
          <p:nvPr/>
        </p:nvSpPr>
        <p:spPr bwMode="auto">
          <a:xfrm rot="18326103">
            <a:off x="1559671" y="3818562"/>
            <a:ext cx="4217169" cy="1885683"/>
          </a:xfrm>
          <a:prstGeom prst="arc">
            <a:avLst>
              <a:gd name="adj1" fmla="val 16200000"/>
              <a:gd name="adj2" fmla="val 75572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19594" y="2750541"/>
            <a:ext cx="1651833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sz="900" dirty="0"/>
              <a:t>w</a:t>
            </a:r>
            <a:r>
              <a:rPr lang="en-US" sz="900" dirty="0" smtClean="0"/>
              <a:t>ith or without COTS</a:t>
            </a:r>
            <a:endParaRPr lang="en-US" sz="900" dirty="0"/>
          </a:p>
        </p:txBody>
      </p:sp>
      <p:sp>
        <p:nvSpPr>
          <p:cNvPr id="137" name="Right Arrow 136"/>
          <p:cNvSpPr/>
          <p:nvPr/>
        </p:nvSpPr>
        <p:spPr bwMode="auto">
          <a:xfrm rot="20005300">
            <a:off x="5325207" y="2696190"/>
            <a:ext cx="736051" cy="2240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23653" y="2416760"/>
            <a:ext cx="1651833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sz="900" dirty="0" smtClean="0"/>
              <a:t>Open Source</a:t>
            </a:r>
            <a:endParaRPr lang="en-US" sz="9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5515432" y="3235227"/>
            <a:ext cx="1113968" cy="578146"/>
            <a:chOff x="4826875" y="3924299"/>
            <a:chExt cx="3250325" cy="1866901"/>
          </a:xfrm>
        </p:grpSpPr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448" y="4698721"/>
              <a:ext cx="1649752" cy="10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2" descr="C:\Users\gganley\AppData\Local\Microsoft\Windows\Temporary Internet Files\Content.Outlook\XV8NKU5M\iMAS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875" y="3924299"/>
              <a:ext cx="896181" cy="89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" name="Right Arrow 142"/>
          <p:cNvSpPr/>
          <p:nvPr/>
        </p:nvSpPr>
        <p:spPr bwMode="auto">
          <a:xfrm rot="19809236">
            <a:off x="7252817" y="1039623"/>
            <a:ext cx="736051" cy="22406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891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2934DB2C7EA28A4EB54AF60859EFBEA8" ma:contentTypeVersion="0" ma:contentTypeDescription="Materials and documents that contain MITRE authored content and other content directly attributable to MITRE and its work" ma:contentTypeScope="" ma:versionID="6280bebbc9f127df718b74b67f03a96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dd6022b7494373201edaf026fcd5018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schemas.microsoft.com/sharepoint/v3/field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CFF05-96D1-4EB3-A171-99296C24FE7D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66DE9FE0-E4F9-4E04-9F72-68E974B47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8843</TotalTime>
  <Words>1719</Words>
  <Application>Microsoft Office PowerPoint</Application>
  <PresentationFormat>On-screen Show (4:3)</PresentationFormat>
  <Paragraphs>358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mitrebriefing_2_2009</vt:lpstr>
      <vt:lpstr>PowerPoint Presentation</vt:lpstr>
      <vt:lpstr>iOS Security Model</vt:lpstr>
      <vt:lpstr>Research Scope</vt:lpstr>
      <vt:lpstr>Hacking and Jailbreaking iOS</vt:lpstr>
      <vt:lpstr>Standard iOS Application Today</vt:lpstr>
      <vt:lpstr>iMAS Secure Application Framework </vt:lpstr>
      <vt:lpstr>iOS Security Architecture</vt:lpstr>
      <vt:lpstr>Mobile Threats</vt:lpstr>
      <vt:lpstr>iMAS App Security “trade-space” Comparison Goal: Sep 2013 </vt:lpstr>
      <vt:lpstr>iMAS Deliverables</vt:lpstr>
      <vt:lpstr>iOS Application Security Audit</vt:lpstr>
      <vt:lpstr>PowerPoint Presentation</vt:lpstr>
      <vt:lpstr>Audit Summary </vt:lpstr>
      <vt:lpstr>STIG Compliance Security Technical Implementation Guide</vt:lpstr>
      <vt:lpstr>Audit Takeaways</vt:lpstr>
      <vt:lpstr>Technical Approach iMAS Secure Application Framework</vt:lpstr>
      <vt:lpstr>Research Plan</vt:lpstr>
      <vt:lpstr>Progress FY13 first-half</vt:lpstr>
      <vt:lpstr>FY13 Additional Controls</vt:lpstr>
      <vt:lpstr>Questions?</vt:lpstr>
      <vt:lpstr>Backup</vt:lpstr>
      <vt:lpstr>github.com/project-imas site Five iMAS security controls available</vt:lpstr>
      <vt:lpstr>Technical Approach iMAS Static Components</vt:lpstr>
      <vt:lpstr>Technical Approach iMAS Static Components (cont.)</vt:lpstr>
      <vt:lpstr>iOS Mobile App Security (iMAS) The Story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 Dec 2012 PRS</dc:title>
  <dc:creator>GGANLEY</dc:creator>
  <cp:lastModifiedBy>Ganley, Gregg</cp:lastModifiedBy>
  <cp:revision>687</cp:revision>
  <cp:lastPrinted>2010-09-07T15:07:25Z</cp:lastPrinted>
  <dcterms:created xsi:type="dcterms:W3CDTF">2010-09-10T15:53:48Z</dcterms:created>
  <dcterms:modified xsi:type="dcterms:W3CDTF">2013-04-17T17:00:25Z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0x010100823A99C636F7423283FB0D200866C613002934DB2C7EA28A4EB54AF60859EFBEA8</vt:lpwstr>
  </property>
  <property fmtid="{D5CDD505-2E9C-101B-9397-08002B2CF9AE}" pid="3" name="DISdDocName">
    <vt:lpwstr>PR_12-5077</vt:lpwstr>
  </property>
  <property fmtid="{D5CDD505-2E9C-101B-9397-08002B2CF9AE}" pid="4" name="DISProperties">
    <vt:lpwstr>DISdDocName,DIScgiUrl,DISdWorkflowState,DISdUser,DISdID,DISidcName,DISTaskPaneUrl</vt:lpwstr>
  </property>
  <property fmtid="{D5CDD505-2E9C-101B-9397-08002B2CF9AE}" pid="5" name="DIScgiUrl">
    <vt:lpwstr>http://ecmsrv1.mitre.org/urm/idcplg</vt:lpwstr>
  </property>
  <property fmtid="{D5CDD505-2E9C-101B-9397-08002B2CF9AE}" pid="6" name="DISdUser">
    <vt:lpwstr>gganley</vt:lpwstr>
  </property>
  <property fmtid="{D5CDD505-2E9C-101B-9397-08002B2CF9AE}" pid="7" name="DISdID">
    <vt:lpwstr>9477</vt:lpwstr>
  </property>
  <property fmtid="{D5CDD505-2E9C-101B-9397-08002B2CF9AE}" pid="8" name="DISidcName">
    <vt:lpwstr>ecmsrv1mitreorg16200</vt:lpwstr>
  </property>
  <property fmtid="{D5CDD505-2E9C-101B-9397-08002B2CF9AE}" pid="9" name="DISTaskPaneUrl">
    <vt:lpwstr>http://ecmsrv1.mitre.org/urm/idcplg?IdcService=DESKTOP_DOC_INFO&amp;dDocName=PR_12-5077&amp;dID=9477&amp;ClientControlled=DocMan,taskpane&amp;coreContentOnly=1</vt:lpwstr>
  </property>
  <property fmtid="{D5CDD505-2E9C-101B-9397-08002B2CF9AE}" pid="10" name="DISdWorkflowState">
    <vt:lpwstr>W</vt:lpwstr>
  </property>
</Properties>
</file>