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5"/>
  </p:sldMasterIdLst>
  <p:notesMasterIdLst>
    <p:notesMasterId r:id="rId8"/>
  </p:notesMasterIdLst>
  <p:handoutMasterIdLst>
    <p:handoutMasterId r:id="rId9"/>
  </p:handoutMasterIdLst>
  <p:sldIdLst>
    <p:sldId id="321" r:id="rId6"/>
    <p:sldId id="323" r:id="rId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s, Glenn F." initials="GFR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BF00"/>
    <a:srgbClr val="FFFF99"/>
    <a:srgbClr val="D9E3FF"/>
    <a:srgbClr val="CCECFF"/>
    <a:srgbClr val="004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39" autoAdjust="0"/>
    <p:restoredTop sz="99642" autoAdjust="0"/>
  </p:normalViewPr>
  <p:slideViewPr>
    <p:cSldViewPr snapToGrid="0">
      <p:cViewPr>
        <p:scale>
          <a:sx n="96" d="100"/>
          <a:sy n="96" d="100"/>
        </p:scale>
        <p:origin x="-1386" y="-23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-351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fld id="{FEA2C0C7-6E20-4D11-829A-FB0064360B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6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fld id="{575D93EA-E77E-4ECF-AC89-CC6B81F2E6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806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6314380" y="6533104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© 2012</a:t>
            </a:r>
            <a:r>
              <a:rPr lang="en-US" altLang="en-US" sz="800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 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The MITRE Corporation. All </a:t>
            </a:r>
            <a:r>
              <a:rPr lang="en-US" alt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rights reserved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.</a:t>
            </a:r>
            <a:endParaRPr lang="en-US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Helvetica LT Std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740520" y="6507841"/>
            <a:ext cx="1981200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For </a:t>
            </a:r>
            <a:r>
              <a:rPr 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internal </a:t>
            </a:r>
            <a:r>
              <a:rPr 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MITRE </a:t>
            </a:r>
            <a:r>
              <a:rPr 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use</a:t>
            </a:r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Helvetica LT Std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57681" y="76200"/>
            <a:ext cx="495766" cy="180918"/>
          </a:xfrm>
          <a:prstGeom prst="rect">
            <a:avLst/>
          </a:prstGeom>
        </p:spPr>
        <p:txBody>
          <a:bodyPr/>
          <a:lstStyle/>
          <a:p>
            <a:fld id="{2C333527-BB03-47C3-B68C-229951B94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0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0486" y="6594600"/>
            <a:ext cx="5832560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>
              <a:lnSpc>
                <a:spcPts val="1300"/>
              </a:lnSpc>
              <a:spcAft>
                <a:spcPct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2013 The MITRE Corporation. All rights reserved. 	For internal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24245" y="4025438"/>
            <a:ext cx="7946694" cy="13716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4329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4246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88055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01864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1567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29482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6314380" y="6533104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© 2012</a:t>
            </a:r>
            <a:r>
              <a:rPr lang="en-US" altLang="en-US" sz="800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 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The MITRE Corporation. All </a:t>
            </a:r>
            <a:r>
              <a:rPr lang="en-US" alt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rights reserved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.</a:t>
            </a:r>
            <a:endParaRPr lang="en-US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Helvetica LT Std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740520" y="6507841"/>
            <a:ext cx="1981200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For </a:t>
            </a:r>
            <a:r>
              <a:rPr 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internal </a:t>
            </a:r>
            <a:r>
              <a:rPr 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MITRE </a:t>
            </a:r>
            <a:r>
              <a:rPr 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use</a:t>
            </a:r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Helvetica LT Std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40520" y="106913"/>
            <a:ext cx="8030418" cy="184666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i="0" smtClean="0">
                <a:solidFill>
                  <a:schemeClr val="tx2"/>
                </a:solidFill>
                <a:ea typeface="Verdana" pitchFamily="34" charset="0"/>
                <a:cs typeface="Verdana" pitchFamily="34" charset="0"/>
              </a:rPr>
              <a:t>Center or Organization Name Here</a:t>
            </a:r>
            <a:endParaRPr lang="en-US" sz="1200" i="0">
              <a:solidFill>
                <a:schemeClr val="tx2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204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72959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83873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94787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05701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1661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9472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 bwMode="auto">
          <a:xfrm>
            <a:off x="838200" y="3276600"/>
            <a:ext cx="77800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 Box 34"/>
          <p:cNvSpPr txBox="1">
            <a:spLocks noChangeArrowheads="1"/>
          </p:cNvSpPr>
          <p:nvPr/>
        </p:nvSpPr>
        <p:spPr bwMode="auto">
          <a:xfrm>
            <a:off x="6288502" y="6590252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© 2012</a:t>
            </a:r>
            <a:r>
              <a:rPr lang="en-US" altLang="en-US" sz="800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The MITRE Corporation. All </a:t>
            </a:r>
            <a:r>
              <a:rPr lang="en-US" alt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rights reserved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.</a:t>
            </a:r>
            <a:endParaRPr lang="en-US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740520" y="6564989"/>
            <a:ext cx="1981200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For </a:t>
            </a:r>
            <a:r>
              <a:rPr 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internal </a:t>
            </a:r>
            <a:r>
              <a:rPr 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MITRE </a:t>
            </a:r>
            <a:r>
              <a:rPr 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use</a:t>
            </a:r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0" y="0"/>
            <a:ext cx="407324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0" y="3352800"/>
            <a:ext cx="407324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49" y="6250820"/>
            <a:ext cx="670505" cy="243820"/>
          </a:xfrm>
          <a:prstGeom prst="rect">
            <a:avLst/>
          </a:prstGeom>
        </p:spPr>
      </p:pic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3649" y="3463137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smtClean="0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62000" y="1041287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69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fld id="{63337DF1-FFD0-467C-AEC8-891FB64B6D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0486" y="6594600"/>
            <a:ext cx="5832560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2013 The MITRE Corporation. All rights reserved. 	For internal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48927"/>
            <a:ext cx="4040188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048927"/>
            <a:ext cx="4041775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800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3369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fld id="{2C333527-BB03-47C3-B68C-229951B94A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0486" y="6594600"/>
            <a:ext cx="5832560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2013 The MITRE Corporation. All rights reserved. 	For internal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3771" y="6613071"/>
            <a:ext cx="5669280" cy="203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2013 The MITRE Corporation. All rights reserved. 	For internal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3771" y="6613071"/>
            <a:ext cx="5669280" cy="203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2013 The MITRE Corporation. All rights reserved. 	For internal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71894" y="647860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/>
                </a:solidFill>
                <a:latin typeface="MITRE" pitchFamily="82" charset="0"/>
              </a:rPr>
              <a:t>MITRE</a:t>
            </a:r>
            <a:endParaRPr lang="en-US">
              <a:solidFill>
                <a:schemeClr val="tx2"/>
              </a:solidFill>
              <a:latin typeface="MITRE" pitchFamily="82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0" y="0"/>
            <a:ext cx="407324" cy="128847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1446415"/>
            <a:ext cx="407324" cy="541158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3771" y="6613071"/>
            <a:ext cx="5669280" cy="203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2013 The MITRE Corporation. All rights reserved. 	For internal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30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8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2013 The MITRE Corporation. All rights reserved.  For internal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18308" y="1295400"/>
            <a:ext cx="8220892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0" y="1"/>
            <a:ext cx="407324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371601"/>
            <a:ext cx="407324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947" y="6540145"/>
            <a:ext cx="670505" cy="2438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58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2800" b="1" kern="1200">
          <a:solidFill>
            <a:schemeClr val="tx2"/>
          </a:solidFill>
          <a:latin typeface="Helvetica LT Std" pitchFamily="34" charset="0"/>
          <a:ea typeface="Verdana" pitchFamily="34" charset="0"/>
          <a:cs typeface="Verdana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1pPr>
      <a:lvl2pPr marL="5159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2pPr>
      <a:lvl3pPr marL="747713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sz="18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black@mitre.org" TargetMode="External"/><Relationship Id="rId2" Type="http://schemas.openxmlformats.org/officeDocument/2006/relationships/hyperlink" Target="project-imas.github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071" y="1238214"/>
            <a:ext cx="4433094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iMAS</a:t>
            </a:r>
            <a:br>
              <a:rPr lang="en-US" dirty="0" smtClean="0"/>
            </a:br>
            <a:r>
              <a:rPr lang="en-US" dirty="0" smtClean="0"/>
              <a:t>iOS Mobile Application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173" y="1297041"/>
            <a:ext cx="3943350" cy="53177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u="sng" dirty="0" smtClean="0"/>
              <a:t>Problem</a:t>
            </a:r>
          </a:p>
          <a:p>
            <a:r>
              <a:rPr lang="en-US" sz="1600" dirty="0" smtClean="0"/>
              <a:t>iOS is considered secure, but out of the box security is not enough</a:t>
            </a:r>
          </a:p>
          <a:p>
            <a:r>
              <a:rPr lang="en-US" sz="1600" dirty="0" smtClean="0"/>
              <a:t>Simple device passcodes enable easy compromise of applications and data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800" u="sng" dirty="0" smtClean="0"/>
              <a:t>Solution</a:t>
            </a:r>
            <a:endParaRPr lang="en-US" sz="1800" u="sng" dirty="0"/>
          </a:p>
          <a:p>
            <a:r>
              <a:rPr lang="en-US" sz="1600" dirty="0" smtClean="0"/>
              <a:t>Additional security controls beyond Apple</a:t>
            </a:r>
            <a:endParaRPr lang="en-US" sz="1600" dirty="0"/>
          </a:p>
          <a:p>
            <a:r>
              <a:rPr lang="en-US" sz="1600" dirty="0" smtClean="0"/>
              <a:t>Reduce iOS app attack surface</a:t>
            </a:r>
          </a:p>
          <a:p>
            <a:r>
              <a:rPr lang="en-US" sz="1600" dirty="0"/>
              <a:t>Extends security with or without MDM and COTS </a:t>
            </a:r>
            <a:r>
              <a:rPr lang="en-US" sz="1600" dirty="0" smtClean="0"/>
              <a:t>solutions</a:t>
            </a:r>
          </a:p>
          <a:p>
            <a:r>
              <a:rPr lang="en-US" sz="1600" dirty="0"/>
              <a:t>Measurable security </a:t>
            </a:r>
            <a:r>
              <a:rPr lang="en-US" sz="1050" dirty="0"/>
              <a:t>(DISA Mobile App SRG</a:t>
            </a:r>
            <a:r>
              <a:rPr lang="en-US" sz="1050" dirty="0" smtClean="0"/>
              <a:t>)</a:t>
            </a:r>
            <a:endParaRPr lang="en-US" sz="1600" dirty="0"/>
          </a:p>
          <a:p>
            <a:r>
              <a:rPr lang="en-US" sz="1600" dirty="0" smtClean="0"/>
              <a:t>Controls open source available</a:t>
            </a:r>
          </a:p>
          <a:p>
            <a:pPr marL="287338" lvl="1" indent="0">
              <a:buNone/>
            </a:pPr>
            <a:r>
              <a:rPr lang="en-US" sz="1600" dirty="0" smtClean="0"/>
              <a:t>project-imas.github.com</a:t>
            </a:r>
          </a:p>
          <a:p>
            <a:r>
              <a:rPr lang="en-US" sz="1600" dirty="0" smtClean="0"/>
              <a:t>Raise iOS app </a:t>
            </a:r>
            <a:r>
              <a:rPr lang="en-US" sz="1600" dirty="0"/>
              <a:t>security </a:t>
            </a:r>
            <a:r>
              <a:rPr lang="en-US" sz="1600" dirty="0" smtClean="0"/>
              <a:t>levels - closer </a:t>
            </a:r>
            <a:r>
              <a:rPr lang="en-US" sz="1600" dirty="0"/>
              <a:t>to the Art of the Possible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1217" y="76200"/>
            <a:ext cx="495766" cy="180918"/>
          </a:xfrm>
          <a:prstGeom prst="rect">
            <a:avLst/>
          </a:prstGeom>
        </p:spPr>
        <p:txBody>
          <a:bodyPr/>
          <a:lstStyle/>
          <a:p>
            <a:fld id="{CA538793-F95B-4CFC-9A87-DBAD57B24C1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0485" y="6594600"/>
            <a:ext cx="7821765" cy="2634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2013 The MITRE Corporation. All rights reserved. 	</a:t>
            </a:r>
            <a:r>
              <a:rPr lang="en-US" dirty="0"/>
              <a:t> Approved for Public Release; Distribution Unlimited. 13-1012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2" descr="Person Pho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098" y="99666"/>
            <a:ext cx="747665" cy="93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40213" y="1038225"/>
            <a:ext cx="1021433" cy="256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dirty="0" smtClean="0"/>
              <a:t>Gregg Ganley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8048475" y="1038482"/>
            <a:ext cx="1021433" cy="257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050" dirty="0" smtClean="0"/>
              <a:t>Gavin Black</a:t>
            </a:r>
            <a:endParaRPr lang="en-US" sz="1050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4513523" y="1612678"/>
            <a:ext cx="3566539" cy="2069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1775" indent="-2317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 marL="515938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 marL="747713" indent="-2317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 smtClean="0"/>
          </a:p>
          <a:p>
            <a:pPr marL="0" indent="0">
              <a:buFont typeface="Wingdings" pitchFamily="2" charset="2"/>
              <a:buNone/>
            </a:pPr>
            <a:endParaRPr lang="en-US" sz="1600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257675" y="3818510"/>
            <a:ext cx="4781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244" y="3880128"/>
            <a:ext cx="4363364" cy="257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Group 56"/>
          <p:cNvGrpSpPr/>
          <p:nvPr/>
        </p:nvGrpSpPr>
        <p:grpSpPr>
          <a:xfrm>
            <a:off x="5527667" y="137378"/>
            <a:ext cx="1521719" cy="1028927"/>
            <a:chOff x="4774616" y="3924500"/>
            <a:chExt cx="3302584" cy="1866700"/>
          </a:xfrm>
        </p:grpSpPr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356" y="3924500"/>
              <a:ext cx="3112541" cy="18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4832455"/>
              <a:ext cx="1447800" cy="958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2" descr="92B5A6C3-5B20-4EDA-B65E-854259E68F6A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616" y="3939536"/>
              <a:ext cx="918314" cy="918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8" name="Picture 4" descr="Person Photo">
            <a:hlinkClick r:id="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646" y="92695"/>
            <a:ext cx="762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71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07" y="274638"/>
            <a:ext cx="8229600" cy="868362"/>
          </a:xfrm>
        </p:spPr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07" y="1447800"/>
            <a:ext cx="8229600" cy="4678363"/>
          </a:xfrm>
        </p:spPr>
        <p:txBody>
          <a:bodyPr/>
          <a:lstStyle/>
          <a:p>
            <a:r>
              <a:rPr lang="en-US" dirty="0" smtClean="0"/>
              <a:t>Github:</a:t>
            </a:r>
          </a:p>
          <a:p>
            <a:pPr marL="287338" lvl="1" indent="0">
              <a:buNone/>
            </a:pPr>
            <a:r>
              <a:rPr lang="en-US" dirty="0" smtClean="0">
                <a:hlinkClick r:id="rId2" action="ppaction://hlinkfile"/>
              </a:rPr>
              <a:t>project-imas.github.com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POC:</a:t>
            </a:r>
          </a:p>
          <a:p>
            <a:pPr lvl="1"/>
            <a:r>
              <a:rPr lang="en-US" dirty="0" smtClean="0"/>
              <a:t>MITRE, Bedford MA</a:t>
            </a:r>
          </a:p>
          <a:p>
            <a:pPr lvl="1"/>
            <a:r>
              <a:rPr lang="en-US" dirty="0" smtClean="0"/>
              <a:t>Gregg Ganley</a:t>
            </a:r>
          </a:p>
          <a:p>
            <a:pPr lvl="2"/>
            <a:r>
              <a:rPr lang="en-US" dirty="0" smtClean="0"/>
              <a:t>781-271-2739</a:t>
            </a:r>
          </a:p>
          <a:p>
            <a:pPr lvl="2"/>
            <a:r>
              <a:rPr lang="en-US" dirty="0" smtClean="0"/>
              <a:t>gganley@mitre.org</a:t>
            </a:r>
          </a:p>
          <a:p>
            <a:pPr lvl="1"/>
            <a:r>
              <a:rPr lang="en-US" dirty="0" smtClean="0"/>
              <a:t>Gavin Black</a:t>
            </a:r>
          </a:p>
          <a:p>
            <a:pPr lvl="2"/>
            <a:r>
              <a:rPr lang="en-US" dirty="0" smtClean="0"/>
              <a:t>781-271-4771</a:t>
            </a:r>
          </a:p>
          <a:p>
            <a:pPr lvl="2"/>
            <a:r>
              <a:rPr lang="en-US" b="1" dirty="0">
                <a:hlinkClick r:id="rId3"/>
              </a:rPr>
              <a:t>gblack@mitre.org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20485" y="6594600"/>
            <a:ext cx="7545319" cy="2634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2013 The MITRE Corporation. All rights reserved. 	</a:t>
            </a:r>
            <a:r>
              <a:rPr lang="en-US" dirty="0" smtClean="0"/>
              <a:t>Approved for Public Release; Distribution Unlimited. 13-1012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04" y="6286722"/>
            <a:ext cx="838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8140148" y="6381972"/>
            <a:ext cx="755374" cy="4572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314" y="29817"/>
            <a:ext cx="5133899" cy="341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252" y="3558209"/>
            <a:ext cx="5133899" cy="305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73835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briefing-template-2012-wcentername">
  <a:themeElements>
    <a:clrScheme name="MITRE Corporate Colors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00FF"/>
      </a:hlink>
      <a:folHlink>
        <a:srgbClr val="800080"/>
      </a:folHlink>
    </a:clrScheme>
    <a:fontScheme name="MITRE Corporate Fonts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ategory xmlns="18805aa9-8142-4aae-b41c-bcf915c19812">Other</Category>
    <MITRE_x0020_Sensitivity xmlns="http://schemas.microsoft.com/sharepoint/v3">Public Information</MITRE_x0020_Sensitivity>
    <Release_x0020_Statement xmlns="http://schemas.microsoft.com/sharepoint/v3">Approved for Public Release</Release_x0020_Statement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4FA030EFC6D400408CBEDA0DEA93A19C" ma:contentTypeVersion="2" ma:contentTypeDescription="Materials and documents that contain MITRE authored content and other content directly attributable to MITRE and its work" ma:contentTypeScope="" ma:versionID="b20faebf92c98c6eb30e1fe6bb158bfa">
  <xsd:schema xmlns:xsd="http://www.w3.org/2001/XMLSchema" xmlns:xs="http://www.w3.org/2001/XMLSchema" xmlns:p="http://schemas.microsoft.com/office/2006/metadata/properties" xmlns:ns1="http://schemas.microsoft.com/sharepoint/v3" xmlns:ns3="18805aa9-8142-4aae-b41c-bcf915c19812" targetNamespace="http://schemas.microsoft.com/office/2006/metadata/properties" ma:root="true" ma:fieldsID="e7987c4eaa58615e60b6ab3640a9c3a4" ns1:_="" ns3:_="">
    <xsd:import namespace="http://schemas.microsoft.com/sharepoint/v3"/>
    <xsd:import namespace="18805aa9-8142-4aae-b41c-bcf915c19812"/>
    <xsd:element name="properties">
      <xsd:complexType>
        <xsd:sequence>
          <xsd:element name="documentManagement">
            <xsd:complexType>
              <xsd:all>
                <xsd:element ref="ns1:MITRE_x0020_Sensitivity"/>
                <xsd:element ref="ns1:Release_x0020_Statement"/>
                <xsd:element ref="ns3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9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0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805aa9-8142-4aae-b41c-bcf915c19812" elementFormDefault="qualified">
    <xsd:import namespace="http://schemas.microsoft.com/office/2006/documentManagement/types"/>
    <xsd:import namespace="http://schemas.microsoft.com/office/infopath/2007/PartnerControls"/>
    <xsd:element name="Category" ma:index="11" nillable="true" ma:displayName="Category" ma:format="Dropdown" ma:internalName="Category">
      <xsd:simpleType>
        <xsd:restriction base="dms:Choice">
          <xsd:enumeration value="Template"/>
          <xsd:enumeration value="PI Workshop"/>
          <xsd:enumeration value="Idea Market"/>
          <xsd:enumeration value="Featured Research"/>
          <xsd:enumeration value="Executive Summary"/>
          <xsd:enumeration value="Project Pages"/>
          <xsd:enumeration value="What we do"/>
          <xsd:enumeration value="Project Library"/>
          <xsd:enumeration value="Slide Library"/>
          <xsd:enumeration value="Booklet"/>
          <xsd:enumeration value="Other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AF5A4B-33D3-40BC-9E31-587ACDD3D415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2CFEAC9E-F510-49C7-97E8-9F5BFC2A42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6E5B1B-B998-4E41-9B1B-28665947B374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18805aa9-8142-4aae-b41c-bcf915c19812"/>
    <ds:schemaRef ds:uri="http://schemas.microsoft.com/sharepoint/v3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C540CAC2-1938-4B0B-AC07-467C02EA82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8805aa9-8142-4aae-b41c-bcf915c198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briefing-template</Template>
  <TotalTime>225</TotalTime>
  <Words>115</Words>
  <Application>Microsoft Office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mitre-briefing-template-2012-wcentername</vt:lpstr>
      <vt:lpstr>iMAS iOS Mobile Application Security</vt:lpstr>
      <vt:lpstr>Contact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iMAS</dc:title>
  <dc:creator>GGANLEY</dc:creator>
  <dc:description>Version 1.0 _x000d_
12/03/07</dc:description>
  <cp:lastModifiedBy>Ganley, Gregg</cp:lastModifiedBy>
  <cp:revision>30</cp:revision>
  <cp:lastPrinted>2011-05-04T12:57:35Z</cp:lastPrinted>
  <dcterms:created xsi:type="dcterms:W3CDTF">2012-10-02T16:46:22Z</dcterms:created>
  <dcterms:modified xsi:type="dcterms:W3CDTF">2013-07-25T21:01:29Z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0x010100823A99C636F7423283FB0D200866C613004FA030EFC6D400408CBEDA0DEA93A19C</vt:lpwstr>
  </property>
  <property fmtid="{D5CDD505-2E9C-101B-9397-08002B2CF9AE}" pid="3" name="Dept/Type">
    <vt:lpwstr>CCG</vt:lpwstr>
  </property>
  <property fmtid="{D5CDD505-2E9C-101B-9397-08002B2CF9AE}" pid="4" name="Description0">
    <vt:lpwstr>Corporate briefing template (white, with blue &amp; gold accents) with MITRE logo. Contains a copyright notice on the cover page. This is an Office 2007 template. The spacing and layout is slightly different from the mitrebriefing_2009 template, below.</vt:lpwstr>
  </property>
  <property fmtid="{D5CDD505-2E9C-101B-9397-08002B2CF9AE}" pid="5" name="Format">
    <vt:lpwstr>PowerPoint</vt:lpwstr>
  </property>
  <property fmtid="{D5CDD505-2E9C-101B-9397-08002B2CF9AE}" pid="6" name="Version0">
    <vt:lpwstr>v3</vt:lpwstr>
  </property>
  <property fmtid="{D5CDD505-2E9C-101B-9397-08002B2CF9AE}" pid="7" name="Updated">
    <vt:lpwstr>2011-01-03T05:00:00+00:00</vt:lpwstr>
  </property>
  <property fmtid="{D5CDD505-2E9C-101B-9397-08002B2CF9AE}" pid="9" name="_NewReviewCycle">
    <vt:lpwstr/>
  </property>
</Properties>
</file>