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Real-Time Keyboard Input Monitor </a:t>
            </a:r>
            <a:br>
              <a:rPr b="1" dirty="0" sz="2400" lang="en-US">
                <a:solidFill>
                  <a:schemeClr val="accent1"/>
                </a:solidFill>
                <a:latin typeface="Arial" panose="020B0604020202020204" pitchFamily="34" charset="0"/>
                <a:cs typeface="Arial" panose="020B0604020202020204" pitchFamily="34" charset="0"/>
              </a:rPr>
            </a:br>
            <a:r>
              <a:rPr b="1" dirty="0" sz="240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271252" y="4296698"/>
            <a:ext cx="8222023" cy="2072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endParaRPr b="1" dirty="0" sz="2000" lang="en-US">
              <a:solidFill>
                <a:schemeClr val="accent1">
                  <a:lumMod val="75000"/>
                </a:schemeClr>
              </a:solidFill>
              <a:latin typeface="Arial" pitchFamily="34" charset="0"/>
              <a:cs typeface="Arial" pitchFamily="34" charset="0"/>
            </a:endParaRPr>
          </a:p>
          <a:p>
            <a:r>
              <a:rPr b="1" dirty="0" sz="2000" lang="en-US">
                <a:solidFill>
                  <a:schemeClr val="accent1">
                    <a:lumMod val="75000"/>
                  </a:schemeClr>
                </a:solidFill>
                <a:latin typeface="Arial"/>
                <a:cs typeface="Arial"/>
              </a:rPr>
              <a:t>Student Name-  </a:t>
            </a:r>
            <a:r>
              <a:rPr b="1" dirty="0" sz="2000" lang="en-US">
                <a:solidFill>
                  <a:schemeClr val="accent3"/>
                </a:solidFill>
                <a:latin typeface="Arial"/>
                <a:cs typeface="Arial"/>
              </a:rPr>
              <a:t>V</a:t>
            </a:r>
            <a:r>
              <a:rPr b="1" dirty="0" sz="2000" lang="en-US">
                <a:solidFill>
                  <a:schemeClr val="accent3"/>
                </a:solidFill>
                <a:latin typeface="Arial"/>
                <a:cs typeface="Arial"/>
              </a:rPr>
              <a:t>I</a:t>
            </a:r>
            <a:r>
              <a:rPr b="1" dirty="0" sz="2000" lang="en-US">
                <a:solidFill>
                  <a:schemeClr val="accent3"/>
                </a:solidFill>
                <a:latin typeface="Arial"/>
                <a:cs typeface="Arial"/>
              </a:rPr>
              <a:t>N</a:t>
            </a:r>
            <a:r>
              <a:rPr b="1" dirty="0" sz="2000" lang="en-US">
                <a:solidFill>
                  <a:schemeClr val="accent3"/>
                </a:solidFill>
                <a:latin typeface="Arial"/>
                <a:cs typeface="Arial"/>
              </a:rPr>
              <a:t>A</a:t>
            </a:r>
            <a:r>
              <a:rPr b="1" dirty="0" sz="2000" lang="en-US">
                <a:solidFill>
                  <a:schemeClr val="accent3"/>
                </a:solidFill>
                <a:latin typeface="Arial"/>
                <a:cs typeface="Arial"/>
              </a:rPr>
              <a:t>Y</a:t>
            </a:r>
            <a:r>
              <a:rPr b="1" dirty="0" sz="2000" lang="en-US">
                <a:solidFill>
                  <a:schemeClr val="accent3"/>
                </a:solidFill>
                <a:latin typeface="Arial"/>
                <a:cs typeface="Arial"/>
              </a:rPr>
              <a:t>A</a:t>
            </a:r>
            <a:r>
              <a:rPr b="1" dirty="0" sz="2000" lang="en-US">
                <a:solidFill>
                  <a:schemeClr val="accent3"/>
                </a:solidFill>
                <a:latin typeface="Arial"/>
                <a:cs typeface="Arial"/>
              </a:rPr>
              <a:t>G</a:t>
            </a:r>
            <a:r>
              <a:rPr b="1" dirty="0" sz="2000" lang="en-US">
                <a:solidFill>
                  <a:schemeClr val="accent3"/>
                </a:solidFill>
                <a:latin typeface="Arial"/>
                <a:cs typeface="Arial"/>
              </a:rPr>
              <a:t>A</a:t>
            </a:r>
            <a:r>
              <a:rPr b="1" dirty="0" sz="2000" lang="en-US">
                <a:solidFill>
                  <a:schemeClr val="accent3"/>
                </a:solidFill>
                <a:latin typeface="Arial"/>
                <a:cs typeface="Arial"/>
              </a:rPr>
              <a:t>M</a:t>
            </a:r>
            <a:r>
              <a:rPr b="1" dirty="0" sz="2000" lang="en-US">
                <a:solidFill>
                  <a:schemeClr val="accent3"/>
                </a:solidFill>
                <a:latin typeface="Arial"/>
                <a:cs typeface="Arial"/>
              </a:rPr>
              <a:t>O</a:t>
            </a:r>
            <a:r>
              <a:rPr b="1" dirty="0" sz="2000" lang="en-US">
                <a:solidFill>
                  <a:schemeClr val="accent3"/>
                </a:solidFill>
                <a:latin typeface="Arial"/>
                <a:cs typeface="Arial"/>
              </a:rPr>
              <a:t>O</a:t>
            </a:r>
            <a:r>
              <a:rPr b="1" dirty="0" sz="2000" lang="en-US">
                <a:solidFill>
                  <a:schemeClr val="accent3"/>
                </a:solidFill>
                <a:latin typeface="Arial"/>
                <a:cs typeface="Arial"/>
              </a:rPr>
              <a:t>R</a:t>
            </a:r>
            <a:r>
              <a:rPr b="1" dirty="0" sz="2000" lang="en-US">
                <a:solidFill>
                  <a:schemeClr val="accent3"/>
                </a:solidFill>
                <a:latin typeface="Arial"/>
                <a:cs typeface="Arial"/>
              </a:rPr>
              <a:t>T</a:t>
            </a:r>
            <a:r>
              <a:rPr b="1" dirty="0" sz="2000" lang="en-US">
                <a:solidFill>
                  <a:schemeClr val="accent3"/>
                </a:solidFill>
                <a:latin typeface="Arial"/>
                <a:cs typeface="Arial"/>
              </a:rPr>
              <a:t>H</a:t>
            </a:r>
            <a:r>
              <a:rPr b="1" dirty="0" sz="2000" lang="en-US">
                <a:solidFill>
                  <a:schemeClr val="accent3"/>
                </a:solidFill>
                <a:latin typeface="Arial"/>
                <a:cs typeface="Arial"/>
              </a:rPr>
              <a:t>Y</a:t>
            </a:r>
            <a:r>
              <a:rPr b="1" dirty="0" sz="2000" lang="en-US">
                <a:solidFill>
                  <a:schemeClr val="accent3"/>
                </a:solidFill>
                <a:latin typeface="Arial"/>
                <a:cs typeface="Arial"/>
              </a:rPr>
              <a:t>.</a:t>
            </a:r>
            <a:r>
              <a:rPr b="1" dirty="0" sz="2000" lang="en-US">
                <a:solidFill>
                  <a:schemeClr val="accent3"/>
                </a:solidFill>
                <a:latin typeface="Arial"/>
                <a:cs typeface="Arial"/>
              </a:rPr>
              <a:t>P</a:t>
            </a:r>
            <a:endParaRPr altLang="en-US" lang="zh-CN"/>
          </a:p>
          <a:p>
            <a:r>
              <a:rPr b="1" dirty="0" sz="2000" lang="en-US">
                <a:solidFill>
                  <a:schemeClr val="accent1">
                    <a:lumMod val="75000"/>
                  </a:schemeClr>
                </a:solidFill>
                <a:latin typeface="Arial"/>
                <a:cs typeface="Arial"/>
              </a:rPr>
              <a:t>Register no- </a:t>
            </a:r>
            <a:r>
              <a:rPr b="1" dirty="0" sz="2000" lang="en-US">
                <a:solidFill>
                  <a:schemeClr val="accent3"/>
                </a:solidFill>
                <a:latin typeface="Arial"/>
                <a:cs typeface="Arial"/>
              </a:rPr>
              <a:t>2</a:t>
            </a:r>
            <a:r>
              <a:rPr b="1" dirty="0" sz="2000" lang="en-US">
                <a:solidFill>
                  <a:schemeClr val="accent3"/>
                </a:solidFill>
                <a:latin typeface="Arial"/>
                <a:cs typeface="Arial"/>
              </a:rPr>
              <a:t>1</a:t>
            </a:r>
            <a:r>
              <a:rPr b="1" dirty="0" sz="2000" lang="en-US">
                <a:solidFill>
                  <a:schemeClr val="accent3"/>
                </a:solidFill>
                <a:latin typeface="Arial"/>
                <a:cs typeface="Arial"/>
              </a:rPr>
              <a:t>0</a:t>
            </a:r>
            <a:r>
              <a:rPr b="1" dirty="0" sz="2000" lang="en-US">
                <a:solidFill>
                  <a:schemeClr val="accent3"/>
                </a:solidFill>
                <a:latin typeface="Arial"/>
                <a:cs typeface="Arial"/>
              </a:rPr>
              <a:t>8</a:t>
            </a:r>
            <a:r>
              <a:rPr b="1" dirty="0" sz="2000" lang="en-US">
                <a:solidFill>
                  <a:schemeClr val="accent3"/>
                </a:solidFill>
                <a:latin typeface="Arial"/>
                <a:cs typeface="Arial"/>
              </a:rPr>
              <a:t>2</a:t>
            </a:r>
            <a:r>
              <a:rPr b="1" dirty="0" sz="2000" lang="en-US">
                <a:solidFill>
                  <a:schemeClr val="accent3"/>
                </a:solidFill>
                <a:latin typeface="Arial"/>
                <a:cs typeface="Arial"/>
              </a:rPr>
              <a:t>1</a:t>
            </a:r>
            <a:r>
              <a:rPr b="1" dirty="0" sz="2000" lang="en-US">
                <a:solidFill>
                  <a:schemeClr val="accent3"/>
                </a:solidFill>
                <a:latin typeface="Arial"/>
                <a:cs typeface="Arial"/>
              </a:rPr>
              <a:t>2</a:t>
            </a:r>
            <a:r>
              <a:rPr b="1" dirty="0" sz="2000" lang="en-US">
                <a:solidFill>
                  <a:schemeClr val="accent3"/>
                </a:solidFill>
                <a:latin typeface="Arial"/>
                <a:cs typeface="Arial"/>
              </a:rPr>
              <a:t>0</a:t>
            </a:r>
            <a:r>
              <a:rPr b="1" dirty="0" sz="2000" lang="en-US">
                <a:solidFill>
                  <a:schemeClr val="accent3"/>
                </a:solidFill>
                <a:latin typeface="Arial"/>
                <a:cs typeface="Arial"/>
              </a:rPr>
              <a:t>5</a:t>
            </a:r>
            <a:r>
              <a:rPr b="1" dirty="0" sz="2000" lang="en-US">
                <a:solidFill>
                  <a:schemeClr val="accent3"/>
                </a:solidFill>
                <a:latin typeface="Arial"/>
                <a:cs typeface="Arial"/>
              </a:rPr>
              <a:t>1</a:t>
            </a:r>
            <a:r>
              <a:rPr b="1" dirty="0" sz="2000" lang="en-US">
                <a:solidFill>
                  <a:schemeClr val="accent3"/>
                </a:solidFill>
                <a:latin typeface="Arial"/>
                <a:cs typeface="Arial"/>
              </a:rPr>
              <a:t>2</a:t>
            </a:r>
            <a:r>
              <a:rPr b="1" dirty="0" sz="2000" lang="en-US">
                <a:solidFill>
                  <a:schemeClr val="accent3"/>
                </a:solidFill>
                <a:latin typeface="Arial"/>
                <a:cs typeface="Arial"/>
              </a:rPr>
              <a:t>2</a:t>
            </a:r>
            <a:endParaRPr altLang="en-US" lang="zh-CN"/>
          </a:p>
          <a:p>
            <a:r>
              <a:rPr b="1" dirty="0" sz="2000" lang="en-US">
                <a:solidFill>
                  <a:schemeClr val="accent1">
                    <a:lumMod val="75000"/>
                  </a:schemeClr>
                </a:solidFill>
                <a:latin typeface="Arial"/>
                <a:cs typeface="Arial"/>
              </a:rPr>
              <a:t>College Name-  </a:t>
            </a:r>
            <a:r>
              <a:rPr b="1" dirty="0" sz="2000" lang="en-US">
                <a:solidFill>
                  <a:schemeClr val="accent3"/>
                </a:solidFill>
                <a:latin typeface="Arial"/>
                <a:cs typeface="Arial"/>
              </a:rPr>
              <a:t>Kings Engineering College</a:t>
            </a:r>
          </a:p>
          <a:p>
            <a:r>
              <a:rPr b="1" dirty="0" sz="2000" lang="en-US">
                <a:solidFill>
                  <a:schemeClr val="accent1">
                    <a:lumMod val="75000"/>
                  </a:schemeClr>
                </a:solidFill>
                <a:latin typeface="Arial"/>
                <a:cs typeface="Arial"/>
              </a:rPr>
              <a:t>Department-      </a:t>
            </a:r>
            <a:r>
              <a:rPr b="1" dirty="0" sz="2000" lang="en-US">
                <a:solidFill>
                  <a:schemeClr val="accent3"/>
                </a:solidFill>
                <a:latin typeface="Arial"/>
                <a:cs typeface="Arial"/>
              </a:rPr>
              <a:t>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dirty="0" lang="en-US">
                <a:solidFill>
                  <a:schemeClr val="accent3"/>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r>
              <a:rPr b="1" dirty="0" sz="1200" lang="en-US">
                <a:latin typeface="Calibri"/>
                <a:cs typeface="Calibri"/>
              </a:rPr>
              <a:t>Data Logging: The logged keystrokes will be stored in two formats:</a:t>
            </a: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r>
              <a:rPr b="1" dirty="0" sz="1200" lang="en-US">
                <a:latin typeface="Calibri"/>
                <a:cs typeface="Calibri"/>
              </a:rPr>
              <a:t>Deployment: After development, the program can be made available for use on Windows, macOS, and Linux, among other platforms.</a:t>
            </a:r>
          </a:p>
          <a:p>
            <a:pPr indent="-305435" marL="305435"/>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3" y="1331523"/>
            <a:ext cx="11029615" cy="4673324"/>
          </a:xfrm>
        </p:spPr>
        <p:txBody>
          <a:bodyPr>
            <a:normAutofit fontScale="85714" lnSpcReduction="10000"/>
          </a:bodyPr>
          <a:p>
            <a:pPr indent="-305435" marL="305435"/>
            <a:r>
              <a:rPr b="1" dirty="0" sz="1400" lang="en-US">
                <a:ea typeface="+mn-lt"/>
                <a:cs typeface="+mn-lt"/>
              </a:rPr>
              <a:t>Algorithm Selection: </a:t>
            </a:r>
            <a:r>
              <a:rPr dirty="0" sz="1400" lang="en-US">
                <a:ea typeface="+mn-lt"/>
                <a:cs typeface="+mn-lt"/>
              </a:rPr>
              <a:t>Real-time keyboard event capture is the main algorithmic component of this keylogger program. The Python </a:t>
            </a:r>
            <a:r>
              <a:rPr dirty="0" sz="1400" lang="en-US" err="1">
                <a:ea typeface="+mn-lt"/>
                <a:cs typeface="+mn-lt"/>
              </a:rPr>
              <a:t>pynput</a:t>
            </a:r>
            <a:r>
              <a:rPr dirty="0" sz="1400" lang="en-US">
                <a:ea typeface="+mn-lt"/>
                <a:cs typeface="+mn-lt"/>
              </a:rPr>
              <a:t> package, which offers tools for managing and monitoring input devices, is used to do this. Specifically, key press, hold, and release events are recorded using the Listener class from </a:t>
            </a:r>
            <a:r>
              <a:rPr dirty="0" sz="1400" lang="en-US" err="1">
                <a:ea typeface="+mn-lt"/>
                <a:cs typeface="+mn-lt"/>
              </a:rPr>
              <a:t>pynput</a:t>
            </a:r>
            <a:r>
              <a:rPr dirty="0" sz="1400" lang="en-US">
                <a:ea typeface="+mn-lt"/>
                <a:cs typeface="+mn-lt"/>
              </a:rPr>
              <a:t>. We can guarantee reliable and efficient keyboard activity monitoring without the need for sophisticated algorithms by using this library.</a:t>
            </a:r>
          </a:p>
          <a:p>
            <a:pPr indent="-305435" marL="305435"/>
            <a:r>
              <a:rPr b="1" dirty="0" sz="1400" lang="en-US">
                <a:ea typeface="+mn-lt"/>
                <a:cs typeface="+mn-lt"/>
              </a:rPr>
              <a:t>Data Input</a:t>
            </a:r>
            <a:r>
              <a:rPr dirty="0" sz="1400" lang="en-US"/>
              <a:t> The stream of keyboard events produced by the user is the data input in the context of a keylogger. These actions consist of pushing, releasing, and holding down keys. By operating system-level keyboard listening, the </a:t>
            </a:r>
            <a:r>
              <a:rPr dirty="0" sz="1400" lang="en-US" err="1"/>
              <a:t>pynput</a:t>
            </a:r>
            <a:r>
              <a:rPr dirty="0" sz="1400" lang="en-US"/>
              <a:t> library obtains this input data. The program then processes each keyboard event in real-time.</a:t>
            </a:r>
            <a:br>
              <a:rPr dirty="0" sz="1400" lang="en-US"/>
            </a:br>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a:t>
            </a:r>
            <a:r>
              <a:rPr dirty="0" sz="1400" lang="en-US"/>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dirty="0" sz="1400" lang="en-US"/>
            </a:br>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a:t>
            </a:r>
            <a:r>
              <a:rPr dirty="0" sz="1400" lang="en-US"/>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dirty="0" sz="1400" lang="en-US"/>
            </a:br>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indent="-305435" marL="305435"/>
            <a:endParaRPr dirty="0" sz="1400" lang="en-US">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464413" cy="970731"/>
          </a:xfrm>
        </p:spPr>
        <p:txBody>
          <a:bodyPr>
            <a:noAutofit/>
          </a:bodyPr>
          <a:p>
            <a:pPr>
              <a:buFont typeface="Arial" panose="020B0604020202020204" pitchFamily="34" charset="0"/>
              <a:buChar char="•"/>
            </a:pPr>
            <a:r>
              <a:rPr dirty="0" sz="1400" lang="en-US"/>
              <a:t>The output picture displays the GUI interface, which includes buttons to start and stop the keylogger and a label that shows the keylogger's current state.</a:t>
            </a:r>
          </a:p>
        </p:txBody>
      </p:sp>
      <p:pic>
        <p:nvPicPr>
          <p:cNvPr id="2097153" name="Picture 3"/>
          <p:cNvPicPr>
            <a:picLocks noChangeAspect="1"/>
          </p:cNvPicPr>
          <p:nvPr/>
        </p:nvPicPr>
        <p:blipFill>
          <a:blip xmlns:r="http://schemas.openxmlformats.org/officeDocument/2006/relationships" r:embed="rId1"/>
          <a:srcRect/>
          <a:stretch>
            <a:fillRect/>
          </a:stretch>
        </p:blipFill>
        <p:spPr>
          <a:xfrm>
            <a:off x="856130" y="1232452"/>
            <a:ext cx="5067260" cy="3180873"/>
          </a:xfrm>
          <a:prstGeom prst="rect"/>
        </p:spPr>
      </p:pic>
      <p:pic>
        <p:nvPicPr>
          <p:cNvPr id="2097154" name="Picture 10"/>
          <p:cNvPicPr>
            <a:picLocks noChangeAspect="1"/>
          </p:cNvPicPr>
          <p:nvPr/>
        </p:nvPicPr>
        <p:blipFill>
          <a:blip xmlns:r="http://schemas.openxmlformats.org/officeDocument/2006/relationships" r:embed="rId2"/>
          <a:stretch>
            <a:fillRect/>
          </a:stretch>
        </p:blipFill>
        <p:spPr>
          <a:xfrm>
            <a:off x="6096000" y="1232451"/>
            <a:ext cx="6096000" cy="3180873"/>
          </a:xfrm>
          <a:prstGeom prst="rect"/>
        </p:spPr>
      </p:pic>
      <p:pic>
        <p:nvPicPr>
          <p:cNvPr id="2097155" name="Picture 5"/>
          <p:cNvPicPr>
            <a:picLocks noChangeAspect="1"/>
          </p:cNvPicPr>
          <p:nvPr/>
        </p:nvPicPr>
        <p:blipFill>
          <a:blip xmlns:r="http://schemas.openxmlformats.org/officeDocument/2006/relationships" r:embed="rId3"/>
          <a:stretch>
            <a:fillRect/>
          </a:stretch>
        </p:blipFill>
        <p:spPr>
          <a:xfrm>
            <a:off x="6198328" y="1755567"/>
            <a:ext cx="5620534" cy="232854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r>
              <a:rPr dirty="0" sz="2000" lang="en-US"/>
              <a:t>. Add more information to your logs, like timestamps and application context, to improve its functionality.</a:t>
            </a:r>
          </a:p>
          <a:p>
            <a:r>
              <a:rPr dirty="0" sz="2000" lang="en-US"/>
              <a:t>Encrypt the logged data to protect privacy by implementing security.</a:t>
            </a:r>
          </a:p>
          <a:p>
            <a:r>
              <a:rPr dirty="0" sz="2000" lang="en-US"/>
              <a:t>Add functions for reporting and remote monitoring in order to conduct surveillance.</a:t>
            </a:r>
          </a:p>
          <a:p>
            <a:r>
              <a:rPr dirty="0" sz="2000" lang="en-US"/>
              <a:t>Investigate cross-platform and cross-device interoperability for increased use.</a:t>
            </a:r>
          </a:p>
          <a:p>
            <a:r>
              <a:rPr dirty="0" sz="2000" lang="en-US"/>
              <a:t>Improve performance and reliability by conducting more testing and optimization</a:t>
            </a:r>
          </a:p>
          <a:p>
            <a:pPr indent="0" marL="0">
              <a:buNone/>
            </a:pPr>
            <a:endParaRPr dirty="0" sz="200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2021-05-26T05:50:10Z</dcterms:created>
  <dcterms:modified xsi:type="dcterms:W3CDTF">2024-04-24T15:51:56Z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42a6c848264e47638711a85298fd21d0</vt:lpwstr>
  </property>
</Properties>
</file>