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kaggle.com/code/junkal/selecting-the-best-regression-model/notebook" TargetMode="External"/><Relationship Id="rId2" Type="http://schemas.openxmlformats.org/officeDocument/2006/relationships/hyperlink" Target="https://www.nseindia.com/" TargetMode="External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nseindia.com/" TargetMode="External"/><Relationship Id="rId2" Type="http://schemas.openxmlformats.org/officeDocument/2006/relationships/hyperlink" Target="https://www.nseindia.com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8000" y="94680"/>
            <a:ext cx="8976240" cy="1122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9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Building ML Model to  Predict Turnover of </a:t>
            </a:r>
            <a:endParaRPr b="0" lang="en-IN" sz="309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9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Company</a:t>
            </a:r>
            <a:r>
              <a:rPr b="1" lang="en" sz="281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" sz="241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2410" spc="-1" strike="noStrike">
              <a:latin typeface="Arial"/>
            </a:endParaRPr>
          </a:p>
        </p:txBody>
      </p:sp>
      <p:pic>
        <p:nvPicPr>
          <p:cNvPr id="77" name="Google Shape;55;p13" descr=""/>
          <p:cNvPicPr/>
          <p:nvPr/>
        </p:nvPicPr>
        <p:blipFill>
          <a:blip r:embed="rId1">
            <a:alphaModFix amt="58000"/>
          </a:blip>
          <a:stretch/>
        </p:blipFill>
        <p:spPr>
          <a:xfrm>
            <a:off x="0" y="1304640"/>
            <a:ext cx="9143280" cy="3838320"/>
          </a:xfrm>
          <a:prstGeom prst="rect">
            <a:avLst/>
          </a:prstGeom>
          <a:ln w="0">
            <a:noFill/>
          </a:ln>
        </p:spPr>
      </p:pic>
      <p:sp>
        <p:nvSpPr>
          <p:cNvPr id="78" name="Google Shape;56;p13"/>
          <p:cNvSpPr/>
          <p:nvPr/>
        </p:nvSpPr>
        <p:spPr>
          <a:xfrm>
            <a:off x="493560" y="2639160"/>
            <a:ext cx="21189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 u="sng">
                <a:solidFill>
                  <a:srgbClr val="262626"/>
                </a:solidFill>
                <a:uFillTx/>
                <a:latin typeface="Lato"/>
                <a:ea typeface="Lato"/>
              </a:rPr>
              <a:t>Submitted by:-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62626"/>
                </a:solidFill>
                <a:latin typeface="Raleway"/>
                <a:ea typeface="Raleway"/>
              </a:rPr>
              <a:t>Rishabh Gaur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62626"/>
                </a:solidFill>
                <a:latin typeface="Raleway"/>
                <a:ea typeface="Raleway"/>
              </a:rPr>
              <a:t>Shivani Chauhan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62626"/>
                </a:solidFill>
                <a:latin typeface="Raleway"/>
                <a:ea typeface="Raleway"/>
              </a:rPr>
              <a:t>Vinayak Saini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9" name="Google Shape;57;p13"/>
          <p:cNvSpPr/>
          <p:nvPr/>
        </p:nvSpPr>
        <p:spPr>
          <a:xfrm>
            <a:off x="6251400" y="2639160"/>
            <a:ext cx="253368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00" spc="-1" strike="noStrike" u="sng">
                <a:solidFill>
                  <a:srgbClr val="262626"/>
                </a:solidFill>
                <a:uFillTx/>
                <a:latin typeface="Lato"/>
                <a:ea typeface="Lato"/>
              </a:rPr>
              <a:t>Submitted to:-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262626"/>
                </a:solidFill>
                <a:latin typeface="Raleway"/>
                <a:ea typeface="Raleway"/>
              </a:rPr>
              <a:t>Mr. Sanjay Madan</a:t>
            </a:r>
            <a:endParaRPr b="0" lang="en-IN" sz="1700" spc="-1" strike="noStrike">
              <a:latin typeface="Arial"/>
            </a:endParaRPr>
          </a:p>
        </p:txBody>
      </p:sp>
      <p:pic>
        <p:nvPicPr>
          <p:cNvPr id="80" name="Google Shape;58;p13" descr=""/>
          <p:cNvPicPr/>
          <p:nvPr/>
        </p:nvPicPr>
        <p:blipFill>
          <a:blip r:embed="rId2"/>
          <a:stretch/>
        </p:blipFill>
        <p:spPr>
          <a:xfrm>
            <a:off x="4080960" y="3207600"/>
            <a:ext cx="1106280" cy="104256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59;p13"/>
          <p:cNvSpPr/>
          <p:nvPr/>
        </p:nvSpPr>
        <p:spPr>
          <a:xfrm>
            <a:off x="631800" y="4473720"/>
            <a:ext cx="801576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Centre for development of Advanced computing, Mohali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005200" y="56880"/>
            <a:ext cx="5019120" cy="748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Comparison table</a:t>
            </a:r>
            <a:endParaRPr b="0" lang="en-IN" sz="3000" spc="-1" strike="noStrike">
              <a:latin typeface="Arial"/>
            </a:endParaRPr>
          </a:p>
        </p:txBody>
      </p:sp>
      <p:graphicFrame>
        <p:nvGraphicFramePr>
          <p:cNvPr id="153" name="Google Shape;173;p23"/>
          <p:cNvGraphicFramePr/>
          <p:nvPr/>
        </p:nvGraphicFramePr>
        <p:xfrm>
          <a:off x="1483560" y="965160"/>
          <a:ext cx="6176520" cy="3853440"/>
        </p:xfrm>
        <a:graphic>
          <a:graphicData uri="http://schemas.openxmlformats.org/drawingml/2006/table">
            <a:tbl>
              <a:tblPr/>
              <a:tblGrid>
                <a:gridCol w="2777760"/>
                <a:gridCol w="3399120"/>
              </a:tblGrid>
              <a:tr h="73116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 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Negative Mean Squared Error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55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Scaled Linear Regression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-1.436367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55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Scaled Lasso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-3.341305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55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Scaled Elastic Net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-2.379917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94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Scaled Decision Tree Regressor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-0.022647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54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Scaled Neighbors Regressor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-0.115533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10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GradientBoosting Regressor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-0.019500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83840" y="158400"/>
            <a:ext cx="2820960" cy="3351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Dashboard 1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55" name="Google Shape;179;p24" descr=""/>
          <p:cNvPicPr/>
          <p:nvPr/>
        </p:nvPicPr>
        <p:blipFill>
          <a:blip r:embed="rId1"/>
          <a:stretch/>
        </p:blipFill>
        <p:spPr>
          <a:xfrm>
            <a:off x="0" y="494280"/>
            <a:ext cx="9143280" cy="464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970360" y="28440"/>
            <a:ext cx="3040560" cy="483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Dashboard 2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57" name="Google Shape;185;p25" descr=""/>
          <p:cNvPicPr/>
          <p:nvPr/>
        </p:nvPicPr>
        <p:blipFill>
          <a:blip r:embed="rId1"/>
          <a:stretch/>
        </p:blipFill>
        <p:spPr>
          <a:xfrm>
            <a:off x="0" y="512640"/>
            <a:ext cx="9143280" cy="462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44960" y="91080"/>
            <a:ext cx="5116320" cy="8337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Observations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59" name="Google Shape;191;p26"/>
          <p:cNvSpPr/>
          <p:nvPr/>
        </p:nvSpPr>
        <p:spPr>
          <a:xfrm>
            <a:off x="2617920" y="1420920"/>
            <a:ext cx="5904000" cy="30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By plotting We found Out Data is Right Skewed and had some null values.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By visual representation we found out maximum turnover was in year 2020.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As we saw in the previous slide, Gradient Boosting Regressor turned out to be the most efficient model for our purpose, hence, it was used to build our model.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0" name="Google Shape;192;p26" descr=""/>
          <p:cNvPicPr/>
          <p:nvPr/>
        </p:nvPicPr>
        <p:blipFill>
          <a:blip r:embed="rId1"/>
          <a:stretch/>
        </p:blipFill>
        <p:spPr>
          <a:xfrm>
            <a:off x="136800" y="2232360"/>
            <a:ext cx="2031120" cy="22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99080" y="127080"/>
            <a:ext cx="5059080" cy="783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Results &amp; Conclusion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62" name="Google Shape;198;p27"/>
          <p:cNvSpPr/>
          <p:nvPr/>
        </p:nvSpPr>
        <p:spPr>
          <a:xfrm>
            <a:off x="416160" y="1445760"/>
            <a:ext cx="17643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Predictions :-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3" name="Google Shape;199;p27"/>
          <p:cNvSpPr/>
          <p:nvPr/>
        </p:nvSpPr>
        <p:spPr>
          <a:xfrm>
            <a:off x="416160" y="2411280"/>
            <a:ext cx="16729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Model R2  Score :- 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64" name="Google Shape;200;p27" descr=""/>
          <p:cNvPicPr/>
          <p:nvPr/>
        </p:nvPicPr>
        <p:blipFill>
          <a:blip r:embed="rId1"/>
          <a:stretch/>
        </p:blipFill>
        <p:spPr>
          <a:xfrm>
            <a:off x="2452680" y="1231920"/>
            <a:ext cx="5726520" cy="99972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201;p27" descr=""/>
          <p:cNvPicPr/>
          <p:nvPr/>
        </p:nvPicPr>
        <p:blipFill>
          <a:blip r:embed="rId2"/>
          <a:stretch/>
        </p:blipFill>
        <p:spPr>
          <a:xfrm>
            <a:off x="2452680" y="2395440"/>
            <a:ext cx="3389760" cy="596160"/>
          </a:xfrm>
          <a:prstGeom prst="rect">
            <a:avLst/>
          </a:prstGeom>
          <a:ln w="0">
            <a:noFill/>
          </a:ln>
        </p:spPr>
      </p:pic>
      <p:sp>
        <p:nvSpPr>
          <p:cNvPr id="166" name="Google Shape;202;p27"/>
          <p:cNvSpPr/>
          <p:nvPr/>
        </p:nvSpPr>
        <p:spPr>
          <a:xfrm>
            <a:off x="779040" y="3763800"/>
            <a:ext cx="26694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03;p27"/>
          <p:cNvSpPr/>
          <p:nvPr/>
        </p:nvSpPr>
        <p:spPr>
          <a:xfrm>
            <a:off x="416160" y="3327120"/>
            <a:ext cx="9143280" cy="17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We found out that out of all ML models, Gradient Boosting turned out best for predicting Turnover when tuned with Gridsearch parameters with an Accuracy Score of 99%.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8" name="Google Shape;204;p27"/>
          <p:cNvSpPr/>
          <p:nvPr/>
        </p:nvSpPr>
        <p:spPr>
          <a:xfrm>
            <a:off x="449280" y="4163760"/>
            <a:ext cx="82443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This ML Project is useful for Predicting Turnover with custom cases  for the company.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421360" y="144000"/>
            <a:ext cx="4710960" cy="822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 fontScale="80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339480" y="1599480"/>
            <a:ext cx="8875080" cy="276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31000"/>
          </a:bodyPr>
          <a:p>
            <a:pPr marL="457200" indent="-343080" algn="just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" sz="7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Python Machine Learning case studies.</a:t>
            </a:r>
            <a:endParaRPr b="0" lang="en-IN" sz="72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Five case studies for the data scientist by Danish Haroon.</a:t>
            </a:r>
            <a:endParaRPr b="0" lang="en-IN" sz="7200" spc="-1" strike="noStrike"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72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1"/>
              </a:rPr>
              <a:t>https://www.kaggle.com/code/junkal/selecting-the-best-regression-model/notebook</a:t>
            </a:r>
            <a:r>
              <a:rPr b="0" lang="en" sz="7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.</a:t>
            </a:r>
            <a:endParaRPr b="0" lang="en-IN" sz="7200" spc="-1" strike="noStrike"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7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DataSet Source - NSE India: </a:t>
            </a:r>
            <a:r>
              <a:rPr b="0" lang="en" sz="72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2"/>
              </a:rPr>
              <a:t>https://www.nseindia.com/</a:t>
            </a:r>
            <a:r>
              <a:rPr b="0" lang="en" sz="7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.</a:t>
            </a:r>
            <a:endParaRPr b="0" lang="en-IN" sz="72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7200" spc="-1" strike="noStrike">
              <a:latin typeface="Arial"/>
            </a:endParaRPr>
          </a:p>
          <a:p>
            <a:pPr marL="457200"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7200" spc="-1" strike="noStrike">
              <a:latin typeface="Arial"/>
            </a:endParaRPr>
          </a:p>
          <a:p>
            <a:pPr marL="457200"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7200" spc="-1" strike="noStrike">
              <a:latin typeface="Arial"/>
            </a:endParaRPr>
          </a:p>
          <a:p>
            <a:pPr marL="457200"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THANK YOU.</a:t>
            </a:r>
            <a:endParaRPr b="0" lang="en-IN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20720" y="124920"/>
            <a:ext cx="3899160" cy="669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Presentation Agenda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3" name="Google Shape;65;p14"/>
          <p:cNvSpPr/>
          <p:nvPr/>
        </p:nvSpPr>
        <p:spPr>
          <a:xfrm>
            <a:off x="1905840" y="727560"/>
            <a:ext cx="4964760" cy="419976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About dataset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statement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Methodology used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Implementation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Comparison table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  <a:endParaRPr b="0" lang="en-IN" sz="2100" spc="-1" strike="noStrike">
              <a:latin typeface="Arial"/>
            </a:endParaRPr>
          </a:p>
          <a:p>
            <a:pPr marL="457200" indent="-361800">
              <a:lnSpc>
                <a:spcPct val="13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315880" y="180000"/>
            <a:ext cx="4514760" cy="6235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5" name="Google Shape;71;p15"/>
          <p:cNvSpPr/>
          <p:nvPr/>
        </p:nvSpPr>
        <p:spPr>
          <a:xfrm>
            <a:off x="2111760" y="1646280"/>
            <a:ext cx="575604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72;p15"/>
          <p:cNvSpPr/>
          <p:nvPr/>
        </p:nvSpPr>
        <p:spPr>
          <a:xfrm>
            <a:off x="2009880" y="1487520"/>
            <a:ext cx="68572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Google Shape;73;p15"/>
          <p:cNvSpPr/>
          <p:nvPr/>
        </p:nvSpPr>
        <p:spPr>
          <a:xfrm>
            <a:off x="929880" y="1238400"/>
            <a:ext cx="7166160" cy="30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 were asked to experiment with a real world dataset, and to explore how machine learning algorithms can be used to predict the turnover of a company from the data.</a:t>
            </a:r>
            <a:endParaRPr b="0" lang="en-IN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 were expected to gain experience using libraries like Numpy,Pandas,Matplotlib,Seaborn,Scikit-Learn, and were expected to submit a presentation about the dataset and the algorithms used.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667240" y="86760"/>
            <a:ext cx="4296240" cy="6429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About dataset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9" name="Google Shape;79;p16"/>
          <p:cNvSpPr/>
          <p:nvPr/>
        </p:nvSpPr>
        <p:spPr>
          <a:xfrm>
            <a:off x="1519920" y="541080"/>
            <a:ext cx="7623360" cy="46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Description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The data is the price history and trading volumes of the HERO MOTOCORP stock in the index NIFTY 50 from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1"/>
              </a:rPr>
              <a:t>NSE (National Stock Exchange) India</a:t>
            </a: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The dataset is at day-level with pricing and trading values split across the .csv file for the stock. The data spans from 1st January, 2000 to 30th April, 2021.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Original</a:t>
            </a:r>
            <a:r>
              <a:rPr b="1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- </a:t>
            </a: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NSE India: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2"/>
              </a:rPr>
              <a:t>https://www.nseindia.com/</a:t>
            </a:r>
            <a:r>
              <a:rPr b="1" lang="en" sz="1800" spc="-1" strike="noStrike">
                <a:solidFill>
                  <a:srgbClr val="0097a7"/>
                </a:solid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Mirror</a:t>
            </a:r>
            <a:r>
              <a:rPr b="1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- </a:t>
            </a: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Kaggle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Size</a:t>
            </a:r>
            <a:r>
              <a:rPr b="1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- </a:t>
            </a:r>
            <a:r>
              <a:rPr b="0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619 kb</a:t>
            </a:r>
            <a:r>
              <a:rPr b="1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, 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Rows</a:t>
            </a:r>
            <a:r>
              <a:rPr b="1" lang="en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-</a:t>
            </a:r>
            <a:r>
              <a:rPr b="1" lang="en" sz="1800" spc="-1" strike="noStrike">
                <a:solidFill>
                  <a:srgbClr val="59595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r>
              <a:rPr b="0" lang="en" sz="17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5306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, 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Columns</a:t>
            </a:r>
            <a:r>
              <a:rPr b="1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r>
              <a:rPr b="0" lang="en" sz="17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-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r>
              <a:rPr b="0" lang="en" sz="17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15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Null Values are present in the Dataset.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0" name="Google Shape;80;p16" descr=""/>
          <p:cNvPicPr/>
          <p:nvPr/>
        </p:nvPicPr>
        <p:blipFill>
          <a:blip r:embed="rId3"/>
          <a:stretch/>
        </p:blipFill>
        <p:spPr>
          <a:xfrm>
            <a:off x="165600" y="2159640"/>
            <a:ext cx="1276920" cy="13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22760" y="226800"/>
            <a:ext cx="3602880" cy="822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statement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92440" y="1929240"/>
            <a:ext cx="7589880" cy="316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The Company wants us to understand the financial aspects and extract useful information, which they can later use to formulate future policies.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93" name="Google Shape;87;p17" descr=""/>
          <p:cNvPicPr/>
          <p:nvPr/>
        </p:nvPicPr>
        <p:blipFill>
          <a:blip r:embed="rId1"/>
          <a:stretch/>
        </p:blipFill>
        <p:spPr>
          <a:xfrm>
            <a:off x="-141480" y="3544560"/>
            <a:ext cx="1670400" cy="167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77760" y="72720"/>
            <a:ext cx="3587760" cy="783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56320" y="1436400"/>
            <a:ext cx="8669880" cy="316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7476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" sz="23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To extract useful insights from data.</a:t>
            </a:r>
            <a:endParaRPr b="0" lang="en-IN" sz="2300" spc="-1" strike="noStrike">
              <a:latin typeface="Arial"/>
            </a:endParaRPr>
          </a:p>
          <a:p>
            <a:pPr marL="457200" indent="-37476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" sz="23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To build a ML model to predict turnover of the company.</a:t>
            </a:r>
            <a:endParaRPr b="0" lang="en-IN" sz="2300" spc="-1" strike="noStrike">
              <a:latin typeface="Arial"/>
            </a:endParaRPr>
          </a:p>
          <a:p>
            <a:pPr marL="457200" indent="-374760">
              <a:lnSpc>
                <a:spcPct val="150000"/>
              </a:lnSpc>
              <a:buClr>
                <a:srgbClr val="595959"/>
              </a:buClr>
              <a:buFont typeface="Raleway"/>
              <a:buChar char="●"/>
            </a:pPr>
            <a:r>
              <a:rPr b="0" lang="en" sz="23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Predicting 3 Turnover Cases for the Company namely - </a:t>
            </a:r>
            <a:r>
              <a:rPr b="0" lang="en" sz="2300" spc="-1" strike="noStrike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Base Case , Worst case , Best Case.</a:t>
            </a:r>
            <a:endParaRPr b="0" lang="en-IN" sz="2300" spc="-1" strike="noStrike">
              <a:latin typeface="Arial"/>
            </a:endParaRPr>
          </a:p>
          <a:p>
            <a:pPr marL="457200" indent="-37476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" sz="23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Building a Dashboard for the company to gain Useful Insights.</a:t>
            </a:r>
            <a:endParaRPr b="0" lang="en-IN" sz="2300" spc="-1" strike="noStrike">
              <a:latin typeface="Arial"/>
            </a:endParaRPr>
          </a:p>
        </p:txBody>
      </p:sp>
      <p:pic>
        <p:nvPicPr>
          <p:cNvPr id="96" name="Google Shape;94;p18" descr=""/>
          <p:cNvPicPr/>
          <p:nvPr/>
        </p:nvPicPr>
        <p:blipFill>
          <a:blip r:embed="rId1"/>
          <a:stretch/>
        </p:blipFill>
        <p:spPr>
          <a:xfrm>
            <a:off x="6290280" y="590040"/>
            <a:ext cx="1232640" cy="92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78120"/>
            <a:ext cx="8519760" cy="696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Technologies Used</a:t>
            </a:r>
            <a:endParaRPr b="0" lang="en-IN" sz="3000" spc="-1" strike="noStrike">
              <a:latin typeface="Arial"/>
            </a:endParaRPr>
          </a:p>
        </p:txBody>
      </p:sp>
      <p:graphicFrame>
        <p:nvGraphicFramePr>
          <p:cNvPr id="98" name="Google Shape;106;p20"/>
          <p:cNvGraphicFramePr/>
          <p:nvPr/>
        </p:nvGraphicFramePr>
        <p:xfrm>
          <a:off x="386280" y="1022400"/>
          <a:ext cx="1180800" cy="3695040"/>
        </p:xfrm>
        <a:graphic>
          <a:graphicData uri="http://schemas.openxmlformats.org/drawingml/2006/table">
            <a:tbl>
              <a:tblPr/>
              <a:tblGrid>
                <a:gridCol w="1181160"/>
              </a:tblGrid>
              <a:tr h="10054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Libraries used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3960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Pandas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Numpy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Matplotlib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Seaborn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Statistics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Sklearn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Locale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107;p20"/>
          <p:cNvGraphicFramePr/>
          <p:nvPr/>
        </p:nvGraphicFramePr>
        <p:xfrm>
          <a:off x="4965480" y="1022400"/>
          <a:ext cx="1663560" cy="2310840"/>
        </p:xfrm>
        <a:graphic>
          <a:graphicData uri="http://schemas.openxmlformats.org/drawingml/2006/table">
            <a:tbl>
              <a:tblPr/>
              <a:tblGrid>
                <a:gridCol w="1663920"/>
              </a:tblGrid>
              <a:tr h="577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Tools used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577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Power-BI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577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Jupyter Notebook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577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VS code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8;p20"/>
          <p:cNvGraphicFramePr/>
          <p:nvPr/>
        </p:nvGraphicFramePr>
        <p:xfrm>
          <a:off x="2031840" y="1022400"/>
          <a:ext cx="2541240" cy="2927520"/>
        </p:xfrm>
        <a:graphic>
          <a:graphicData uri="http://schemas.openxmlformats.org/drawingml/2006/table">
            <a:tbl>
              <a:tblPr/>
              <a:tblGrid>
                <a:gridCol w="2541600"/>
              </a:tblGrid>
              <a:tr h="45684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Models used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4114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Linear regression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4114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Lasso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4114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Elastic Net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4114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Decision Tree Regressor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4114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 Neighbors Regressor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4136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Gradient Boosting Regressor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9;p20"/>
          <p:cNvGraphicFramePr/>
          <p:nvPr/>
        </p:nvGraphicFramePr>
        <p:xfrm>
          <a:off x="6927120" y="1022400"/>
          <a:ext cx="1663560" cy="2120040"/>
        </p:xfrm>
        <a:graphic>
          <a:graphicData uri="http://schemas.openxmlformats.org/drawingml/2006/table">
            <a:tbl>
              <a:tblPr/>
              <a:tblGrid>
                <a:gridCol w="1663920"/>
              </a:tblGrid>
              <a:tr h="7066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Hyper Tuning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7066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Grid Search CV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  <a:tr h="7070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Kfold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93a3"/>
                      </a:solidFill>
                    </a:lnL>
                    <a:lnR w="9360">
                      <a:solidFill>
                        <a:srgbClr val="0093a3"/>
                      </a:solidFill>
                    </a:lnR>
                    <a:lnT w="9360">
                      <a:solidFill>
                        <a:srgbClr val="0093a3"/>
                      </a:solidFill>
                    </a:lnT>
                    <a:lnB w="9360">
                      <a:solidFill>
                        <a:srgbClr val="0093a3"/>
                      </a:solidFill>
                    </a:lnB>
                    <a:solidFill>
                      <a:srgbClr val="bdeaf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31440" y="157680"/>
            <a:ext cx="5731560" cy="79704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WORKFLOW DIAGRAM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3" name="Google Shape;115;p21"/>
          <p:cNvSpPr/>
          <p:nvPr/>
        </p:nvSpPr>
        <p:spPr>
          <a:xfrm>
            <a:off x="458280" y="1470960"/>
            <a:ext cx="1581120" cy="5360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DataSet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4" name="Google Shape;116;p21"/>
          <p:cNvSpPr/>
          <p:nvPr/>
        </p:nvSpPr>
        <p:spPr>
          <a:xfrm>
            <a:off x="2593800" y="1470960"/>
            <a:ext cx="1870920" cy="5360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PreProcessing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5" name="Google Shape;117;p21"/>
          <p:cNvSpPr/>
          <p:nvPr/>
        </p:nvSpPr>
        <p:spPr>
          <a:xfrm>
            <a:off x="7360560" y="1470960"/>
            <a:ext cx="1428120" cy="5360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Splitting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(70:30)Ratio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6" name="Google Shape;118;p21"/>
          <p:cNvSpPr/>
          <p:nvPr/>
        </p:nvSpPr>
        <p:spPr>
          <a:xfrm>
            <a:off x="5054400" y="1470960"/>
            <a:ext cx="1725120" cy="5360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Exploratory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Data Analysis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7" name="Google Shape;119;p21"/>
          <p:cNvSpPr/>
          <p:nvPr/>
        </p:nvSpPr>
        <p:spPr>
          <a:xfrm>
            <a:off x="7248600" y="2890080"/>
            <a:ext cx="1652400" cy="713880"/>
          </a:xfrm>
          <a:prstGeom prst="roundRect">
            <a:avLst>
              <a:gd name="adj" fmla="val 7354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Training 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Various  ML Model</a:t>
            </a: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" name="Google Shape;120;p21"/>
          <p:cNvSpPr/>
          <p:nvPr/>
        </p:nvSpPr>
        <p:spPr>
          <a:xfrm>
            <a:off x="2040480" y="173952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121;p21"/>
          <p:cNvSpPr/>
          <p:nvPr/>
        </p:nvSpPr>
        <p:spPr>
          <a:xfrm>
            <a:off x="4688640" y="2890080"/>
            <a:ext cx="2144520" cy="7138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Evaluating All Model And Selecting Best Model</a:t>
            </a: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Google Shape;122;p21"/>
          <p:cNvSpPr/>
          <p:nvPr/>
        </p:nvSpPr>
        <p:spPr>
          <a:xfrm>
            <a:off x="1858320" y="2890080"/>
            <a:ext cx="2144520" cy="7138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Using Best Model &amp; Hyper-tuning Model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1" name="Google Shape;123;p21"/>
          <p:cNvSpPr/>
          <p:nvPr/>
        </p:nvSpPr>
        <p:spPr>
          <a:xfrm>
            <a:off x="2034360" y="4262400"/>
            <a:ext cx="1793160" cy="7138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Making Predictions</a:t>
            </a: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" name="Google Shape;124;p21"/>
          <p:cNvSpPr/>
          <p:nvPr/>
        </p:nvSpPr>
        <p:spPr>
          <a:xfrm>
            <a:off x="4864320" y="4262400"/>
            <a:ext cx="1793160" cy="7138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Validation of The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Developed Model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3" name="Google Shape;125;p21"/>
          <p:cNvSpPr/>
          <p:nvPr/>
        </p:nvSpPr>
        <p:spPr>
          <a:xfrm>
            <a:off x="2040480" y="173952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26;p21"/>
          <p:cNvSpPr/>
          <p:nvPr/>
        </p:nvSpPr>
        <p:spPr>
          <a:xfrm>
            <a:off x="4465440" y="1739520"/>
            <a:ext cx="58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27;p21"/>
          <p:cNvSpPr/>
          <p:nvPr/>
        </p:nvSpPr>
        <p:spPr>
          <a:xfrm>
            <a:off x="6780600" y="1739520"/>
            <a:ext cx="57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128;p21"/>
          <p:cNvSpPr/>
          <p:nvPr/>
        </p:nvSpPr>
        <p:spPr>
          <a:xfrm rot="10800000">
            <a:off x="6834240" y="3247200"/>
            <a:ext cx="41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29;p21"/>
          <p:cNvSpPr/>
          <p:nvPr/>
        </p:nvSpPr>
        <p:spPr>
          <a:xfrm rot="10800000">
            <a:off x="4004280" y="3247200"/>
            <a:ext cx="68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130;p21"/>
          <p:cNvSpPr/>
          <p:nvPr/>
        </p:nvSpPr>
        <p:spPr>
          <a:xfrm>
            <a:off x="3827880" y="4619880"/>
            <a:ext cx="103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31;p21"/>
          <p:cNvSpPr/>
          <p:nvPr/>
        </p:nvSpPr>
        <p:spPr>
          <a:xfrm>
            <a:off x="2931120" y="3604680"/>
            <a:ext cx="360" cy="6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32;p21"/>
          <p:cNvSpPr/>
          <p:nvPr/>
        </p:nvSpPr>
        <p:spPr>
          <a:xfrm>
            <a:off x="8075160" y="2007720"/>
            <a:ext cx="360" cy="88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945880" y="28440"/>
            <a:ext cx="3411360" cy="63108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Methodology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2" name="Google Shape;138;p22"/>
          <p:cNvSpPr/>
          <p:nvPr/>
        </p:nvSpPr>
        <p:spPr>
          <a:xfrm>
            <a:off x="322200" y="2571840"/>
            <a:ext cx="1871640" cy="744840"/>
          </a:xfrm>
          <a:prstGeom prst="homePlat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5400" y="2699280"/>
            <a:ext cx="145476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6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Data pre processing</a:t>
            </a:r>
            <a:endParaRPr b="0" lang="en-IN" sz="1460" spc="-1" strike="noStrike">
              <a:latin typeface="Arial"/>
            </a:endParaRPr>
          </a:p>
        </p:txBody>
      </p:sp>
      <p:grpSp>
        <p:nvGrpSpPr>
          <p:cNvPr id="124" name="Google Shape;140;p22"/>
          <p:cNvGrpSpPr/>
          <p:nvPr/>
        </p:nvGrpSpPr>
        <p:grpSpPr>
          <a:xfrm>
            <a:off x="969120" y="1974600"/>
            <a:ext cx="198360" cy="593280"/>
            <a:chOff x="969120" y="1974600"/>
            <a:chExt cx="198360" cy="593280"/>
          </a:xfrm>
        </p:grpSpPr>
        <p:sp>
          <p:nvSpPr>
            <p:cNvPr id="125" name="Google Shape;141;p22"/>
            <p:cNvSpPr/>
            <p:nvPr/>
          </p:nvSpPr>
          <p:spPr>
            <a:xfrm>
              <a:off x="1068840" y="2013840"/>
              <a:ext cx="360" cy="55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142;p22"/>
            <p:cNvSpPr/>
            <p:nvPr/>
          </p:nvSpPr>
          <p:spPr>
            <a:xfrm>
              <a:off x="969120" y="1974600"/>
              <a:ext cx="198360" cy="1983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119520" y="379800"/>
            <a:ext cx="256428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9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Step 1 - Dataset is loaded into a dataframe.</a:t>
            </a:r>
            <a:endParaRPr b="0" lang="en-IN" sz="159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59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Pandas,Numpy used for data cleaning removing &amp; replacing null Values</a:t>
            </a:r>
            <a:endParaRPr b="0" lang="en-IN" sz="159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590" spc="-1" strike="noStrike">
              <a:latin typeface="Arial"/>
            </a:endParaRPr>
          </a:p>
        </p:txBody>
      </p:sp>
      <p:sp>
        <p:nvSpPr>
          <p:cNvPr id="128" name="Google Shape;144;p22"/>
          <p:cNvSpPr/>
          <p:nvPr/>
        </p:nvSpPr>
        <p:spPr>
          <a:xfrm>
            <a:off x="1830240" y="2571840"/>
            <a:ext cx="2050560" cy="744840"/>
          </a:xfrm>
          <a:prstGeom prst="chevro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197800" y="2700360"/>
            <a:ext cx="131472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6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EDA</a:t>
            </a:r>
            <a:endParaRPr b="0" lang="en-IN" sz="1460" spc="-1" strike="noStrike">
              <a:latin typeface="Arial"/>
            </a:endParaRPr>
          </a:p>
        </p:txBody>
      </p:sp>
      <p:grpSp>
        <p:nvGrpSpPr>
          <p:cNvPr id="130" name="Google Shape;146;p22"/>
          <p:cNvGrpSpPr/>
          <p:nvPr/>
        </p:nvGrpSpPr>
        <p:grpSpPr>
          <a:xfrm>
            <a:off x="2684880" y="3105720"/>
            <a:ext cx="198360" cy="592920"/>
            <a:chOff x="2684880" y="3105720"/>
            <a:chExt cx="198360" cy="592920"/>
          </a:xfrm>
        </p:grpSpPr>
        <p:sp>
          <p:nvSpPr>
            <p:cNvPr id="131" name="Google Shape;147;p22"/>
            <p:cNvSpPr/>
            <p:nvPr/>
          </p:nvSpPr>
          <p:spPr>
            <a:xfrm rot="10800000">
              <a:off x="2783880" y="3105720"/>
              <a:ext cx="360" cy="55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148;p22"/>
            <p:cNvSpPr/>
            <p:nvPr/>
          </p:nvSpPr>
          <p:spPr>
            <a:xfrm flipH="1" rot="10800000">
              <a:off x="2684520" y="3500280"/>
              <a:ext cx="198360" cy="1983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1354320" y="3664800"/>
            <a:ext cx="2858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Step 2 -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Looking for insights with the help of graph-plotting via Matplot ,  Seaborn.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34" name="Google Shape;150;p22"/>
          <p:cNvSpPr/>
          <p:nvPr/>
        </p:nvSpPr>
        <p:spPr>
          <a:xfrm>
            <a:off x="3428640" y="2568960"/>
            <a:ext cx="2050560" cy="744840"/>
          </a:xfrm>
          <a:prstGeom prst="chevro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749400" y="2698920"/>
            <a:ext cx="145476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142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Model Selection</a:t>
            </a:r>
            <a:endParaRPr b="0" lang="en-IN" sz="142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142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&amp; Evaluation</a:t>
            </a:r>
            <a:endParaRPr b="0" lang="en-IN" sz="1420" spc="-1" strike="noStrike">
              <a:latin typeface="Arial"/>
            </a:endParaRPr>
          </a:p>
        </p:txBody>
      </p:sp>
      <p:grpSp>
        <p:nvGrpSpPr>
          <p:cNvPr id="136" name="Google Shape;152;p22"/>
          <p:cNvGrpSpPr/>
          <p:nvPr/>
        </p:nvGrpSpPr>
        <p:grpSpPr>
          <a:xfrm>
            <a:off x="4319640" y="2036520"/>
            <a:ext cx="198360" cy="469440"/>
            <a:chOff x="4319640" y="2036520"/>
            <a:chExt cx="198360" cy="469440"/>
          </a:xfrm>
        </p:grpSpPr>
        <p:sp>
          <p:nvSpPr>
            <p:cNvPr id="137" name="Google Shape;153;p22"/>
            <p:cNvSpPr/>
            <p:nvPr/>
          </p:nvSpPr>
          <p:spPr>
            <a:xfrm>
              <a:off x="4419000" y="2067120"/>
              <a:ext cx="360" cy="43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154;p22"/>
            <p:cNvSpPr/>
            <p:nvPr/>
          </p:nvSpPr>
          <p:spPr>
            <a:xfrm>
              <a:off x="4319640" y="2036520"/>
              <a:ext cx="198360" cy="1569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2887920" y="845280"/>
            <a:ext cx="31773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Step 3 - T</a:t>
            </a:r>
            <a:r>
              <a:rPr b="0" lang="en" sz="154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esting different ML models on Basis of MSE &amp; cross validation Score used for Selection of Best ML Model </a:t>
            </a:r>
            <a:endParaRPr b="0" lang="en-IN" sz="1540" spc="-1" strike="noStrike">
              <a:latin typeface="Arial"/>
            </a:endParaRPr>
          </a:p>
        </p:txBody>
      </p:sp>
      <p:sp>
        <p:nvSpPr>
          <p:cNvPr id="140" name="Google Shape;156;p22"/>
          <p:cNvSpPr/>
          <p:nvPr/>
        </p:nvSpPr>
        <p:spPr>
          <a:xfrm>
            <a:off x="5103000" y="2562840"/>
            <a:ext cx="2050560" cy="744840"/>
          </a:xfrm>
          <a:prstGeom prst="chevro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8"/>
          <p:cNvSpPr>
            <a:spLocks noGrp="1"/>
          </p:cNvSpPr>
          <p:nvPr>
            <p:ph/>
          </p:nvPr>
        </p:nvSpPr>
        <p:spPr>
          <a:xfrm>
            <a:off x="5500440" y="2709360"/>
            <a:ext cx="131472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2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Hyper Tuning Model</a:t>
            </a:r>
            <a:endParaRPr b="0" lang="en-IN" sz="1420" spc="-1" strike="noStrike">
              <a:latin typeface="Arial"/>
            </a:endParaRPr>
          </a:p>
        </p:txBody>
      </p:sp>
      <p:grpSp>
        <p:nvGrpSpPr>
          <p:cNvPr id="142" name="Google Shape;158;p22"/>
          <p:cNvGrpSpPr/>
          <p:nvPr/>
        </p:nvGrpSpPr>
        <p:grpSpPr>
          <a:xfrm>
            <a:off x="6024600" y="3170160"/>
            <a:ext cx="198360" cy="592920"/>
            <a:chOff x="6024600" y="3170160"/>
            <a:chExt cx="198360" cy="592920"/>
          </a:xfrm>
        </p:grpSpPr>
        <p:sp>
          <p:nvSpPr>
            <p:cNvPr id="143" name="Google Shape;159;p22"/>
            <p:cNvSpPr/>
            <p:nvPr/>
          </p:nvSpPr>
          <p:spPr>
            <a:xfrm rot="10800000">
              <a:off x="6123600" y="3170160"/>
              <a:ext cx="360" cy="55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160;p22"/>
            <p:cNvSpPr/>
            <p:nvPr/>
          </p:nvSpPr>
          <p:spPr>
            <a:xfrm flipH="1" rot="10800000">
              <a:off x="6024240" y="3564720"/>
              <a:ext cx="198360" cy="1983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9"/>
          <p:cNvSpPr>
            <a:spLocks noGrp="1"/>
          </p:cNvSpPr>
          <p:nvPr>
            <p:ph/>
          </p:nvPr>
        </p:nvSpPr>
        <p:spPr>
          <a:xfrm>
            <a:off x="4986360" y="3573000"/>
            <a:ext cx="27741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just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en" sz="154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Step 4 - </a:t>
            </a:r>
            <a:endParaRPr b="0" lang="en-IN" sz="1540" spc="-1" strike="noStrike">
              <a:latin typeface="Arial"/>
            </a:endParaRPr>
          </a:p>
          <a:p>
            <a:pPr algn="just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54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Using GridSearch with kfold &amp; different Parameter to Tune our Model For Minimizing Error &amp; Increasing Accuracy</a:t>
            </a:r>
            <a:endParaRPr b="0" lang="en-IN" sz="1540" spc="-1" strike="noStrike">
              <a:latin typeface="Arial"/>
            </a:endParaRPr>
          </a:p>
        </p:txBody>
      </p:sp>
      <p:sp>
        <p:nvSpPr>
          <p:cNvPr id="146" name="Google Shape;162;p22"/>
          <p:cNvSpPr/>
          <p:nvPr/>
        </p:nvSpPr>
        <p:spPr>
          <a:xfrm>
            <a:off x="6781680" y="2561400"/>
            <a:ext cx="2050560" cy="744840"/>
          </a:xfrm>
          <a:prstGeom prst="chevro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10"/>
          <p:cNvSpPr>
            <a:spLocks noGrp="1"/>
          </p:cNvSpPr>
          <p:nvPr>
            <p:ph/>
          </p:nvPr>
        </p:nvSpPr>
        <p:spPr>
          <a:xfrm>
            <a:off x="7111440" y="2634480"/>
            <a:ext cx="131472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2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Prediction of Turnover</a:t>
            </a:r>
            <a:endParaRPr b="0" lang="en-IN" sz="1420" spc="-1" strike="noStrike">
              <a:latin typeface="Arial"/>
            </a:endParaRPr>
          </a:p>
        </p:txBody>
      </p:sp>
      <p:grpSp>
        <p:nvGrpSpPr>
          <p:cNvPr id="148" name="Google Shape;164;p22"/>
          <p:cNvGrpSpPr/>
          <p:nvPr/>
        </p:nvGrpSpPr>
        <p:grpSpPr>
          <a:xfrm>
            <a:off x="7669800" y="1974600"/>
            <a:ext cx="198360" cy="593280"/>
            <a:chOff x="7669800" y="1974600"/>
            <a:chExt cx="198360" cy="593280"/>
          </a:xfrm>
        </p:grpSpPr>
        <p:sp>
          <p:nvSpPr>
            <p:cNvPr id="149" name="Google Shape;165;p22"/>
            <p:cNvSpPr/>
            <p:nvPr/>
          </p:nvSpPr>
          <p:spPr>
            <a:xfrm>
              <a:off x="7769160" y="2013840"/>
              <a:ext cx="360" cy="55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66;p22"/>
            <p:cNvSpPr/>
            <p:nvPr/>
          </p:nvSpPr>
          <p:spPr>
            <a:xfrm>
              <a:off x="7669800" y="1974600"/>
              <a:ext cx="198360" cy="1983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PlaceHolder 11"/>
          <p:cNvSpPr>
            <a:spLocks noGrp="1"/>
          </p:cNvSpPr>
          <p:nvPr>
            <p:ph/>
          </p:nvPr>
        </p:nvSpPr>
        <p:spPr>
          <a:xfrm>
            <a:off x="6339600" y="542880"/>
            <a:ext cx="2858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Step 5 -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Lastly Predicting cases Normalizing Values &amp; Building Power-BI Dashboard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LibreOffice/7.2.7.2$Windows_X86_64 LibreOffice_project/8d71d29d553c0f7dcbfa38fbfda25ee34cce99a2</Application>
  <AppVersion>15.0000</AppVersion>
  <Words>686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2022-06-21T10:18:31Z</dcterms:modified>
  <cp:revision>11</cp:revision>
  <dc:subject/>
  <dc:title>Building ML Model to  Predict Turnover of  the Company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On-screen Show (16:9)</vt:lpwstr>
  </property>
  <property fmtid="{D5CDD505-2E9C-101B-9397-08002B2CF9AE}" pid="4" name="Slides">
    <vt:i4>16</vt:i4>
  </property>
</Properties>
</file>