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12B048-CA3B-4138-805C-5329F81EC846}" type="datetimeFigureOut">
              <a:rPr lang="en-IN" smtClean="0"/>
              <a:t>05-02-2019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F23C96-A8BA-4D7A-B40F-0460E26323E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533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2B048-CA3B-4138-805C-5329F81EC846}" type="datetimeFigureOut">
              <a:rPr lang="en-IN" smtClean="0"/>
              <a:t>05-02-2019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F23C96-A8BA-4D7A-B40F-0460E26323E5}" type="slidenum">
              <a:rPr lang="en-IN" smtClean="0"/>
              <a:t>‹#›</a:t>
            </a:fld>
            <a:endParaRPr lang="en-IN"/>
          </a:p>
        </p:txBody>
      </p:sp>
    </p:spTree>
    <p:extLst>
      <p:ext uri="{BB962C8B-B14F-4D97-AF65-F5344CB8AC3E}">
        <p14:creationId xmlns:p14="http://schemas.microsoft.com/office/powerpoint/2010/main" val="300257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2B048-CA3B-4138-805C-5329F81EC846}" type="datetimeFigureOut">
              <a:rPr lang="en-IN" smtClean="0"/>
              <a:t>05-02-2019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F23C96-A8BA-4D7A-B40F-0460E26323E5}" type="slidenum">
              <a:rPr lang="en-IN" smtClean="0"/>
              <a:t>‹#›</a:t>
            </a:fld>
            <a:endParaRPr lang="en-IN"/>
          </a:p>
        </p:txBody>
      </p:sp>
    </p:spTree>
    <p:extLst>
      <p:ext uri="{BB962C8B-B14F-4D97-AF65-F5344CB8AC3E}">
        <p14:creationId xmlns:p14="http://schemas.microsoft.com/office/powerpoint/2010/main" val="193879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12B048-CA3B-4138-805C-5329F81EC846}" type="datetimeFigureOut">
              <a:rPr lang="en-IN" smtClean="0"/>
              <a:t>05-02-2019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F23C96-A8BA-4D7A-B40F-0460E26323E5}" type="slidenum">
              <a:rPr lang="en-IN" smtClean="0"/>
              <a:t>‹#›</a:t>
            </a:fld>
            <a:endParaRPr lang="en-IN"/>
          </a:p>
        </p:txBody>
      </p:sp>
    </p:spTree>
    <p:extLst>
      <p:ext uri="{BB962C8B-B14F-4D97-AF65-F5344CB8AC3E}">
        <p14:creationId xmlns:p14="http://schemas.microsoft.com/office/powerpoint/2010/main" val="1579433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12B048-CA3B-4138-805C-5329F81EC846}" type="datetimeFigureOut">
              <a:rPr lang="en-IN" smtClean="0"/>
              <a:t>05-02-2019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F23C96-A8BA-4D7A-B40F-0460E26323E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451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2B048-CA3B-4138-805C-5329F81EC846}" type="datetimeFigureOut">
              <a:rPr lang="en-IN" smtClean="0"/>
              <a:t>05-02-2019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F23C96-A8BA-4D7A-B40F-0460E26323E5}" type="slidenum">
              <a:rPr lang="en-IN" smtClean="0"/>
              <a:t>‹#›</a:t>
            </a:fld>
            <a:endParaRPr lang="en-IN"/>
          </a:p>
        </p:txBody>
      </p:sp>
    </p:spTree>
    <p:extLst>
      <p:ext uri="{BB962C8B-B14F-4D97-AF65-F5344CB8AC3E}">
        <p14:creationId xmlns:p14="http://schemas.microsoft.com/office/powerpoint/2010/main" val="3996969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12B048-CA3B-4138-805C-5329F81EC846}" type="datetimeFigureOut">
              <a:rPr lang="en-IN" smtClean="0"/>
              <a:t>05-02-2019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F23C96-A8BA-4D7A-B40F-0460E26323E5}" type="slidenum">
              <a:rPr lang="en-IN" smtClean="0"/>
              <a:t>‹#›</a:t>
            </a:fld>
            <a:endParaRPr lang="en-IN"/>
          </a:p>
        </p:txBody>
      </p:sp>
    </p:spTree>
    <p:extLst>
      <p:ext uri="{BB962C8B-B14F-4D97-AF65-F5344CB8AC3E}">
        <p14:creationId xmlns:p14="http://schemas.microsoft.com/office/powerpoint/2010/main" val="109105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12B048-CA3B-4138-805C-5329F81EC846}" type="datetimeFigureOut">
              <a:rPr lang="en-IN" smtClean="0"/>
              <a:t>05-02-2019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F23C96-A8BA-4D7A-B40F-0460E26323E5}" type="slidenum">
              <a:rPr lang="en-IN" smtClean="0"/>
              <a:t>‹#›</a:t>
            </a:fld>
            <a:endParaRPr lang="en-IN"/>
          </a:p>
        </p:txBody>
      </p:sp>
    </p:spTree>
    <p:extLst>
      <p:ext uri="{BB962C8B-B14F-4D97-AF65-F5344CB8AC3E}">
        <p14:creationId xmlns:p14="http://schemas.microsoft.com/office/powerpoint/2010/main" val="1962758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12B048-CA3B-4138-805C-5329F81EC846}" type="datetimeFigureOut">
              <a:rPr lang="en-IN" smtClean="0"/>
              <a:t>05-02-2019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90F23C96-A8BA-4D7A-B40F-0460E26323E5}" type="slidenum">
              <a:rPr lang="en-IN" smtClean="0"/>
              <a:t>‹#›</a:t>
            </a:fld>
            <a:endParaRPr lang="en-IN"/>
          </a:p>
        </p:txBody>
      </p:sp>
    </p:spTree>
    <p:extLst>
      <p:ext uri="{BB962C8B-B14F-4D97-AF65-F5344CB8AC3E}">
        <p14:creationId xmlns:p14="http://schemas.microsoft.com/office/powerpoint/2010/main" val="4282849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B12B048-CA3B-4138-805C-5329F81EC846}" type="datetimeFigureOut">
              <a:rPr lang="en-IN" smtClean="0"/>
              <a:t>05-02-2019</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0F23C96-A8BA-4D7A-B40F-0460E26323E5}" type="slidenum">
              <a:rPr lang="en-IN" smtClean="0"/>
              <a:t>‹#›</a:t>
            </a:fld>
            <a:endParaRPr lang="en-IN"/>
          </a:p>
        </p:txBody>
      </p:sp>
    </p:spTree>
    <p:extLst>
      <p:ext uri="{BB962C8B-B14F-4D97-AF65-F5344CB8AC3E}">
        <p14:creationId xmlns:p14="http://schemas.microsoft.com/office/powerpoint/2010/main" val="2574054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B12B048-CA3B-4138-805C-5329F81EC846}" type="datetimeFigureOut">
              <a:rPr lang="en-IN" smtClean="0"/>
              <a:t>05-02-2019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F23C96-A8BA-4D7A-B40F-0460E26323E5}" type="slidenum">
              <a:rPr lang="en-IN" smtClean="0"/>
              <a:t>‹#›</a:t>
            </a:fld>
            <a:endParaRPr lang="en-IN"/>
          </a:p>
        </p:txBody>
      </p:sp>
    </p:spTree>
    <p:extLst>
      <p:ext uri="{BB962C8B-B14F-4D97-AF65-F5344CB8AC3E}">
        <p14:creationId xmlns:p14="http://schemas.microsoft.com/office/powerpoint/2010/main" val="2266343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B12B048-CA3B-4138-805C-5329F81EC846}" type="datetimeFigureOut">
              <a:rPr lang="en-IN" smtClean="0"/>
              <a:t>05-02-2019</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0F23C96-A8BA-4D7A-B40F-0460E26323E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2050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C52EB44-3927-4CBF-A63C-14E48F755C29}"/>
              </a:ext>
            </a:extLst>
          </p:cNvPr>
          <p:cNvSpPr>
            <a:spLocks noGrp="1"/>
          </p:cNvSpPr>
          <p:nvPr>
            <p:ph type="ctrTitle"/>
          </p:nvPr>
        </p:nvSpPr>
        <p:spPr>
          <a:xfrm>
            <a:off x="1097280" y="758952"/>
            <a:ext cx="10058400" cy="1308999"/>
          </a:xfrm>
        </p:spPr>
        <p:txBody>
          <a:bodyPr>
            <a:normAutofit/>
          </a:bodyPr>
          <a:lstStyle/>
          <a:p>
            <a:r>
              <a:rPr lang="en-IN" dirty="0">
                <a:solidFill>
                  <a:srgbClr val="FFFFFF"/>
                </a:solidFill>
              </a:rPr>
              <a:t>Week 1</a:t>
            </a:r>
          </a:p>
        </p:txBody>
      </p:sp>
      <p:sp>
        <p:nvSpPr>
          <p:cNvPr id="3" name="Subtitle 2">
            <a:extLst>
              <a:ext uri="{FF2B5EF4-FFF2-40B4-BE49-F238E27FC236}">
                <a16:creationId xmlns:a16="http://schemas.microsoft.com/office/drawing/2014/main" id="{C369263F-0BBA-49EA-B507-9AF4B655E731}"/>
              </a:ext>
            </a:extLst>
          </p:cNvPr>
          <p:cNvSpPr>
            <a:spLocks noGrp="1"/>
          </p:cNvSpPr>
          <p:nvPr>
            <p:ph type="subTitle" idx="1"/>
          </p:nvPr>
        </p:nvSpPr>
        <p:spPr>
          <a:xfrm>
            <a:off x="1100051" y="2391508"/>
            <a:ext cx="10058400" cy="3976732"/>
          </a:xfrm>
        </p:spPr>
        <p:txBody>
          <a:bodyPr>
            <a:normAutofit/>
          </a:bodyPr>
          <a:lstStyle/>
          <a:p>
            <a:r>
              <a:rPr lang="en-IN" dirty="0">
                <a:solidFill>
                  <a:srgbClr val="FFFFFF"/>
                </a:solidFill>
              </a:rPr>
              <a:t>Training AIS- C# Programs</a:t>
            </a:r>
          </a:p>
        </p:txBody>
      </p:sp>
    </p:spTree>
    <p:extLst>
      <p:ext uri="{BB962C8B-B14F-4D97-AF65-F5344CB8AC3E}">
        <p14:creationId xmlns:p14="http://schemas.microsoft.com/office/powerpoint/2010/main" val="108717925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BBE2E-AF5C-4469-B02A-A8E4BD7F0263}"/>
              </a:ext>
            </a:extLst>
          </p:cNvPr>
          <p:cNvSpPr>
            <a:spLocks noGrp="1"/>
          </p:cNvSpPr>
          <p:nvPr>
            <p:ph type="title"/>
          </p:nvPr>
        </p:nvSpPr>
        <p:spPr/>
        <p:txBody>
          <a:bodyPr/>
          <a:lstStyle/>
          <a:p>
            <a:pPr algn="ctr"/>
            <a:r>
              <a:rPr lang="en-IN" dirty="0"/>
              <a:t>BST result</a:t>
            </a:r>
          </a:p>
        </p:txBody>
      </p:sp>
      <p:pic>
        <p:nvPicPr>
          <p:cNvPr id="6" name="Picture Placeholder 5">
            <a:extLst>
              <a:ext uri="{FF2B5EF4-FFF2-40B4-BE49-F238E27FC236}">
                <a16:creationId xmlns:a16="http://schemas.microsoft.com/office/drawing/2014/main" id="{F87B8E4D-9605-45A0-9ED1-EB7C396D0C8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343" b="6343"/>
          <a:stretch>
            <a:fillRect/>
          </a:stretch>
        </p:blipFill>
        <p:spPr/>
      </p:pic>
    </p:spTree>
    <p:extLst>
      <p:ext uri="{BB962C8B-B14F-4D97-AF65-F5344CB8AC3E}">
        <p14:creationId xmlns:p14="http://schemas.microsoft.com/office/powerpoint/2010/main" val="941661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53A4-B9AE-4DDB-8D89-12383B9CA64A}"/>
              </a:ext>
            </a:extLst>
          </p:cNvPr>
          <p:cNvSpPr>
            <a:spLocks noGrp="1"/>
          </p:cNvSpPr>
          <p:nvPr>
            <p:ph type="title"/>
          </p:nvPr>
        </p:nvSpPr>
        <p:spPr/>
        <p:txBody>
          <a:bodyPr/>
          <a:lstStyle/>
          <a:p>
            <a:r>
              <a:rPr lang="en-IN" dirty="0"/>
              <a:t>Merge Sort</a:t>
            </a:r>
          </a:p>
        </p:txBody>
      </p:sp>
      <p:sp>
        <p:nvSpPr>
          <p:cNvPr id="3" name="Content Placeholder 2">
            <a:extLst>
              <a:ext uri="{FF2B5EF4-FFF2-40B4-BE49-F238E27FC236}">
                <a16:creationId xmlns:a16="http://schemas.microsoft.com/office/drawing/2014/main" id="{0A517A15-5E97-409F-906A-7223E73AB47D}"/>
              </a:ext>
            </a:extLst>
          </p:cNvPr>
          <p:cNvSpPr>
            <a:spLocks noGrp="1"/>
          </p:cNvSpPr>
          <p:nvPr>
            <p:ph idx="1"/>
          </p:nvPr>
        </p:nvSpPr>
        <p:spPr/>
        <p:txBody>
          <a:bodyPr/>
          <a:lstStyle/>
          <a:p>
            <a:r>
              <a:rPr lang="en-IN" dirty="0"/>
              <a:t>The following  sorting technique is based on the Divide and Conquer approach. The D&amp;C divides the array till single elements are formed and then start merging them in ascending/descending order.</a:t>
            </a:r>
          </a:p>
          <a:p>
            <a:r>
              <a:rPr lang="en-IN" dirty="0"/>
              <a:t> </a:t>
            </a:r>
          </a:p>
        </p:txBody>
      </p:sp>
    </p:spTree>
    <p:extLst>
      <p:ext uri="{BB962C8B-B14F-4D97-AF65-F5344CB8AC3E}">
        <p14:creationId xmlns:p14="http://schemas.microsoft.com/office/powerpoint/2010/main" val="1238292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F576-8D31-4310-B378-14BF2D8C0B86}"/>
              </a:ext>
            </a:extLst>
          </p:cNvPr>
          <p:cNvSpPr>
            <a:spLocks noGrp="1"/>
          </p:cNvSpPr>
          <p:nvPr>
            <p:ph type="title"/>
          </p:nvPr>
        </p:nvSpPr>
        <p:spPr/>
        <p:txBody>
          <a:bodyPr/>
          <a:lstStyle/>
          <a:p>
            <a:pPr algn="ctr"/>
            <a:r>
              <a:rPr lang="en-IN" dirty="0"/>
              <a:t>Merge Sort</a:t>
            </a:r>
          </a:p>
        </p:txBody>
      </p:sp>
      <p:pic>
        <p:nvPicPr>
          <p:cNvPr id="6" name="Picture Placeholder 5">
            <a:extLst>
              <a:ext uri="{FF2B5EF4-FFF2-40B4-BE49-F238E27FC236}">
                <a16:creationId xmlns:a16="http://schemas.microsoft.com/office/drawing/2014/main" id="{46B3A348-FE45-4A70-A217-73E75DE477C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343" b="6343"/>
          <a:stretch>
            <a:fillRect/>
          </a:stretch>
        </p:blipFill>
        <p:spPr/>
      </p:pic>
    </p:spTree>
    <p:extLst>
      <p:ext uri="{BB962C8B-B14F-4D97-AF65-F5344CB8AC3E}">
        <p14:creationId xmlns:p14="http://schemas.microsoft.com/office/powerpoint/2010/main" val="1784618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1E11-C57D-4186-8E7F-E70D049B6376}"/>
              </a:ext>
            </a:extLst>
          </p:cNvPr>
          <p:cNvSpPr>
            <a:spLocks noGrp="1"/>
          </p:cNvSpPr>
          <p:nvPr>
            <p:ph type="title"/>
          </p:nvPr>
        </p:nvSpPr>
        <p:spPr/>
        <p:txBody>
          <a:bodyPr/>
          <a:lstStyle/>
          <a:p>
            <a:r>
              <a:rPr lang="en-IN" dirty="0"/>
              <a:t>Breath First Search</a:t>
            </a:r>
          </a:p>
        </p:txBody>
      </p:sp>
      <p:sp>
        <p:nvSpPr>
          <p:cNvPr id="3" name="Content Placeholder 2">
            <a:extLst>
              <a:ext uri="{FF2B5EF4-FFF2-40B4-BE49-F238E27FC236}">
                <a16:creationId xmlns:a16="http://schemas.microsoft.com/office/drawing/2014/main" id="{3B9D4A9F-6AD9-4700-B866-4D8CDCF1576E}"/>
              </a:ext>
            </a:extLst>
          </p:cNvPr>
          <p:cNvSpPr>
            <a:spLocks noGrp="1"/>
          </p:cNvSpPr>
          <p:nvPr>
            <p:ph idx="1"/>
          </p:nvPr>
        </p:nvSpPr>
        <p:spPr/>
        <p:txBody>
          <a:bodyPr/>
          <a:lstStyle/>
          <a:p>
            <a:r>
              <a:rPr lang="en-IN" dirty="0"/>
              <a:t>BFS is a search technique implemented in Trees and Graphs. They search/traverse the tree’s every level in left to right manner. The following implementation is in the Tree code itself as a  BFS() function</a:t>
            </a:r>
          </a:p>
          <a:p>
            <a:endParaRPr lang="en-IN" dirty="0"/>
          </a:p>
        </p:txBody>
      </p:sp>
    </p:spTree>
    <p:extLst>
      <p:ext uri="{BB962C8B-B14F-4D97-AF65-F5344CB8AC3E}">
        <p14:creationId xmlns:p14="http://schemas.microsoft.com/office/powerpoint/2010/main" val="3077314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E867BEFA-0D16-48D7-8240-328E99B07BE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343" b="6343"/>
          <a:stretch>
            <a:fillRect/>
          </a:stretch>
        </p:blipFill>
        <p:spPr/>
      </p:pic>
      <p:sp>
        <p:nvSpPr>
          <p:cNvPr id="8" name="Title 7">
            <a:extLst>
              <a:ext uri="{FF2B5EF4-FFF2-40B4-BE49-F238E27FC236}">
                <a16:creationId xmlns:a16="http://schemas.microsoft.com/office/drawing/2014/main" id="{1C82B14B-3F23-40EC-B0D2-0E4603A5350C}"/>
              </a:ext>
            </a:extLst>
          </p:cNvPr>
          <p:cNvSpPr>
            <a:spLocks noGrp="1"/>
          </p:cNvSpPr>
          <p:nvPr>
            <p:ph type="title"/>
          </p:nvPr>
        </p:nvSpPr>
        <p:spPr/>
        <p:txBody>
          <a:bodyPr/>
          <a:lstStyle/>
          <a:p>
            <a:pPr algn="ctr"/>
            <a:r>
              <a:rPr lang="en-IN" dirty="0"/>
              <a:t>BFS result</a:t>
            </a:r>
          </a:p>
        </p:txBody>
      </p:sp>
    </p:spTree>
    <p:extLst>
      <p:ext uri="{BB962C8B-B14F-4D97-AF65-F5344CB8AC3E}">
        <p14:creationId xmlns:p14="http://schemas.microsoft.com/office/powerpoint/2010/main" val="3848497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17240-DEB7-4B60-940F-DD32A033A11D}"/>
              </a:ext>
            </a:extLst>
          </p:cNvPr>
          <p:cNvSpPr>
            <a:spLocks noGrp="1"/>
          </p:cNvSpPr>
          <p:nvPr>
            <p:ph type="title"/>
          </p:nvPr>
        </p:nvSpPr>
        <p:spPr/>
        <p:txBody>
          <a:bodyPr/>
          <a:lstStyle/>
          <a:p>
            <a:r>
              <a:rPr lang="en-IN" dirty="0"/>
              <a:t>Depth First Search</a:t>
            </a:r>
          </a:p>
        </p:txBody>
      </p:sp>
      <p:sp>
        <p:nvSpPr>
          <p:cNvPr id="3" name="Content Placeholder 2">
            <a:extLst>
              <a:ext uri="{FF2B5EF4-FFF2-40B4-BE49-F238E27FC236}">
                <a16:creationId xmlns:a16="http://schemas.microsoft.com/office/drawing/2014/main" id="{F123ED5E-7B7E-422E-AE0E-51E8C77C6F5A}"/>
              </a:ext>
            </a:extLst>
          </p:cNvPr>
          <p:cNvSpPr>
            <a:spLocks noGrp="1"/>
          </p:cNvSpPr>
          <p:nvPr>
            <p:ph idx="1"/>
          </p:nvPr>
        </p:nvSpPr>
        <p:spPr/>
        <p:txBody>
          <a:bodyPr/>
          <a:lstStyle/>
          <a:p>
            <a:r>
              <a:rPr lang="en-IN" dirty="0"/>
              <a:t>DFS uses a stack to traverse a tree/graph. It is slightly faster than BFS and also has lower space complexity. </a:t>
            </a:r>
          </a:p>
        </p:txBody>
      </p:sp>
    </p:spTree>
    <p:extLst>
      <p:ext uri="{BB962C8B-B14F-4D97-AF65-F5344CB8AC3E}">
        <p14:creationId xmlns:p14="http://schemas.microsoft.com/office/powerpoint/2010/main" val="1245345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E0E8-5F40-4243-827F-BC423A800637}"/>
              </a:ext>
            </a:extLst>
          </p:cNvPr>
          <p:cNvSpPr>
            <a:spLocks noGrp="1"/>
          </p:cNvSpPr>
          <p:nvPr>
            <p:ph type="title"/>
          </p:nvPr>
        </p:nvSpPr>
        <p:spPr/>
        <p:txBody>
          <a:bodyPr/>
          <a:lstStyle/>
          <a:p>
            <a:pPr algn="ctr"/>
            <a:r>
              <a:rPr lang="en-IN" dirty="0"/>
              <a:t>DFS result</a:t>
            </a:r>
          </a:p>
        </p:txBody>
      </p:sp>
      <p:pic>
        <p:nvPicPr>
          <p:cNvPr id="6" name="Picture Placeholder 5">
            <a:extLst>
              <a:ext uri="{FF2B5EF4-FFF2-40B4-BE49-F238E27FC236}">
                <a16:creationId xmlns:a16="http://schemas.microsoft.com/office/drawing/2014/main" id="{83777B29-A812-44BE-A5F4-8458C613F01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343" b="6343"/>
          <a:stretch>
            <a:fillRect/>
          </a:stretch>
        </p:blipFill>
        <p:spPr/>
      </p:pic>
    </p:spTree>
    <p:extLst>
      <p:ext uri="{BB962C8B-B14F-4D97-AF65-F5344CB8AC3E}">
        <p14:creationId xmlns:p14="http://schemas.microsoft.com/office/powerpoint/2010/main" val="2762637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526E4-900C-43B1-B712-33295ECC4E87}"/>
              </a:ext>
            </a:extLst>
          </p:cNvPr>
          <p:cNvSpPr>
            <a:spLocks noGrp="1"/>
          </p:cNvSpPr>
          <p:nvPr>
            <p:ph type="title"/>
          </p:nvPr>
        </p:nvSpPr>
        <p:spPr/>
        <p:txBody>
          <a:bodyPr/>
          <a:lstStyle/>
          <a:p>
            <a:pPr algn="ctr"/>
            <a:r>
              <a:rPr lang="en-IN" dirty="0"/>
              <a:t>Thank you</a:t>
            </a:r>
          </a:p>
        </p:txBody>
      </p:sp>
    </p:spTree>
    <p:extLst>
      <p:ext uri="{BB962C8B-B14F-4D97-AF65-F5344CB8AC3E}">
        <p14:creationId xmlns:p14="http://schemas.microsoft.com/office/powerpoint/2010/main" val="3617088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EA50A-E5FD-44E9-BF19-58051F5C8B2A}"/>
              </a:ext>
            </a:extLst>
          </p:cNvPr>
          <p:cNvSpPr>
            <a:spLocks noGrp="1"/>
          </p:cNvSpPr>
          <p:nvPr>
            <p:ph type="title"/>
          </p:nvPr>
        </p:nvSpPr>
        <p:spPr/>
        <p:txBody>
          <a:bodyPr/>
          <a:lstStyle/>
          <a:p>
            <a:r>
              <a:rPr lang="en-IN" dirty="0"/>
              <a:t>C# Programs</a:t>
            </a:r>
            <a:br>
              <a:rPr lang="en-IN" dirty="0"/>
            </a:br>
            <a:endParaRPr lang="en-IN" dirty="0"/>
          </a:p>
        </p:txBody>
      </p:sp>
      <p:sp>
        <p:nvSpPr>
          <p:cNvPr id="3" name="Content Placeholder 2">
            <a:extLst>
              <a:ext uri="{FF2B5EF4-FFF2-40B4-BE49-F238E27FC236}">
                <a16:creationId xmlns:a16="http://schemas.microsoft.com/office/drawing/2014/main" id="{3F3539DA-657B-49BD-A89A-9D2CE6052696}"/>
              </a:ext>
            </a:extLst>
          </p:cNvPr>
          <p:cNvSpPr>
            <a:spLocks noGrp="1"/>
          </p:cNvSpPr>
          <p:nvPr>
            <p:ph idx="1"/>
          </p:nvPr>
        </p:nvSpPr>
        <p:spPr/>
        <p:txBody>
          <a:bodyPr/>
          <a:lstStyle/>
          <a:p>
            <a:r>
              <a:rPr lang="en-IN" dirty="0"/>
              <a:t>The following Programs have been executed-</a:t>
            </a:r>
          </a:p>
          <a:p>
            <a:r>
              <a:rPr lang="en-IN" dirty="0"/>
              <a:t>1. Insertion Sort</a:t>
            </a:r>
          </a:p>
          <a:p>
            <a:r>
              <a:rPr lang="en-IN" dirty="0"/>
              <a:t>2. Stack- Generic</a:t>
            </a:r>
          </a:p>
          <a:p>
            <a:r>
              <a:rPr lang="en-IN" dirty="0"/>
              <a:t>3. Queue- Generic</a:t>
            </a:r>
          </a:p>
          <a:p>
            <a:r>
              <a:rPr lang="en-IN" dirty="0"/>
              <a:t>4. Binary Search Tree</a:t>
            </a:r>
          </a:p>
          <a:p>
            <a:r>
              <a:rPr lang="en-IN" dirty="0"/>
              <a:t>5. Merge Sort</a:t>
            </a:r>
          </a:p>
          <a:p>
            <a:r>
              <a:rPr lang="en-IN" dirty="0"/>
              <a:t>6. Breadth First Search</a:t>
            </a:r>
          </a:p>
          <a:p>
            <a:r>
              <a:rPr lang="en-IN" dirty="0"/>
              <a:t>7. Depth First Search</a:t>
            </a:r>
          </a:p>
        </p:txBody>
      </p:sp>
    </p:spTree>
    <p:extLst>
      <p:ext uri="{BB962C8B-B14F-4D97-AF65-F5344CB8AC3E}">
        <p14:creationId xmlns:p14="http://schemas.microsoft.com/office/powerpoint/2010/main" val="150830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ACBB-1AF0-4D97-BCBF-7E532212CD89}"/>
              </a:ext>
            </a:extLst>
          </p:cNvPr>
          <p:cNvSpPr>
            <a:spLocks noGrp="1"/>
          </p:cNvSpPr>
          <p:nvPr>
            <p:ph type="title"/>
          </p:nvPr>
        </p:nvSpPr>
        <p:spPr/>
        <p:txBody>
          <a:bodyPr/>
          <a:lstStyle/>
          <a:p>
            <a:r>
              <a:rPr lang="en-IN" dirty="0"/>
              <a:t>Insertion Sort</a:t>
            </a:r>
          </a:p>
        </p:txBody>
      </p:sp>
      <p:sp>
        <p:nvSpPr>
          <p:cNvPr id="3" name="Content Placeholder 2">
            <a:extLst>
              <a:ext uri="{FF2B5EF4-FFF2-40B4-BE49-F238E27FC236}">
                <a16:creationId xmlns:a16="http://schemas.microsoft.com/office/drawing/2014/main" id="{FF4B22E0-C07E-45B9-9A4C-FB2B2CD5D859}"/>
              </a:ext>
            </a:extLst>
          </p:cNvPr>
          <p:cNvSpPr>
            <a:spLocks noGrp="1"/>
          </p:cNvSpPr>
          <p:nvPr>
            <p:ph idx="1"/>
          </p:nvPr>
        </p:nvSpPr>
        <p:spPr/>
        <p:txBody>
          <a:bodyPr/>
          <a:lstStyle/>
          <a:p>
            <a:r>
              <a:rPr lang="en-IN" dirty="0"/>
              <a:t>This is a sorting technique which takes O(n*n) time complexity in worst case. In this each element is compared with element before it in the array and swapped if the criteria is sufficed. </a:t>
            </a:r>
          </a:p>
          <a:p>
            <a:pPr marL="0" indent="0">
              <a:buNone/>
            </a:pPr>
            <a:r>
              <a:rPr lang="en-IN" dirty="0"/>
              <a:t>The programs allows the user to decide whether he/she wants to sort the integer array in ascending or descending order. </a:t>
            </a:r>
          </a:p>
          <a:p>
            <a:pPr marL="0" indent="0">
              <a:buNone/>
            </a:pPr>
            <a:r>
              <a:rPr lang="en-IN" dirty="0"/>
              <a:t>Try catch is used to validate the inputs.</a:t>
            </a:r>
          </a:p>
          <a:p>
            <a:r>
              <a:rPr lang="en-IN" dirty="0"/>
              <a:t>The code is available on </a:t>
            </a:r>
            <a:r>
              <a:rPr lang="en-IN" dirty="0" err="1"/>
              <a:t>github</a:t>
            </a:r>
            <a:r>
              <a:rPr lang="en-IN" dirty="0"/>
              <a:t>. The output is as follows-</a:t>
            </a:r>
          </a:p>
          <a:p>
            <a:endParaRPr lang="en-IN" dirty="0"/>
          </a:p>
          <a:p>
            <a:endParaRPr lang="en-IN" dirty="0"/>
          </a:p>
        </p:txBody>
      </p:sp>
    </p:spTree>
    <p:extLst>
      <p:ext uri="{BB962C8B-B14F-4D97-AF65-F5344CB8AC3E}">
        <p14:creationId xmlns:p14="http://schemas.microsoft.com/office/powerpoint/2010/main" val="349523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E729-8F52-484B-B991-4152F684BB24}"/>
              </a:ext>
            </a:extLst>
          </p:cNvPr>
          <p:cNvSpPr>
            <a:spLocks noGrp="1"/>
          </p:cNvSpPr>
          <p:nvPr>
            <p:ph type="title"/>
          </p:nvPr>
        </p:nvSpPr>
        <p:spPr>
          <a:xfrm>
            <a:off x="1097280" y="5074920"/>
            <a:ext cx="10113264" cy="822960"/>
          </a:xfrm>
        </p:spPr>
        <p:txBody>
          <a:bodyPr/>
          <a:lstStyle/>
          <a:p>
            <a:pPr algn="ctr"/>
            <a:r>
              <a:rPr lang="en-IN" dirty="0"/>
              <a:t>Insertion sort- ascending order</a:t>
            </a:r>
          </a:p>
        </p:txBody>
      </p:sp>
      <p:pic>
        <p:nvPicPr>
          <p:cNvPr id="6" name="Picture Placeholder 5">
            <a:extLst>
              <a:ext uri="{FF2B5EF4-FFF2-40B4-BE49-F238E27FC236}">
                <a16:creationId xmlns:a16="http://schemas.microsoft.com/office/drawing/2014/main" id="{7F0096D5-A0DC-4F67-A4DC-8BD8378513F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343" b="6343"/>
          <a:stretch>
            <a:fillRect/>
          </a:stretch>
        </p:blipFill>
        <p:spPr>
          <a:xfrm>
            <a:off x="15" y="0"/>
            <a:ext cx="12191985" cy="5289452"/>
          </a:xfrm>
        </p:spPr>
      </p:pic>
    </p:spTree>
    <p:extLst>
      <p:ext uri="{BB962C8B-B14F-4D97-AF65-F5344CB8AC3E}">
        <p14:creationId xmlns:p14="http://schemas.microsoft.com/office/powerpoint/2010/main" val="3333016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A2922-4BC1-44A2-BC32-BC2D9CE688C0}"/>
              </a:ext>
            </a:extLst>
          </p:cNvPr>
          <p:cNvSpPr>
            <a:spLocks noGrp="1"/>
          </p:cNvSpPr>
          <p:nvPr>
            <p:ph type="title"/>
          </p:nvPr>
        </p:nvSpPr>
        <p:spPr/>
        <p:txBody>
          <a:bodyPr/>
          <a:lstStyle/>
          <a:p>
            <a:r>
              <a:rPr lang="en-IN" dirty="0"/>
              <a:t>Stack-Generic</a:t>
            </a:r>
          </a:p>
        </p:txBody>
      </p:sp>
      <p:sp>
        <p:nvSpPr>
          <p:cNvPr id="3" name="Content Placeholder 2">
            <a:extLst>
              <a:ext uri="{FF2B5EF4-FFF2-40B4-BE49-F238E27FC236}">
                <a16:creationId xmlns:a16="http://schemas.microsoft.com/office/drawing/2014/main" id="{B484C030-3FA2-45E4-93A8-3B143392AB80}"/>
              </a:ext>
            </a:extLst>
          </p:cNvPr>
          <p:cNvSpPr>
            <a:spLocks noGrp="1"/>
          </p:cNvSpPr>
          <p:nvPr>
            <p:ph idx="1"/>
          </p:nvPr>
        </p:nvSpPr>
        <p:spPr/>
        <p:txBody>
          <a:bodyPr/>
          <a:lstStyle/>
          <a:p>
            <a:r>
              <a:rPr lang="en-IN" dirty="0"/>
              <a:t>A Stack is list in which the new element is added at the top of stack and the deletion also happens at the top of stack. The following is a Generic implementation of Stack with pop and push operations available.</a:t>
            </a:r>
          </a:p>
          <a:p>
            <a:endParaRPr lang="en-IN" dirty="0"/>
          </a:p>
        </p:txBody>
      </p:sp>
    </p:spTree>
    <p:extLst>
      <p:ext uri="{BB962C8B-B14F-4D97-AF65-F5344CB8AC3E}">
        <p14:creationId xmlns:p14="http://schemas.microsoft.com/office/powerpoint/2010/main" val="611214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2FBB-5089-4767-913F-01385BAB0139}"/>
              </a:ext>
            </a:extLst>
          </p:cNvPr>
          <p:cNvSpPr>
            <a:spLocks noGrp="1"/>
          </p:cNvSpPr>
          <p:nvPr>
            <p:ph type="title"/>
          </p:nvPr>
        </p:nvSpPr>
        <p:spPr/>
        <p:txBody>
          <a:bodyPr/>
          <a:lstStyle/>
          <a:p>
            <a:pPr algn="ctr"/>
            <a:r>
              <a:rPr lang="en-IN" dirty="0"/>
              <a:t>Stack-Generic Result</a:t>
            </a:r>
          </a:p>
        </p:txBody>
      </p:sp>
      <p:pic>
        <p:nvPicPr>
          <p:cNvPr id="6" name="Picture Placeholder 5">
            <a:extLst>
              <a:ext uri="{FF2B5EF4-FFF2-40B4-BE49-F238E27FC236}">
                <a16:creationId xmlns:a16="http://schemas.microsoft.com/office/drawing/2014/main" id="{82E66D4E-5793-4F52-956D-B4A04559E73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343" b="6343"/>
          <a:stretch>
            <a:fillRect/>
          </a:stretch>
        </p:blipFill>
        <p:spPr/>
      </p:pic>
    </p:spTree>
    <p:extLst>
      <p:ext uri="{BB962C8B-B14F-4D97-AF65-F5344CB8AC3E}">
        <p14:creationId xmlns:p14="http://schemas.microsoft.com/office/powerpoint/2010/main" val="2896741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055B9-B633-47D4-9CB0-992F316763C0}"/>
              </a:ext>
            </a:extLst>
          </p:cNvPr>
          <p:cNvSpPr>
            <a:spLocks noGrp="1"/>
          </p:cNvSpPr>
          <p:nvPr>
            <p:ph type="title"/>
          </p:nvPr>
        </p:nvSpPr>
        <p:spPr/>
        <p:txBody>
          <a:bodyPr/>
          <a:lstStyle/>
          <a:p>
            <a:r>
              <a:rPr lang="en-IN" dirty="0"/>
              <a:t>Queue-Generic</a:t>
            </a:r>
          </a:p>
        </p:txBody>
      </p:sp>
      <p:sp>
        <p:nvSpPr>
          <p:cNvPr id="3" name="Content Placeholder 2">
            <a:extLst>
              <a:ext uri="{FF2B5EF4-FFF2-40B4-BE49-F238E27FC236}">
                <a16:creationId xmlns:a16="http://schemas.microsoft.com/office/drawing/2014/main" id="{03AEE525-E25E-4A7E-AC79-B78D9D125E19}"/>
              </a:ext>
            </a:extLst>
          </p:cNvPr>
          <p:cNvSpPr>
            <a:spLocks noGrp="1"/>
          </p:cNvSpPr>
          <p:nvPr>
            <p:ph idx="1"/>
          </p:nvPr>
        </p:nvSpPr>
        <p:spPr/>
        <p:txBody>
          <a:bodyPr/>
          <a:lstStyle/>
          <a:p>
            <a:r>
              <a:rPr lang="en-IN" dirty="0"/>
              <a:t>A Queue is list in which the insertion of the new element takes place at the end of list and the deletion takes place from the starting of the element. For insertion Enqueue is used and for Deletion Dequeue is used.</a:t>
            </a:r>
          </a:p>
          <a:p>
            <a:endParaRPr lang="en-IN" dirty="0"/>
          </a:p>
        </p:txBody>
      </p:sp>
    </p:spTree>
    <p:extLst>
      <p:ext uri="{BB962C8B-B14F-4D97-AF65-F5344CB8AC3E}">
        <p14:creationId xmlns:p14="http://schemas.microsoft.com/office/powerpoint/2010/main" val="2796008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309E8-E40A-40F5-B359-B905853015CB}"/>
              </a:ext>
            </a:extLst>
          </p:cNvPr>
          <p:cNvSpPr>
            <a:spLocks noGrp="1"/>
          </p:cNvSpPr>
          <p:nvPr>
            <p:ph type="title"/>
          </p:nvPr>
        </p:nvSpPr>
        <p:spPr/>
        <p:txBody>
          <a:bodyPr/>
          <a:lstStyle/>
          <a:p>
            <a:pPr algn="ctr"/>
            <a:r>
              <a:rPr lang="en-IN" dirty="0"/>
              <a:t>Queue- Generic  implementation</a:t>
            </a:r>
          </a:p>
        </p:txBody>
      </p:sp>
      <p:pic>
        <p:nvPicPr>
          <p:cNvPr id="6" name="Picture Placeholder 5">
            <a:extLst>
              <a:ext uri="{FF2B5EF4-FFF2-40B4-BE49-F238E27FC236}">
                <a16:creationId xmlns:a16="http://schemas.microsoft.com/office/drawing/2014/main" id="{C9E05F8E-5D37-4EE8-94AA-2B4BD358972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343" b="6343"/>
          <a:stretch>
            <a:fillRect/>
          </a:stretch>
        </p:blipFill>
        <p:spPr/>
      </p:pic>
    </p:spTree>
    <p:extLst>
      <p:ext uri="{BB962C8B-B14F-4D97-AF65-F5344CB8AC3E}">
        <p14:creationId xmlns:p14="http://schemas.microsoft.com/office/powerpoint/2010/main" val="2882756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A5BB3-C25E-44AD-8E13-7B0EE5366FA3}"/>
              </a:ext>
            </a:extLst>
          </p:cNvPr>
          <p:cNvSpPr>
            <a:spLocks noGrp="1"/>
          </p:cNvSpPr>
          <p:nvPr>
            <p:ph type="title"/>
          </p:nvPr>
        </p:nvSpPr>
        <p:spPr/>
        <p:txBody>
          <a:bodyPr/>
          <a:lstStyle/>
          <a:p>
            <a:r>
              <a:rPr lang="en-IN" dirty="0"/>
              <a:t>Binary Search Tree</a:t>
            </a:r>
          </a:p>
        </p:txBody>
      </p:sp>
      <p:sp>
        <p:nvSpPr>
          <p:cNvPr id="3" name="Content Placeholder 2">
            <a:extLst>
              <a:ext uri="{FF2B5EF4-FFF2-40B4-BE49-F238E27FC236}">
                <a16:creationId xmlns:a16="http://schemas.microsoft.com/office/drawing/2014/main" id="{73D70D08-35D8-49F0-9685-D065E8C0431C}"/>
              </a:ext>
            </a:extLst>
          </p:cNvPr>
          <p:cNvSpPr>
            <a:spLocks noGrp="1"/>
          </p:cNvSpPr>
          <p:nvPr>
            <p:ph idx="1"/>
          </p:nvPr>
        </p:nvSpPr>
        <p:spPr/>
        <p:txBody>
          <a:bodyPr/>
          <a:lstStyle/>
          <a:p>
            <a:r>
              <a:rPr lang="en-IN" dirty="0"/>
              <a:t>A binary Search tree works in O(</a:t>
            </a:r>
            <a:r>
              <a:rPr lang="en-IN" dirty="0" err="1"/>
              <a:t>logn</a:t>
            </a:r>
            <a:r>
              <a:rPr lang="en-IN" dirty="0"/>
              <a:t>) time when a search is to be performed. The following code allows to create the tree and traverse in three possible orders-</a:t>
            </a:r>
          </a:p>
          <a:p>
            <a:r>
              <a:rPr lang="en-IN" dirty="0" err="1"/>
              <a:t>Preorder</a:t>
            </a:r>
            <a:r>
              <a:rPr lang="en-IN" dirty="0"/>
              <a:t>, </a:t>
            </a:r>
            <a:r>
              <a:rPr lang="en-IN" dirty="0" err="1"/>
              <a:t>Postorder</a:t>
            </a:r>
            <a:r>
              <a:rPr lang="en-IN" dirty="0"/>
              <a:t> and </a:t>
            </a:r>
            <a:r>
              <a:rPr lang="en-IN" dirty="0" err="1"/>
              <a:t>Inorder</a:t>
            </a:r>
            <a:r>
              <a:rPr lang="en-IN" dirty="0"/>
              <a:t> traversals.</a:t>
            </a:r>
          </a:p>
          <a:p>
            <a:pPr marL="0" indent="0">
              <a:buNone/>
            </a:pPr>
            <a:endParaRPr lang="en-IN" dirty="0"/>
          </a:p>
          <a:p>
            <a:endParaRPr lang="en-IN" dirty="0"/>
          </a:p>
        </p:txBody>
      </p:sp>
    </p:spTree>
    <p:extLst>
      <p:ext uri="{BB962C8B-B14F-4D97-AF65-F5344CB8AC3E}">
        <p14:creationId xmlns:p14="http://schemas.microsoft.com/office/powerpoint/2010/main" val="310676348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162</TotalTime>
  <Words>390</Words>
  <Application>Microsoft Office PowerPoint</Application>
  <PresentationFormat>Widescreen</PresentationFormat>
  <Paragraphs>38</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Calibri</vt:lpstr>
      <vt:lpstr>Calibri Light</vt:lpstr>
      <vt:lpstr>Retrospect</vt:lpstr>
      <vt:lpstr>Week 1</vt:lpstr>
      <vt:lpstr>C# Programs </vt:lpstr>
      <vt:lpstr>Insertion Sort</vt:lpstr>
      <vt:lpstr>Insertion sort- ascending order</vt:lpstr>
      <vt:lpstr>Stack-Generic</vt:lpstr>
      <vt:lpstr>Stack-Generic Result</vt:lpstr>
      <vt:lpstr>Queue-Generic</vt:lpstr>
      <vt:lpstr>Queue- Generic  implementation</vt:lpstr>
      <vt:lpstr>Binary Search Tree</vt:lpstr>
      <vt:lpstr>BST result</vt:lpstr>
      <vt:lpstr>Merge Sort</vt:lpstr>
      <vt:lpstr>Merge Sort</vt:lpstr>
      <vt:lpstr>Breath First Search</vt:lpstr>
      <vt:lpstr>BFS result</vt:lpstr>
      <vt:lpstr>Depth First Search</vt:lpstr>
      <vt:lpstr>DFS 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Bajoria, Vinayak</dc:creator>
  <cp:lastModifiedBy>Vinayak Bajoria</cp:lastModifiedBy>
  <cp:revision>9</cp:revision>
  <dcterms:created xsi:type="dcterms:W3CDTF">2019-02-04T09:09:21Z</dcterms:created>
  <dcterms:modified xsi:type="dcterms:W3CDTF">2019-02-05T08:42:39Z</dcterms:modified>
</cp:coreProperties>
</file>