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Poppins Bold" charset="1" panose="00000800000000000000"/>
      <p:regular r:id="rId24"/>
    </p:embeddedFont>
    <p:embeddedFont>
      <p:font typeface="Poppins Italics" charset="1" panose="00000500000000000000"/>
      <p:regular r:id="rId25"/>
    </p:embeddedFont>
    <p:embeddedFont>
      <p:font typeface="Poppins" charset="1" panose="00000500000000000000"/>
      <p:regular r:id="rId26"/>
    </p:embeddedFont>
    <p:embeddedFont>
      <p:font typeface="Poppins Bold Italics" charset="1" panose="000008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https://www.google.com/url?sa=i&amp;url=https%3A%2F%2Fgithub.blog%2Fdeveloper-skills%2Fgithub%2Fbeginners-guide-to-github-uploading-files-and-folders-to-github%2F&amp;psig=AOvVaw18IfrnnTqW0VjJkT_k3ID3&amp;ust=1745726085635000&amp;source=images&amp;cd=vfe&amp;opi=89978449&amp;ved=0CBQQjRxqFwoTCLCcm9Pm9IwDFQAAAAAdAAAAABAE" TargetMode="External" Type="http://schemas.openxmlformats.org/officeDocument/2006/relationships/hyperlink"/><Relationship Id="rId4" Target="../media/image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https://www.google.com/url?sa=i&amp;url=https%3A%2F%2Fgithub.blog%2Fdeveloper-skills%2Fgithub%2Fbeginners-guide-to-github-uploading-files-and-folders-to-github%2F&amp;psig=AOvVaw18IfrnnTqW0VjJkT_k3ID3&amp;ust=1745726085635000&amp;source=images&amp;cd=vfe&amp;opi=89978449&amp;ved=0CBQQjRxqFwoTCLCcm9Pm9IwDFQAAAAAdAAAAABAE" TargetMode="External" Type="http://schemas.openxmlformats.org/officeDocument/2006/relationships/hyperlink"/><Relationship Id="rId4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90982" y="2337290"/>
            <a:ext cx="9592218" cy="1610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78"/>
              </a:lnSpc>
            </a:pPr>
            <a:r>
              <a:rPr lang="en-US" sz="8984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GIT IT RIGHT!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90982" y="4335295"/>
            <a:ext cx="7088425" cy="120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6"/>
              </a:lnSpc>
            </a:pPr>
            <a:r>
              <a:rPr lang="en-US" sz="3361" i="true">
                <a:solidFill>
                  <a:srgbClr val="FFFFF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A Hands-On Workshop on Git &amp; GitHub for Beginners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90982" y="6105087"/>
            <a:ext cx="9439818" cy="44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Speaker: </a:t>
            </a: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Vinayak Sharma, Samsung Research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86340" y="1600426"/>
            <a:ext cx="14922675" cy="8023062"/>
            <a:chOff x="0" y="0"/>
            <a:chExt cx="3930252" cy="211307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30252" cy="2113070"/>
            </a:xfrm>
            <a:custGeom>
              <a:avLst/>
              <a:gdLst/>
              <a:ahLst/>
              <a:cxnLst/>
              <a:rect r="r" b="b" t="t" l="l"/>
              <a:pathLst>
                <a:path h="2113070" w="3930252">
                  <a:moveTo>
                    <a:pt x="26459" y="0"/>
                  </a:moveTo>
                  <a:lnTo>
                    <a:pt x="3903793" y="0"/>
                  </a:lnTo>
                  <a:cubicBezTo>
                    <a:pt x="3910811" y="0"/>
                    <a:pt x="3917540" y="2788"/>
                    <a:pt x="3922502" y="7750"/>
                  </a:cubicBezTo>
                  <a:cubicBezTo>
                    <a:pt x="3927465" y="12712"/>
                    <a:pt x="3930252" y="19442"/>
                    <a:pt x="3930252" y="26459"/>
                  </a:cubicBezTo>
                  <a:lnTo>
                    <a:pt x="3930252" y="2086611"/>
                  </a:lnTo>
                  <a:cubicBezTo>
                    <a:pt x="3930252" y="2101224"/>
                    <a:pt x="3918406" y="2113070"/>
                    <a:pt x="3903793" y="2113070"/>
                  </a:cubicBezTo>
                  <a:lnTo>
                    <a:pt x="26459" y="2113070"/>
                  </a:lnTo>
                  <a:cubicBezTo>
                    <a:pt x="19442" y="2113070"/>
                    <a:pt x="12712" y="2110282"/>
                    <a:pt x="7750" y="2105320"/>
                  </a:cubicBezTo>
                  <a:cubicBezTo>
                    <a:pt x="2788" y="2100358"/>
                    <a:pt x="0" y="2093628"/>
                    <a:pt x="0" y="2086611"/>
                  </a:cubicBezTo>
                  <a:lnTo>
                    <a:pt x="0" y="26459"/>
                  </a:lnTo>
                  <a:cubicBezTo>
                    <a:pt x="0" y="19442"/>
                    <a:pt x="2788" y="12712"/>
                    <a:pt x="7750" y="7750"/>
                  </a:cubicBezTo>
                  <a:cubicBezTo>
                    <a:pt x="12712" y="2788"/>
                    <a:pt x="19442" y="0"/>
                    <a:pt x="26459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3930252" cy="2170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980165" y="2060141"/>
            <a:ext cx="12327671" cy="165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GITHUB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19070" y="4304831"/>
            <a:ext cx="13134326" cy="609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06"/>
              </a:lnSpc>
            </a:pPr>
            <a:r>
              <a:rPr lang="en-US" sz="3361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#Demonstration:</a:t>
            </a:r>
            <a:r>
              <a:rPr lang="en-US" b="true" sz="3361" i="true">
                <a:solidFill>
                  <a:srgbClr val="0A152F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 </a:t>
            </a:r>
            <a:r>
              <a:rPr lang="en-US" sz="3361" i="true">
                <a:solidFill>
                  <a:srgbClr val="0A152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Integration of local and remote repository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19070" y="5254604"/>
            <a:ext cx="12257215" cy="609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06"/>
              </a:lnSpc>
            </a:pPr>
            <a:r>
              <a:rPr lang="en-US" sz="3361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#Demonstration:</a:t>
            </a:r>
            <a:r>
              <a:rPr lang="en-US" b="true" sz="3361" i="true">
                <a:solidFill>
                  <a:srgbClr val="0A152F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 </a:t>
            </a:r>
            <a:r>
              <a:rPr lang="en-US" sz="3361" i="true">
                <a:solidFill>
                  <a:srgbClr val="0A152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Pull, push commands ; ReadMe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26076" y="6146572"/>
            <a:ext cx="12520315" cy="2956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330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Good Practices:</a:t>
            </a:r>
          </a:p>
          <a:p>
            <a:pPr algn="l" marL="608045" indent="-304022" lvl="1">
              <a:lnSpc>
                <a:spcPts val="5632"/>
              </a:lnSpc>
              <a:buFont typeface="Arial"/>
              <a:buChar char="•"/>
            </a:pP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Ma</a:t>
            </a: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intain a README.md</a:t>
            </a:r>
          </a:p>
          <a:p>
            <a:pPr algn="l" marL="608045" indent="-304022" lvl="1">
              <a:lnSpc>
                <a:spcPts val="5632"/>
              </a:lnSpc>
              <a:buFont typeface="Arial"/>
              <a:buChar char="•"/>
            </a:pP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Write Descriptive Commit Messages</a:t>
            </a:r>
          </a:p>
          <a:p>
            <a:pPr algn="l" marL="608045" indent="-304022" lvl="1">
              <a:lnSpc>
                <a:spcPts val="5632"/>
              </a:lnSpc>
              <a:buFont typeface="Arial"/>
              <a:buChar char="•"/>
            </a:pPr>
            <a:r>
              <a:rPr lang="en-US" b="true" sz="2816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Protect Main Branch, </a:t>
            </a: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ie stable, production-ready branch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85910" y="1488894"/>
            <a:ext cx="7793285" cy="7489685"/>
            <a:chOff x="0" y="0"/>
            <a:chExt cx="2052552" cy="19725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52552" cy="1972592"/>
            </a:xfrm>
            <a:custGeom>
              <a:avLst/>
              <a:gdLst/>
              <a:ahLst/>
              <a:cxnLst/>
              <a:rect r="r" b="b" t="t" l="l"/>
              <a:pathLst>
                <a:path h="1972592" w="2052552">
                  <a:moveTo>
                    <a:pt x="50664" y="0"/>
                  </a:moveTo>
                  <a:lnTo>
                    <a:pt x="2001888" y="0"/>
                  </a:lnTo>
                  <a:cubicBezTo>
                    <a:pt x="2029869" y="0"/>
                    <a:pt x="2052552" y="22683"/>
                    <a:pt x="2052552" y="50664"/>
                  </a:cubicBezTo>
                  <a:lnTo>
                    <a:pt x="2052552" y="1921928"/>
                  </a:lnTo>
                  <a:cubicBezTo>
                    <a:pt x="2052552" y="1935365"/>
                    <a:pt x="2047214" y="1948252"/>
                    <a:pt x="2037713" y="1957753"/>
                  </a:cubicBezTo>
                  <a:cubicBezTo>
                    <a:pt x="2028212" y="1967254"/>
                    <a:pt x="2015325" y="1972592"/>
                    <a:pt x="2001888" y="1972592"/>
                  </a:cubicBezTo>
                  <a:lnTo>
                    <a:pt x="50664" y="1972592"/>
                  </a:lnTo>
                  <a:cubicBezTo>
                    <a:pt x="22683" y="1972592"/>
                    <a:pt x="0" y="1949909"/>
                    <a:pt x="0" y="1921928"/>
                  </a:cubicBezTo>
                  <a:lnTo>
                    <a:pt x="0" y="50664"/>
                  </a:lnTo>
                  <a:cubicBezTo>
                    <a:pt x="0" y="22683"/>
                    <a:pt x="22683" y="0"/>
                    <a:pt x="50664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2052552" cy="20297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76738" y="3668720"/>
            <a:ext cx="6611630" cy="3130034"/>
          </a:xfrm>
          <a:custGeom>
            <a:avLst/>
            <a:gdLst/>
            <a:ahLst/>
            <a:cxnLst/>
            <a:rect r="r" b="b" t="t" l="l"/>
            <a:pathLst>
              <a:path h="3130034" w="6611630">
                <a:moveTo>
                  <a:pt x="0" y="0"/>
                </a:moveTo>
                <a:lnTo>
                  <a:pt x="6611630" y="0"/>
                </a:lnTo>
                <a:lnTo>
                  <a:pt x="6611630" y="3130034"/>
                </a:lnTo>
                <a:lnTo>
                  <a:pt x="0" y="31300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351856" y="1689602"/>
            <a:ext cx="6367341" cy="165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BRANCHES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583463" y="3623677"/>
            <a:ext cx="7904126" cy="3664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2126" indent="-316063" lvl="1">
              <a:lnSpc>
                <a:spcPts val="5855"/>
              </a:lnSpc>
              <a:buFont typeface="Arial"/>
              <a:buChar char="•"/>
            </a:pPr>
            <a:r>
              <a:rPr lang="en-US" b="true" sz="292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Isolate Features</a:t>
            </a:r>
            <a:r>
              <a:rPr lang="en-US" sz="292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Work on new features/ bug fixes without affecting the main codebase.</a:t>
            </a:r>
          </a:p>
          <a:p>
            <a:pPr algn="l" marL="632126" indent="-316063" lvl="1">
              <a:lnSpc>
                <a:spcPts val="5855"/>
              </a:lnSpc>
              <a:buFont typeface="Arial"/>
              <a:buChar char="•"/>
            </a:pPr>
            <a:r>
              <a:rPr lang="en-US" b="true" sz="292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Collaboration</a:t>
            </a:r>
            <a:r>
              <a:rPr lang="en-US" sz="292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Multiple developers can work on separate branches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780024" y="8057819"/>
            <a:ext cx="7707565" cy="120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06"/>
              </a:lnSpc>
            </a:pPr>
            <a:r>
              <a:rPr lang="en-US" sz="3361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#Demonstration:</a:t>
            </a:r>
            <a:r>
              <a:rPr lang="en-US" b="true" sz="3361" i="true">
                <a:solidFill>
                  <a:srgbClr val="FFFFFF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 </a:t>
            </a:r>
            <a:r>
              <a:rPr lang="en-US" sz="3361" i="true">
                <a:solidFill>
                  <a:srgbClr val="FFFFF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new branch, checkout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02268" y="1028700"/>
            <a:ext cx="14922675" cy="8618023"/>
            <a:chOff x="0" y="0"/>
            <a:chExt cx="3930252" cy="22697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30252" cy="2269767"/>
            </a:xfrm>
            <a:custGeom>
              <a:avLst/>
              <a:gdLst/>
              <a:ahLst/>
              <a:cxnLst/>
              <a:rect r="r" b="b" t="t" l="l"/>
              <a:pathLst>
                <a:path h="2269767" w="3930252">
                  <a:moveTo>
                    <a:pt x="26459" y="0"/>
                  </a:moveTo>
                  <a:lnTo>
                    <a:pt x="3903793" y="0"/>
                  </a:lnTo>
                  <a:cubicBezTo>
                    <a:pt x="3910811" y="0"/>
                    <a:pt x="3917540" y="2788"/>
                    <a:pt x="3922502" y="7750"/>
                  </a:cubicBezTo>
                  <a:cubicBezTo>
                    <a:pt x="3927465" y="12712"/>
                    <a:pt x="3930252" y="19442"/>
                    <a:pt x="3930252" y="26459"/>
                  </a:cubicBezTo>
                  <a:lnTo>
                    <a:pt x="3930252" y="2243309"/>
                  </a:lnTo>
                  <a:cubicBezTo>
                    <a:pt x="3930252" y="2257921"/>
                    <a:pt x="3918406" y="2269767"/>
                    <a:pt x="3903793" y="2269767"/>
                  </a:cubicBezTo>
                  <a:lnTo>
                    <a:pt x="26459" y="2269767"/>
                  </a:lnTo>
                  <a:cubicBezTo>
                    <a:pt x="19442" y="2269767"/>
                    <a:pt x="12712" y="2266980"/>
                    <a:pt x="7750" y="2262018"/>
                  </a:cubicBezTo>
                  <a:cubicBezTo>
                    <a:pt x="2788" y="2257056"/>
                    <a:pt x="0" y="2250326"/>
                    <a:pt x="0" y="2243309"/>
                  </a:cubicBezTo>
                  <a:lnTo>
                    <a:pt x="0" y="26459"/>
                  </a:lnTo>
                  <a:cubicBezTo>
                    <a:pt x="0" y="19442"/>
                    <a:pt x="2788" y="12712"/>
                    <a:pt x="7750" y="7750"/>
                  </a:cubicBezTo>
                  <a:cubicBezTo>
                    <a:pt x="12712" y="2788"/>
                    <a:pt x="19442" y="0"/>
                    <a:pt x="26459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3930252" cy="23269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612976" y="3444407"/>
            <a:ext cx="11301259" cy="5438731"/>
          </a:xfrm>
          <a:custGeom>
            <a:avLst/>
            <a:gdLst/>
            <a:ahLst/>
            <a:cxnLst/>
            <a:rect r="r" b="b" t="t" l="l"/>
            <a:pathLst>
              <a:path h="5438731" w="11301259">
                <a:moveTo>
                  <a:pt x="0" y="0"/>
                </a:moveTo>
                <a:lnTo>
                  <a:pt x="11301259" y="0"/>
                </a:lnTo>
                <a:lnTo>
                  <a:pt x="11301259" y="5438730"/>
                </a:lnTo>
                <a:lnTo>
                  <a:pt x="0" y="54387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80165" y="1520845"/>
            <a:ext cx="12327671" cy="165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GIT VS GITHUB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93879" y="1379310"/>
            <a:ext cx="15252433" cy="7878990"/>
            <a:chOff x="0" y="0"/>
            <a:chExt cx="4017102" cy="20751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17102" cy="2075125"/>
            </a:xfrm>
            <a:custGeom>
              <a:avLst/>
              <a:gdLst/>
              <a:ahLst/>
              <a:cxnLst/>
              <a:rect r="r" b="b" t="t" l="l"/>
              <a:pathLst>
                <a:path h="2075125" w="4017102">
                  <a:moveTo>
                    <a:pt x="25887" y="0"/>
                  </a:moveTo>
                  <a:lnTo>
                    <a:pt x="3991215" y="0"/>
                  </a:lnTo>
                  <a:cubicBezTo>
                    <a:pt x="4005512" y="0"/>
                    <a:pt x="4017102" y="11590"/>
                    <a:pt x="4017102" y="25887"/>
                  </a:cubicBezTo>
                  <a:lnTo>
                    <a:pt x="4017102" y="2049238"/>
                  </a:lnTo>
                  <a:cubicBezTo>
                    <a:pt x="4017102" y="2063535"/>
                    <a:pt x="4005512" y="2075125"/>
                    <a:pt x="3991215" y="2075125"/>
                  </a:cubicBezTo>
                  <a:lnTo>
                    <a:pt x="25887" y="2075125"/>
                  </a:lnTo>
                  <a:cubicBezTo>
                    <a:pt x="11590" y="2075125"/>
                    <a:pt x="0" y="2063535"/>
                    <a:pt x="0" y="2049238"/>
                  </a:cubicBezTo>
                  <a:lnTo>
                    <a:pt x="0" y="25887"/>
                  </a:lnTo>
                  <a:cubicBezTo>
                    <a:pt x="0" y="11590"/>
                    <a:pt x="11590" y="0"/>
                    <a:pt x="25887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017102" cy="2132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470068" y="1903401"/>
            <a:ext cx="13500054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b="true" sz="750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REAL INDUSTRY REPOS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91487" y="8117310"/>
            <a:ext cx="12257215" cy="609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06"/>
              </a:lnSpc>
            </a:pPr>
            <a:r>
              <a:rPr lang="en-US" sz="3361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#Demonstration(pytorch):</a:t>
            </a:r>
            <a:r>
              <a:rPr lang="en-US" sz="3361" i="true">
                <a:solidFill>
                  <a:srgbClr val="0A152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 About, Insights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78600" y="1066675"/>
            <a:ext cx="15082990" cy="8191625"/>
            <a:chOff x="0" y="0"/>
            <a:chExt cx="3972475" cy="21574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72475" cy="2157465"/>
            </a:xfrm>
            <a:custGeom>
              <a:avLst/>
              <a:gdLst/>
              <a:ahLst/>
              <a:cxnLst/>
              <a:rect r="r" b="b" t="t" l="l"/>
              <a:pathLst>
                <a:path h="2157465" w="3972475">
                  <a:moveTo>
                    <a:pt x="26178" y="0"/>
                  </a:moveTo>
                  <a:lnTo>
                    <a:pt x="3946297" y="0"/>
                  </a:lnTo>
                  <a:cubicBezTo>
                    <a:pt x="3953240" y="0"/>
                    <a:pt x="3959898" y="2758"/>
                    <a:pt x="3964807" y="7667"/>
                  </a:cubicBezTo>
                  <a:cubicBezTo>
                    <a:pt x="3969717" y="12577"/>
                    <a:pt x="3972475" y="19235"/>
                    <a:pt x="3972475" y="26178"/>
                  </a:cubicBezTo>
                  <a:lnTo>
                    <a:pt x="3972475" y="2131287"/>
                  </a:lnTo>
                  <a:cubicBezTo>
                    <a:pt x="3972475" y="2138230"/>
                    <a:pt x="3969717" y="2144888"/>
                    <a:pt x="3964807" y="2149798"/>
                  </a:cubicBezTo>
                  <a:cubicBezTo>
                    <a:pt x="3959898" y="2154707"/>
                    <a:pt x="3953240" y="2157465"/>
                    <a:pt x="3946297" y="2157465"/>
                  </a:cubicBezTo>
                  <a:lnTo>
                    <a:pt x="26178" y="2157465"/>
                  </a:lnTo>
                  <a:cubicBezTo>
                    <a:pt x="19235" y="2157465"/>
                    <a:pt x="12577" y="2154707"/>
                    <a:pt x="7667" y="2149798"/>
                  </a:cubicBezTo>
                  <a:cubicBezTo>
                    <a:pt x="2758" y="2144888"/>
                    <a:pt x="0" y="2138230"/>
                    <a:pt x="0" y="2131287"/>
                  </a:cubicBezTo>
                  <a:lnTo>
                    <a:pt x="0" y="26178"/>
                  </a:lnTo>
                  <a:cubicBezTo>
                    <a:pt x="0" y="19235"/>
                    <a:pt x="2758" y="12577"/>
                    <a:pt x="7667" y="7667"/>
                  </a:cubicBezTo>
                  <a:cubicBezTo>
                    <a:pt x="12577" y="2758"/>
                    <a:pt x="19235" y="0"/>
                    <a:pt x="26178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3972475" cy="22146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972358" y="1774691"/>
            <a:ext cx="14789232" cy="1319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20"/>
              </a:lnSpc>
            </a:pPr>
            <a:r>
              <a:rPr lang="en-US" b="true" sz="730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MY OPEN SOURCE WORK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91487" y="7875891"/>
            <a:ext cx="12257215" cy="609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06"/>
              </a:lnSpc>
            </a:pPr>
            <a:r>
              <a:rPr lang="en-US" sz="3361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#Demonstration(letta-ai):</a:t>
            </a:r>
            <a:r>
              <a:rPr lang="en-US" sz="3361" i="true">
                <a:solidFill>
                  <a:srgbClr val="0A152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 Issues, pull requests, fork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85910" y="1488894"/>
            <a:ext cx="7793285" cy="7489685"/>
            <a:chOff x="0" y="0"/>
            <a:chExt cx="2052552" cy="1972592"/>
          </a:xfrm>
        </p:grpSpPr>
        <p:sp>
          <p:nvSpPr>
            <p:cNvPr name="Freeform 4" id="4">
              <a:hlinkClick r:id="rId3" tooltip="https://www.google.com/url?sa=i&amp;url=https%3A%2F%2Fgithub.blog%2Fdeveloper-skills%2Fgithub%2Fbeginners-guide-to-github-uploading-files-and-folders-to-github%2F&amp;psig=AOvVaw18IfrnnTqW0VjJkT_k3ID3&amp;ust=1745726085635000&amp;source=images&amp;cd=vfe&amp;opi=89978449&amp;ved=0CBQQjRxqFwoTCLCcm9Pm9IwDFQAAAAAdAAAAABAE"/>
            </p:cNvPr>
            <p:cNvSpPr/>
            <p:nvPr/>
          </p:nvSpPr>
          <p:spPr>
            <a:xfrm flipH="false" flipV="false" rot="0">
              <a:off x="0" y="0"/>
              <a:ext cx="2052552" cy="1972592"/>
            </a:xfrm>
            <a:custGeom>
              <a:avLst/>
              <a:gdLst/>
              <a:ahLst/>
              <a:cxnLst/>
              <a:rect r="r" b="b" t="t" l="l"/>
              <a:pathLst>
                <a:path h="1972592" w="2052552">
                  <a:moveTo>
                    <a:pt x="50664" y="0"/>
                  </a:moveTo>
                  <a:lnTo>
                    <a:pt x="2001888" y="0"/>
                  </a:lnTo>
                  <a:cubicBezTo>
                    <a:pt x="2029869" y="0"/>
                    <a:pt x="2052552" y="22683"/>
                    <a:pt x="2052552" y="50664"/>
                  </a:cubicBezTo>
                  <a:lnTo>
                    <a:pt x="2052552" y="1921928"/>
                  </a:lnTo>
                  <a:cubicBezTo>
                    <a:pt x="2052552" y="1935365"/>
                    <a:pt x="2047214" y="1948252"/>
                    <a:pt x="2037713" y="1957753"/>
                  </a:cubicBezTo>
                  <a:cubicBezTo>
                    <a:pt x="2028212" y="1967254"/>
                    <a:pt x="2015325" y="1972592"/>
                    <a:pt x="2001888" y="1972592"/>
                  </a:cubicBezTo>
                  <a:lnTo>
                    <a:pt x="50664" y="1972592"/>
                  </a:lnTo>
                  <a:cubicBezTo>
                    <a:pt x="22683" y="1972592"/>
                    <a:pt x="0" y="1949909"/>
                    <a:pt x="0" y="1921928"/>
                  </a:cubicBezTo>
                  <a:lnTo>
                    <a:pt x="0" y="50664"/>
                  </a:lnTo>
                  <a:cubicBezTo>
                    <a:pt x="0" y="22683"/>
                    <a:pt x="22683" y="0"/>
                    <a:pt x="50664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2052552" cy="20297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19212" y="3511830"/>
            <a:ext cx="6526681" cy="3263340"/>
          </a:xfrm>
          <a:custGeom>
            <a:avLst/>
            <a:gdLst/>
            <a:ahLst/>
            <a:cxnLst/>
            <a:rect r="r" b="b" t="t" l="l"/>
            <a:pathLst>
              <a:path h="3263340" w="6526681">
                <a:moveTo>
                  <a:pt x="0" y="0"/>
                </a:moveTo>
                <a:lnTo>
                  <a:pt x="6526681" y="0"/>
                </a:lnTo>
                <a:lnTo>
                  <a:pt x="6526681" y="3263340"/>
                </a:lnTo>
                <a:lnTo>
                  <a:pt x="0" y="32633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679195" y="2428197"/>
            <a:ext cx="9641818" cy="2356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b="true" sz="66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STUDENT DEVELOPER PACK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679004" y="4904740"/>
            <a:ext cx="7642199" cy="4353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11" indent="-313055" lvl="1">
              <a:lnSpc>
                <a:spcPts val="580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Must be a </a:t>
            </a:r>
            <a:r>
              <a:rPr lang="en-US" b="true" sz="29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student</a:t>
            </a:r>
            <a:r>
              <a:rPr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 You need a valid academic email</a:t>
            </a:r>
          </a:p>
          <a:p>
            <a:pPr algn="l" marL="626111" indent="-313055" lvl="1">
              <a:lnSpc>
                <a:spcPts val="5800"/>
              </a:lnSpc>
              <a:buFont typeface="Arial"/>
              <a:buChar char="•"/>
            </a:pPr>
            <a:r>
              <a:rPr lang="en-US" b="true" sz="29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Active </a:t>
            </a:r>
            <a:r>
              <a:rPr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GitHub account</a:t>
            </a:r>
          </a:p>
          <a:p>
            <a:pPr algn="l" marL="626111" indent="-313055" lvl="1">
              <a:lnSpc>
                <a:spcPts val="5800"/>
              </a:lnSpc>
              <a:buFont typeface="Arial"/>
              <a:buChar char="•"/>
            </a:pPr>
            <a:r>
              <a:rPr lang="en-US" b="true" sz="29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Verification: </a:t>
            </a:r>
            <a:r>
              <a:rPr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GitHub will verify your status </a:t>
            </a:r>
          </a:p>
          <a:p>
            <a:pPr algn="l">
              <a:lnSpc>
                <a:spcPts val="5800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01115" y="1437419"/>
            <a:ext cx="14567142" cy="8027492"/>
            <a:chOff x="0" y="0"/>
            <a:chExt cx="3836613" cy="211423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36613" cy="2114236"/>
            </a:xfrm>
            <a:custGeom>
              <a:avLst/>
              <a:gdLst/>
              <a:ahLst/>
              <a:cxnLst/>
              <a:rect r="r" b="b" t="t" l="l"/>
              <a:pathLst>
                <a:path h="2114236" w="3836613">
                  <a:moveTo>
                    <a:pt x="27105" y="0"/>
                  </a:moveTo>
                  <a:lnTo>
                    <a:pt x="3809509" y="0"/>
                  </a:lnTo>
                  <a:cubicBezTo>
                    <a:pt x="3816697" y="0"/>
                    <a:pt x="3823591" y="2856"/>
                    <a:pt x="3828675" y="7939"/>
                  </a:cubicBezTo>
                  <a:cubicBezTo>
                    <a:pt x="3833758" y="13022"/>
                    <a:pt x="3836613" y="19916"/>
                    <a:pt x="3836613" y="27105"/>
                  </a:cubicBezTo>
                  <a:lnTo>
                    <a:pt x="3836613" y="2087132"/>
                  </a:lnTo>
                  <a:cubicBezTo>
                    <a:pt x="3836613" y="2102101"/>
                    <a:pt x="3824478" y="2114236"/>
                    <a:pt x="3809509" y="2114236"/>
                  </a:cubicBezTo>
                  <a:lnTo>
                    <a:pt x="27105" y="2114236"/>
                  </a:lnTo>
                  <a:cubicBezTo>
                    <a:pt x="12135" y="2114236"/>
                    <a:pt x="0" y="2102101"/>
                    <a:pt x="0" y="2087132"/>
                  </a:cubicBezTo>
                  <a:lnTo>
                    <a:pt x="0" y="27105"/>
                  </a:lnTo>
                  <a:cubicBezTo>
                    <a:pt x="0" y="12135"/>
                    <a:pt x="12135" y="0"/>
                    <a:pt x="27105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3836613" cy="2171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980165" y="1701168"/>
            <a:ext cx="12327671" cy="165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BENEFITS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48575" y="3513317"/>
            <a:ext cx="11390851" cy="4247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8045" indent="-304022" lvl="1">
              <a:lnSpc>
                <a:spcPts val="5632"/>
              </a:lnSpc>
              <a:buFont typeface="Arial"/>
              <a:buChar char="•"/>
            </a:pPr>
            <a:r>
              <a:rPr lang="en-US" b="true" sz="2816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GitHub Pro: </a:t>
            </a: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Unlimited private repositories, GitHub Actions, advanced code insights</a:t>
            </a:r>
          </a:p>
          <a:p>
            <a:pPr algn="l" marL="608045" indent="-304022" lvl="1">
              <a:lnSpc>
                <a:spcPts val="5632"/>
              </a:lnSpc>
              <a:buFont typeface="Arial"/>
              <a:buChar char="•"/>
            </a:pPr>
            <a:r>
              <a:rPr lang="en-US" b="true" sz="2816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Cloud Hosting &amp; Storage Credits: </a:t>
            </a: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Azure, DigitalOcean, Google Cloud</a:t>
            </a:r>
          </a:p>
          <a:p>
            <a:pPr algn="l" marL="608045" indent="-304022" lvl="1">
              <a:lnSpc>
                <a:spcPts val="5632"/>
              </a:lnSpc>
              <a:buFont typeface="Arial"/>
              <a:buChar char="•"/>
            </a:pPr>
            <a:r>
              <a:rPr lang="en-US" b="true" sz="2816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Learning Resources &amp; Courses</a:t>
            </a:r>
          </a:p>
          <a:p>
            <a:pPr algn="l" marL="608045" indent="-304022" lvl="1">
              <a:lnSpc>
                <a:spcPts val="5632"/>
              </a:lnSpc>
              <a:buFont typeface="Arial"/>
              <a:buChar char="•"/>
            </a:pPr>
            <a:r>
              <a:rPr lang="en-US" b="true" sz="2816">
                <a:solidFill>
                  <a:srgbClr val="FF3131"/>
                </a:solidFill>
                <a:latin typeface="Poppins Bold"/>
                <a:ea typeface="Poppins Bold"/>
                <a:cs typeface="Poppins Bold"/>
                <a:sym typeface="Poppins Bold"/>
              </a:rPr>
              <a:t>Github Copilot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56078" y="8065879"/>
            <a:ext cx="12257215" cy="609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06"/>
              </a:lnSpc>
            </a:pPr>
            <a:r>
              <a:rPr lang="en-US" sz="3361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#Demonstration:</a:t>
            </a:r>
            <a:r>
              <a:rPr lang="en-US" sz="3361" i="true">
                <a:solidFill>
                  <a:srgbClr val="0A152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 Copilot demo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08956" y="1948590"/>
            <a:ext cx="14862783" cy="6870323"/>
            <a:chOff x="0" y="0"/>
            <a:chExt cx="4808252" cy="22226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08252" cy="2222615"/>
            </a:xfrm>
            <a:custGeom>
              <a:avLst/>
              <a:gdLst/>
              <a:ahLst/>
              <a:cxnLst/>
              <a:rect r="r" b="b" t="t" l="l"/>
              <a:pathLst>
                <a:path h="2222615" w="4808252">
                  <a:moveTo>
                    <a:pt x="26566" y="0"/>
                  </a:moveTo>
                  <a:lnTo>
                    <a:pt x="4781687" y="0"/>
                  </a:lnTo>
                  <a:cubicBezTo>
                    <a:pt x="4788733" y="0"/>
                    <a:pt x="4795489" y="2799"/>
                    <a:pt x="4800471" y="7781"/>
                  </a:cubicBezTo>
                  <a:cubicBezTo>
                    <a:pt x="4805454" y="12763"/>
                    <a:pt x="4808252" y="19520"/>
                    <a:pt x="4808252" y="26566"/>
                  </a:cubicBezTo>
                  <a:lnTo>
                    <a:pt x="4808252" y="2196049"/>
                  </a:lnTo>
                  <a:cubicBezTo>
                    <a:pt x="4808252" y="2203095"/>
                    <a:pt x="4805454" y="2209852"/>
                    <a:pt x="4800471" y="2214834"/>
                  </a:cubicBezTo>
                  <a:cubicBezTo>
                    <a:pt x="4795489" y="2219816"/>
                    <a:pt x="4788733" y="2222615"/>
                    <a:pt x="4781687" y="2222615"/>
                  </a:cubicBezTo>
                  <a:lnTo>
                    <a:pt x="26566" y="2222615"/>
                  </a:lnTo>
                  <a:cubicBezTo>
                    <a:pt x="19520" y="2222615"/>
                    <a:pt x="12763" y="2219816"/>
                    <a:pt x="7781" y="2214834"/>
                  </a:cubicBezTo>
                  <a:cubicBezTo>
                    <a:pt x="2799" y="2209852"/>
                    <a:pt x="0" y="2203095"/>
                    <a:pt x="0" y="2196049"/>
                  </a:cubicBezTo>
                  <a:lnTo>
                    <a:pt x="0" y="26566"/>
                  </a:lnTo>
                  <a:cubicBezTo>
                    <a:pt x="0" y="19520"/>
                    <a:pt x="2799" y="12763"/>
                    <a:pt x="7781" y="7781"/>
                  </a:cubicBezTo>
                  <a:cubicBezTo>
                    <a:pt x="12763" y="2799"/>
                    <a:pt x="19520" y="0"/>
                    <a:pt x="26566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808252" cy="22797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601157" y="2116234"/>
            <a:ext cx="9085687" cy="1102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16"/>
              </a:lnSpc>
            </a:pPr>
            <a:r>
              <a:rPr lang="en-US" b="true" sz="6082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REFERENCES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48575" y="3642556"/>
            <a:ext cx="11390851" cy="3496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8045" indent="-304022" lvl="1">
              <a:lnSpc>
                <a:spcPts val="3942"/>
              </a:lnSpc>
              <a:buFont typeface="Arial"/>
              <a:buChar char="•"/>
            </a:pP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https://training.github.com/downloads/github-git-cheat-sheet.pdf</a:t>
            </a:r>
          </a:p>
          <a:p>
            <a:pPr algn="l" marL="608045" indent="-304022" lvl="1">
              <a:lnSpc>
                <a:spcPts val="3942"/>
              </a:lnSpc>
              <a:buFont typeface="Arial"/>
              <a:buChar char="•"/>
            </a:pP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https://githubtraining.github.io/training-manual/book.pdf</a:t>
            </a:r>
          </a:p>
          <a:p>
            <a:pPr algn="l" marL="608045" indent="-304022" lvl="1">
              <a:lnSpc>
                <a:spcPts val="3942"/>
              </a:lnSpc>
              <a:buFont typeface="Arial"/>
              <a:buChar char="•"/>
            </a:pP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https://www.interviewbit.com/blog/git-vs-github/</a:t>
            </a:r>
          </a:p>
          <a:p>
            <a:pPr algn="l" marL="608045" indent="-304022" lvl="1">
              <a:lnSpc>
                <a:spcPts val="3942"/>
              </a:lnSpc>
              <a:buFont typeface="Arial"/>
              <a:buChar char="•"/>
            </a:pP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https://www.shiksha.com/online-courses/articles/git-vs-github-whats-the-difference/</a:t>
            </a:r>
          </a:p>
          <a:p>
            <a:pPr algn="l">
              <a:lnSpc>
                <a:spcPts val="3942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17684" y="2610822"/>
            <a:ext cx="10252632" cy="5036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44"/>
              </a:lnSpc>
            </a:pPr>
            <a:r>
              <a:rPr lang="en-US" b="true" sz="1700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34679" y="1442420"/>
            <a:ext cx="15135879" cy="7402160"/>
            <a:chOff x="0" y="0"/>
            <a:chExt cx="3986404" cy="19495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86404" cy="1949540"/>
            </a:xfrm>
            <a:custGeom>
              <a:avLst/>
              <a:gdLst/>
              <a:ahLst/>
              <a:cxnLst/>
              <a:rect r="r" b="b" t="t" l="l"/>
              <a:pathLst>
                <a:path h="1949540" w="3986404">
                  <a:moveTo>
                    <a:pt x="26086" y="0"/>
                  </a:moveTo>
                  <a:lnTo>
                    <a:pt x="3960318" y="0"/>
                  </a:lnTo>
                  <a:cubicBezTo>
                    <a:pt x="3967237" y="0"/>
                    <a:pt x="3973872" y="2748"/>
                    <a:pt x="3978764" y="7640"/>
                  </a:cubicBezTo>
                  <a:cubicBezTo>
                    <a:pt x="3983656" y="12533"/>
                    <a:pt x="3986404" y="19168"/>
                    <a:pt x="3986404" y="26086"/>
                  </a:cubicBezTo>
                  <a:lnTo>
                    <a:pt x="3986404" y="1923454"/>
                  </a:lnTo>
                  <a:cubicBezTo>
                    <a:pt x="3986404" y="1930372"/>
                    <a:pt x="3983656" y="1937008"/>
                    <a:pt x="3978764" y="1941900"/>
                  </a:cubicBezTo>
                  <a:cubicBezTo>
                    <a:pt x="3973872" y="1946792"/>
                    <a:pt x="3967237" y="1949540"/>
                    <a:pt x="3960318" y="1949540"/>
                  </a:cubicBezTo>
                  <a:lnTo>
                    <a:pt x="26086" y="1949540"/>
                  </a:lnTo>
                  <a:cubicBezTo>
                    <a:pt x="19168" y="1949540"/>
                    <a:pt x="12533" y="1946792"/>
                    <a:pt x="7640" y="1941900"/>
                  </a:cubicBezTo>
                  <a:cubicBezTo>
                    <a:pt x="2748" y="1937008"/>
                    <a:pt x="0" y="1930372"/>
                    <a:pt x="0" y="1923454"/>
                  </a:cubicBezTo>
                  <a:lnTo>
                    <a:pt x="0" y="26086"/>
                  </a:lnTo>
                  <a:cubicBezTo>
                    <a:pt x="0" y="19168"/>
                    <a:pt x="2748" y="12533"/>
                    <a:pt x="7640" y="7640"/>
                  </a:cubicBezTo>
                  <a:cubicBezTo>
                    <a:pt x="12533" y="2748"/>
                    <a:pt x="19168" y="0"/>
                    <a:pt x="26086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3986404" cy="20066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450136" y="2832894"/>
            <a:ext cx="4700028" cy="4924273"/>
          </a:xfrm>
          <a:custGeom>
            <a:avLst/>
            <a:gdLst/>
            <a:ahLst/>
            <a:cxnLst/>
            <a:rect r="r" b="b" t="t" l="l"/>
            <a:pathLst>
              <a:path h="4924273" w="4700028">
                <a:moveTo>
                  <a:pt x="0" y="0"/>
                </a:moveTo>
                <a:lnTo>
                  <a:pt x="4700028" y="0"/>
                </a:lnTo>
                <a:lnTo>
                  <a:pt x="4700028" y="4924273"/>
                </a:lnTo>
                <a:lnTo>
                  <a:pt x="0" y="49242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24" t="-8413" r="0" b="-20896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803057" y="2072276"/>
            <a:ext cx="5587965" cy="1311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27"/>
              </a:lnSpc>
            </a:pPr>
            <a:r>
              <a:rPr lang="en-US" b="true" sz="7233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ABOUT 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636788" y="3923548"/>
            <a:ext cx="8852399" cy="3533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8045" indent="-304022" lvl="1">
              <a:lnSpc>
                <a:spcPts val="5632"/>
              </a:lnSpc>
              <a:buFont typeface="Arial"/>
              <a:buChar char="•"/>
            </a:pP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Final year B-Tech in </a:t>
            </a:r>
            <a:r>
              <a:rPr lang="en-US" b="true" sz="2816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CS &amp; AI @ IIIT-Delhi</a:t>
            </a:r>
          </a:p>
          <a:p>
            <a:pPr algn="l" marL="608045" indent="-304022" lvl="1">
              <a:lnSpc>
                <a:spcPts val="5632"/>
              </a:lnSpc>
              <a:buFont typeface="Arial"/>
              <a:buChar char="•"/>
            </a:pP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SWE intern, </a:t>
            </a:r>
            <a:r>
              <a:rPr lang="en-US" b="true" sz="2816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Samsung </a:t>
            </a: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Research</a:t>
            </a:r>
          </a:p>
          <a:p>
            <a:pPr algn="l" marL="608045" indent="-304022" lvl="1">
              <a:lnSpc>
                <a:spcPts val="5632"/>
              </a:lnSpc>
              <a:buFont typeface="Arial"/>
              <a:buChar char="•"/>
            </a:pP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Undergraduate researcher @ </a:t>
            </a:r>
            <a:r>
              <a:rPr lang="en-US" b="true" sz="2816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Network and Sytems Security Lab, IIIT-Delhi</a:t>
            </a:r>
          </a:p>
          <a:p>
            <a:pPr algn="l" marL="608045" indent="-304022" lvl="1">
              <a:lnSpc>
                <a:spcPts val="5632"/>
              </a:lnSpc>
              <a:buFont typeface="Arial"/>
              <a:buChar char="•"/>
            </a:pP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Open Source maintainer @ </a:t>
            </a:r>
            <a:r>
              <a:rPr lang="en-US" b="true" sz="2816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MemGPT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34679" y="1442420"/>
            <a:ext cx="15018641" cy="7402160"/>
            <a:chOff x="0" y="0"/>
            <a:chExt cx="3955527" cy="19495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55527" cy="1949540"/>
            </a:xfrm>
            <a:custGeom>
              <a:avLst/>
              <a:gdLst/>
              <a:ahLst/>
              <a:cxnLst/>
              <a:rect r="r" b="b" t="t" l="l"/>
              <a:pathLst>
                <a:path h="1949540" w="3955527">
                  <a:moveTo>
                    <a:pt x="26290" y="0"/>
                  </a:moveTo>
                  <a:lnTo>
                    <a:pt x="3929237" y="0"/>
                  </a:lnTo>
                  <a:cubicBezTo>
                    <a:pt x="3943757" y="0"/>
                    <a:pt x="3955527" y="11770"/>
                    <a:pt x="3955527" y="26290"/>
                  </a:cubicBezTo>
                  <a:lnTo>
                    <a:pt x="3955527" y="1923250"/>
                  </a:lnTo>
                  <a:cubicBezTo>
                    <a:pt x="3955527" y="1937770"/>
                    <a:pt x="3943757" y="1949540"/>
                    <a:pt x="3929237" y="1949540"/>
                  </a:cubicBezTo>
                  <a:lnTo>
                    <a:pt x="26290" y="1949540"/>
                  </a:lnTo>
                  <a:cubicBezTo>
                    <a:pt x="11770" y="1949540"/>
                    <a:pt x="0" y="1937770"/>
                    <a:pt x="0" y="1923250"/>
                  </a:cubicBezTo>
                  <a:lnTo>
                    <a:pt x="0" y="26290"/>
                  </a:lnTo>
                  <a:cubicBezTo>
                    <a:pt x="0" y="11770"/>
                    <a:pt x="11770" y="0"/>
                    <a:pt x="26290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3955527" cy="20066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862551" y="2076154"/>
            <a:ext cx="15084266" cy="1311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27"/>
              </a:lnSpc>
            </a:pPr>
            <a:r>
              <a:rPr lang="en-US" b="true" sz="7233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VERSION CONTROL SYSTEMS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55234" y="4096718"/>
            <a:ext cx="12257215" cy="609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06"/>
              </a:lnSpc>
            </a:pPr>
            <a:r>
              <a:rPr lang="en-US" sz="3361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#Demonstration:</a:t>
            </a:r>
            <a:r>
              <a:rPr lang="en-US" b="true" sz="3361" i="true">
                <a:solidFill>
                  <a:srgbClr val="0A152F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 </a:t>
            </a:r>
            <a:r>
              <a:rPr lang="en-US" sz="3361" i="true">
                <a:solidFill>
                  <a:srgbClr val="0A152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File Comparison in Large Codebases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67838" y="5244077"/>
            <a:ext cx="11390851" cy="2208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0"/>
              </a:lnSpc>
            </a:pPr>
            <a:r>
              <a:rPr lang="en-US" sz="320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Why Use VCS ?</a:t>
            </a:r>
          </a:p>
          <a:p>
            <a:pPr algn="l" marL="608045" indent="-304022" lvl="1">
              <a:lnSpc>
                <a:spcPts val="5632"/>
              </a:lnSpc>
              <a:buFont typeface="Arial"/>
              <a:buChar char="•"/>
            </a:pP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A Version Control System tracks changes to files over time.</a:t>
            </a:r>
          </a:p>
          <a:p>
            <a:pPr algn="l" marL="608045" indent="-304022" lvl="1">
              <a:lnSpc>
                <a:spcPts val="5632"/>
              </a:lnSpc>
              <a:buFont typeface="Arial"/>
              <a:buChar char="•"/>
            </a:pP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Enables </a:t>
            </a:r>
            <a:r>
              <a:rPr lang="en-US" b="true" sz="2816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collaboration</a:t>
            </a: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b="true" sz="2816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recovery</a:t>
            </a: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, and </a:t>
            </a:r>
            <a:r>
              <a:rPr lang="en-US" b="true" sz="2816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history tracking</a:t>
            </a: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85910" y="1488894"/>
            <a:ext cx="7793285" cy="7489685"/>
            <a:chOff x="0" y="0"/>
            <a:chExt cx="2052552" cy="19725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52552" cy="1972592"/>
            </a:xfrm>
            <a:custGeom>
              <a:avLst/>
              <a:gdLst/>
              <a:ahLst/>
              <a:cxnLst/>
              <a:rect r="r" b="b" t="t" l="l"/>
              <a:pathLst>
                <a:path h="1972592" w="2052552">
                  <a:moveTo>
                    <a:pt x="50664" y="0"/>
                  </a:moveTo>
                  <a:lnTo>
                    <a:pt x="2001888" y="0"/>
                  </a:lnTo>
                  <a:cubicBezTo>
                    <a:pt x="2029869" y="0"/>
                    <a:pt x="2052552" y="22683"/>
                    <a:pt x="2052552" y="50664"/>
                  </a:cubicBezTo>
                  <a:lnTo>
                    <a:pt x="2052552" y="1921928"/>
                  </a:lnTo>
                  <a:cubicBezTo>
                    <a:pt x="2052552" y="1935365"/>
                    <a:pt x="2047214" y="1948252"/>
                    <a:pt x="2037713" y="1957753"/>
                  </a:cubicBezTo>
                  <a:cubicBezTo>
                    <a:pt x="2028212" y="1967254"/>
                    <a:pt x="2015325" y="1972592"/>
                    <a:pt x="2001888" y="1972592"/>
                  </a:cubicBezTo>
                  <a:lnTo>
                    <a:pt x="50664" y="1972592"/>
                  </a:lnTo>
                  <a:cubicBezTo>
                    <a:pt x="22683" y="1972592"/>
                    <a:pt x="0" y="1949909"/>
                    <a:pt x="0" y="1921928"/>
                  </a:cubicBezTo>
                  <a:lnTo>
                    <a:pt x="0" y="50664"/>
                  </a:lnTo>
                  <a:cubicBezTo>
                    <a:pt x="0" y="22683"/>
                    <a:pt x="22683" y="0"/>
                    <a:pt x="50664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2052552" cy="20297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33841" y="3350087"/>
            <a:ext cx="6697422" cy="3767300"/>
          </a:xfrm>
          <a:custGeom>
            <a:avLst/>
            <a:gdLst/>
            <a:ahLst/>
            <a:cxnLst/>
            <a:rect r="r" b="b" t="t" l="l"/>
            <a:pathLst>
              <a:path h="3767300" w="6697422">
                <a:moveTo>
                  <a:pt x="0" y="0"/>
                </a:moveTo>
                <a:lnTo>
                  <a:pt x="6697423" y="0"/>
                </a:lnTo>
                <a:lnTo>
                  <a:pt x="6697423" y="3767300"/>
                </a:lnTo>
                <a:lnTo>
                  <a:pt x="0" y="37673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351856" y="2247764"/>
            <a:ext cx="6367341" cy="165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GIT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660480" y="4451303"/>
            <a:ext cx="6758259" cy="2666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3170" indent="-386585" lvl="1">
              <a:lnSpc>
                <a:spcPts val="7162"/>
              </a:lnSpc>
              <a:buFont typeface="Arial"/>
              <a:buChar char="•"/>
            </a:pPr>
            <a:r>
              <a:rPr lang="en-US" sz="35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Distributed VCS</a:t>
            </a:r>
          </a:p>
          <a:p>
            <a:pPr algn="l" marL="773170" indent="-386585" lvl="1">
              <a:lnSpc>
                <a:spcPts val="7162"/>
              </a:lnSpc>
              <a:buFont typeface="Arial"/>
              <a:buChar char="•"/>
            </a:pPr>
            <a:r>
              <a:rPr lang="en-US" sz="35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Ideal for large projects</a:t>
            </a:r>
          </a:p>
          <a:p>
            <a:pPr algn="l" marL="773170" indent="-386585" lvl="1">
              <a:lnSpc>
                <a:spcPts val="7162"/>
              </a:lnSpc>
              <a:buFont typeface="Arial"/>
              <a:buChar char="•"/>
            </a:pPr>
            <a:r>
              <a:rPr lang="en-US" sz="358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Industry standard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34679" y="1442420"/>
            <a:ext cx="15018641" cy="7402160"/>
            <a:chOff x="0" y="0"/>
            <a:chExt cx="3955527" cy="19495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55527" cy="1949540"/>
            </a:xfrm>
            <a:custGeom>
              <a:avLst/>
              <a:gdLst/>
              <a:ahLst/>
              <a:cxnLst/>
              <a:rect r="r" b="b" t="t" l="l"/>
              <a:pathLst>
                <a:path h="1949540" w="3955527">
                  <a:moveTo>
                    <a:pt x="26290" y="0"/>
                  </a:moveTo>
                  <a:lnTo>
                    <a:pt x="3929237" y="0"/>
                  </a:lnTo>
                  <a:cubicBezTo>
                    <a:pt x="3943757" y="0"/>
                    <a:pt x="3955527" y="11770"/>
                    <a:pt x="3955527" y="26290"/>
                  </a:cubicBezTo>
                  <a:lnTo>
                    <a:pt x="3955527" y="1923250"/>
                  </a:lnTo>
                  <a:cubicBezTo>
                    <a:pt x="3955527" y="1937770"/>
                    <a:pt x="3943757" y="1949540"/>
                    <a:pt x="3929237" y="1949540"/>
                  </a:cubicBezTo>
                  <a:lnTo>
                    <a:pt x="26290" y="1949540"/>
                  </a:lnTo>
                  <a:cubicBezTo>
                    <a:pt x="11770" y="1949540"/>
                    <a:pt x="0" y="1937770"/>
                    <a:pt x="0" y="1923250"/>
                  </a:cubicBezTo>
                  <a:lnTo>
                    <a:pt x="0" y="26290"/>
                  </a:lnTo>
                  <a:cubicBezTo>
                    <a:pt x="0" y="11770"/>
                    <a:pt x="11770" y="0"/>
                    <a:pt x="26290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3955527" cy="20066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862551" y="2076154"/>
            <a:ext cx="15084266" cy="1311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27"/>
              </a:lnSpc>
            </a:pPr>
            <a:r>
              <a:rPr lang="en-US" b="true" sz="7233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GIT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83843" y="3762329"/>
            <a:ext cx="12520315" cy="2956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3300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Advantages:</a:t>
            </a:r>
          </a:p>
          <a:p>
            <a:pPr algn="l" marL="608045" indent="-304022" lvl="1">
              <a:lnSpc>
                <a:spcPts val="5632"/>
              </a:lnSpc>
              <a:buFont typeface="Arial"/>
              <a:buChar char="•"/>
            </a:pPr>
            <a:r>
              <a:rPr lang="en-US" b="true" sz="2816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Distributed</a:t>
            </a: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true" sz="2816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VCS</a:t>
            </a: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: Every developer has full history</a:t>
            </a:r>
          </a:p>
          <a:p>
            <a:pPr algn="l" marL="608045" indent="-304022" lvl="1">
              <a:lnSpc>
                <a:spcPts val="5632"/>
              </a:lnSpc>
              <a:buFont typeface="Arial"/>
              <a:buChar char="•"/>
            </a:pPr>
            <a:r>
              <a:rPr lang="en-US" b="true" sz="2816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Fast</a:t>
            </a: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: Local operations don’t need internet or server access</a:t>
            </a:r>
          </a:p>
          <a:p>
            <a:pPr algn="l" marL="608045" indent="-304022" lvl="1">
              <a:lnSpc>
                <a:spcPts val="5632"/>
              </a:lnSpc>
              <a:buFont typeface="Arial"/>
              <a:buChar char="•"/>
            </a:pPr>
            <a:r>
              <a:rPr lang="en-US" b="true" sz="2816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Integrity</a:t>
            </a: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: SHA-1 hashing ensures file integrity and history accuracy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85910" y="1488894"/>
            <a:ext cx="7793285" cy="7489685"/>
            <a:chOff x="0" y="0"/>
            <a:chExt cx="2052552" cy="19725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52552" cy="1972592"/>
            </a:xfrm>
            <a:custGeom>
              <a:avLst/>
              <a:gdLst/>
              <a:ahLst/>
              <a:cxnLst/>
              <a:rect r="r" b="b" t="t" l="l"/>
              <a:pathLst>
                <a:path h="1972592" w="2052552">
                  <a:moveTo>
                    <a:pt x="50664" y="0"/>
                  </a:moveTo>
                  <a:lnTo>
                    <a:pt x="2001888" y="0"/>
                  </a:lnTo>
                  <a:cubicBezTo>
                    <a:pt x="2029869" y="0"/>
                    <a:pt x="2052552" y="22683"/>
                    <a:pt x="2052552" y="50664"/>
                  </a:cubicBezTo>
                  <a:lnTo>
                    <a:pt x="2052552" y="1921928"/>
                  </a:lnTo>
                  <a:cubicBezTo>
                    <a:pt x="2052552" y="1935365"/>
                    <a:pt x="2047214" y="1948252"/>
                    <a:pt x="2037713" y="1957753"/>
                  </a:cubicBezTo>
                  <a:cubicBezTo>
                    <a:pt x="2028212" y="1967254"/>
                    <a:pt x="2015325" y="1972592"/>
                    <a:pt x="2001888" y="1972592"/>
                  </a:cubicBezTo>
                  <a:lnTo>
                    <a:pt x="50664" y="1972592"/>
                  </a:lnTo>
                  <a:cubicBezTo>
                    <a:pt x="22683" y="1972592"/>
                    <a:pt x="0" y="1949909"/>
                    <a:pt x="0" y="1921928"/>
                  </a:cubicBezTo>
                  <a:lnTo>
                    <a:pt x="0" y="50664"/>
                  </a:lnTo>
                  <a:cubicBezTo>
                    <a:pt x="0" y="22683"/>
                    <a:pt x="22683" y="0"/>
                    <a:pt x="50664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2052552" cy="20297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716327" y="2711034"/>
            <a:ext cx="6312462" cy="3643928"/>
          </a:xfrm>
          <a:custGeom>
            <a:avLst/>
            <a:gdLst/>
            <a:ahLst/>
            <a:cxnLst/>
            <a:rect r="r" b="b" t="t" l="l"/>
            <a:pathLst>
              <a:path h="3643928" w="6312462">
                <a:moveTo>
                  <a:pt x="0" y="0"/>
                </a:moveTo>
                <a:lnTo>
                  <a:pt x="6312462" y="0"/>
                </a:lnTo>
                <a:lnTo>
                  <a:pt x="6312462" y="3643928"/>
                </a:lnTo>
                <a:lnTo>
                  <a:pt x="0" y="36439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394800" y="2491959"/>
            <a:ext cx="10281452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Making Changes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298656" y="4090984"/>
            <a:ext cx="8473741" cy="4887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5599"/>
              </a:lnSpc>
              <a:buFont typeface="Arial"/>
              <a:buChar char="•"/>
            </a:pPr>
            <a:r>
              <a:rPr lang="en-US" b="true" sz="2799" i="true">
                <a:solidFill>
                  <a:srgbClr val="FFFFFF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Working Directory</a:t>
            </a:r>
            <a:r>
              <a:rPr lang="en-US" sz="2799" i="true">
                <a:solidFill>
                  <a:srgbClr val="FFFFF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 – where you make changes.</a:t>
            </a:r>
          </a:p>
          <a:p>
            <a:pPr algn="l" marL="604519" indent="-302260" lvl="1">
              <a:lnSpc>
                <a:spcPts val="5599"/>
              </a:lnSpc>
              <a:buFont typeface="Arial"/>
              <a:buChar char="•"/>
            </a:pPr>
            <a:r>
              <a:rPr lang="en-US" b="true" sz="2799" i="true">
                <a:solidFill>
                  <a:srgbClr val="FFFFFF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Staging Area</a:t>
            </a:r>
            <a:r>
              <a:rPr lang="en-US" sz="2799" i="true">
                <a:solidFill>
                  <a:srgbClr val="FFFFF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 – where you prepare changes for the next commit.</a:t>
            </a:r>
          </a:p>
          <a:p>
            <a:pPr algn="l" marL="604519" indent="-302260" lvl="1">
              <a:lnSpc>
                <a:spcPts val="5599"/>
              </a:lnSpc>
              <a:buFont typeface="Arial"/>
              <a:buChar char="•"/>
            </a:pPr>
            <a:r>
              <a:rPr lang="en-US" b="true" sz="2799" i="true">
                <a:solidFill>
                  <a:srgbClr val="FFFFFF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Repository </a:t>
            </a:r>
            <a:r>
              <a:rPr lang="en-US" sz="2799" i="true">
                <a:solidFill>
                  <a:srgbClr val="FFFFF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– where committed snapshots are stored permanently.</a:t>
            </a:r>
          </a:p>
          <a:p>
            <a:pPr algn="l">
              <a:lnSpc>
                <a:spcPts val="559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716327" y="6859630"/>
            <a:ext cx="6132450" cy="1014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7"/>
              </a:lnSpc>
            </a:pPr>
            <a:r>
              <a:rPr lang="en-US" sz="2098" i="true" b="true">
                <a:solidFill>
                  <a:srgbClr val="0A152F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Think of staging like packing items into a box before sealing and shipping it.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34679" y="1442420"/>
            <a:ext cx="15018641" cy="7661306"/>
            <a:chOff x="0" y="0"/>
            <a:chExt cx="3955527" cy="20177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55527" cy="2017793"/>
            </a:xfrm>
            <a:custGeom>
              <a:avLst/>
              <a:gdLst/>
              <a:ahLst/>
              <a:cxnLst/>
              <a:rect r="r" b="b" t="t" l="l"/>
              <a:pathLst>
                <a:path h="2017793" w="3955527">
                  <a:moveTo>
                    <a:pt x="26290" y="0"/>
                  </a:moveTo>
                  <a:lnTo>
                    <a:pt x="3929237" y="0"/>
                  </a:lnTo>
                  <a:cubicBezTo>
                    <a:pt x="3943757" y="0"/>
                    <a:pt x="3955527" y="11770"/>
                    <a:pt x="3955527" y="26290"/>
                  </a:cubicBezTo>
                  <a:lnTo>
                    <a:pt x="3955527" y="1991503"/>
                  </a:lnTo>
                  <a:cubicBezTo>
                    <a:pt x="3955527" y="2006022"/>
                    <a:pt x="3943757" y="2017793"/>
                    <a:pt x="3929237" y="2017793"/>
                  </a:cubicBezTo>
                  <a:lnTo>
                    <a:pt x="26290" y="2017793"/>
                  </a:lnTo>
                  <a:cubicBezTo>
                    <a:pt x="11770" y="2017793"/>
                    <a:pt x="0" y="2006022"/>
                    <a:pt x="0" y="1991503"/>
                  </a:cubicBezTo>
                  <a:lnTo>
                    <a:pt x="0" y="26290"/>
                  </a:lnTo>
                  <a:cubicBezTo>
                    <a:pt x="0" y="11770"/>
                    <a:pt x="11770" y="0"/>
                    <a:pt x="26290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3955527" cy="20749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862551" y="2076154"/>
            <a:ext cx="15084266" cy="1311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27"/>
              </a:lnSpc>
            </a:pPr>
            <a:r>
              <a:rPr lang="en-US" b="true" sz="7233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BASIC COMMANDS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717801" y="3900100"/>
            <a:ext cx="8852399" cy="3533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8045" indent="-304022" lvl="1">
              <a:lnSpc>
                <a:spcPts val="5632"/>
              </a:lnSpc>
              <a:buFont typeface="Arial"/>
              <a:buChar char="•"/>
            </a:pP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tart a Repository: </a:t>
            </a:r>
            <a:r>
              <a:rPr lang="en-US" b="true" sz="2816">
                <a:solidFill>
                  <a:srgbClr val="FF3131"/>
                </a:solidFill>
                <a:latin typeface="Poppins Bold"/>
                <a:ea typeface="Poppins Bold"/>
                <a:cs typeface="Poppins Bold"/>
                <a:sym typeface="Poppins Bold"/>
              </a:rPr>
              <a:t> git init</a:t>
            </a:r>
          </a:p>
          <a:p>
            <a:pPr algn="l" marL="608045" indent="-304022" lvl="1">
              <a:lnSpc>
                <a:spcPts val="5632"/>
              </a:lnSpc>
              <a:buFont typeface="Arial"/>
              <a:buChar char="•"/>
            </a:pP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Add &amp; Commit Files:  </a:t>
            </a:r>
            <a:r>
              <a:rPr lang="en-US" b="true" sz="2816">
                <a:solidFill>
                  <a:srgbClr val="FF3131"/>
                </a:solidFill>
                <a:latin typeface="Poppins Bold"/>
                <a:ea typeface="Poppins Bold"/>
                <a:cs typeface="Poppins Bold"/>
                <a:sym typeface="Poppins Bold"/>
              </a:rPr>
              <a:t>git add filename </a:t>
            </a:r>
          </a:p>
          <a:p>
            <a:pPr algn="l" marL="608045" indent="-304022" lvl="1">
              <a:lnSpc>
                <a:spcPts val="5632"/>
              </a:lnSpc>
              <a:buFont typeface="Arial"/>
              <a:buChar char="•"/>
            </a:pP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Commit Files: </a:t>
            </a:r>
            <a:r>
              <a:rPr lang="en-US" b="true" sz="2816">
                <a:solidFill>
                  <a:srgbClr val="FF3131"/>
                </a:solidFill>
                <a:latin typeface="Poppins Bold"/>
                <a:ea typeface="Poppins Bold"/>
                <a:cs typeface="Poppins Bold"/>
                <a:sym typeface="Poppins Bold"/>
              </a:rPr>
              <a:t> git commit -m "Message"</a:t>
            </a:r>
          </a:p>
          <a:p>
            <a:pPr algn="l" marL="608045" indent="-304022" lvl="1">
              <a:lnSpc>
                <a:spcPts val="5632"/>
              </a:lnSpc>
              <a:buFont typeface="Arial"/>
              <a:buChar char="•"/>
            </a:pP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Check Status and History: </a:t>
            </a:r>
            <a:r>
              <a:rPr lang="en-US" b="true" sz="2816">
                <a:solidFill>
                  <a:srgbClr val="FF3131"/>
                </a:solidFill>
                <a:latin typeface="Poppins Bold"/>
                <a:ea typeface="Poppins Bold"/>
                <a:cs typeface="Poppins Bold"/>
                <a:sym typeface="Poppins Bold"/>
              </a:rPr>
              <a:t> git status  ; git log</a:t>
            </a:r>
          </a:p>
          <a:p>
            <a:pPr algn="l" marL="608045" indent="-304022" lvl="1">
              <a:lnSpc>
                <a:spcPts val="5632"/>
              </a:lnSpc>
              <a:buFont typeface="Arial"/>
              <a:buChar char="•"/>
            </a:pP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Compare Changes: </a:t>
            </a:r>
            <a:r>
              <a:rPr lang="en-US" b="true" sz="2816">
                <a:solidFill>
                  <a:srgbClr val="FF3131"/>
                </a:solidFill>
                <a:latin typeface="Poppins Bold"/>
                <a:ea typeface="Poppins Bold"/>
                <a:cs typeface="Poppins Bold"/>
                <a:sym typeface="Poppins Bold"/>
              </a:rPr>
              <a:t> git diff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15392" y="7924109"/>
            <a:ext cx="12257215" cy="609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06"/>
              </a:lnSpc>
            </a:pPr>
            <a:r>
              <a:rPr lang="en-US" sz="3361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#Demonstration:</a:t>
            </a:r>
            <a:r>
              <a:rPr lang="en-US" b="true" sz="3361" i="true">
                <a:solidFill>
                  <a:srgbClr val="0A152F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 </a:t>
            </a:r>
            <a:r>
              <a:rPr lang="en-US" sz="3361" i="true">
                <a:solidFill>
                  <a:srgbClr val="0A152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Live usage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85910" y="1488894"/>
            <a:ext cx="7793285" cy="7489685"/>
            <a:chOff x="0" y="0"/>
            <a:chExt cx="2052552" cy="1972592"/>
          </a:xfrm>
        </p:grpSpPr>
        <p:sp>
          <p:nvSpPr>
            <p:cNvPr name="Freeform 4" id="4">
              <a:hlinkClick r:id="rId3" tooltip="https://www.google.com/url?sa=i&amp;url=https%3A%2F%2Fgithub.blog%2Fdeveloper-skills%2Fgithub%2Fbeginners-guide-to-github-uploading-files-and-folders-to-github%2F&amp;psig=AOvVaw18IfrnnTqW0VjJkT_k3ID3&amp;ust=1745726085635000&amp;source=images&amp;cd=vfe&amp;opi=89978449&amp;ved=0CBQQjRxqFwoTCLCcm9Pm9IwDFQAAAAAdAAAAABAE"/>
            </p:cNvPr>
            <p:cNvSpPr/>
            <p:nvPr/>
          </p:nvSpPr>
          <p:spPr>
            <a:xfrm flipH="false" flipV="false" rot="0">
              <a:off x="0" y="0"/>
              <a:ext cx="2052552" cy="1972592"/>
            </a:xfrm>
            <a:custGeom>
              <a:avLst/>
              <a:gdLst/>
              <a:ahLst/>
              <a:cxnLst/>
              <a:rect r="r" b="b" t="t" l="l"/>
              <a:pathLst>
                <a:path h="1972592" w="2052552">
                  <a:moveTo>
                    <a:pt x="50664" y="0"/>
                  </a:moveTo>
                  <a:lnTo>
                    <a:pt x="2001888" y="0"/>
                  </a:lnTo>
                  <a:cubicBezTo>
                    <a:pt x="2029869" y="0"/>
                    <a:pt x="2052552" y="22683"/>
                    <a:pt x="2052552" y="50664"/>
                  </a:cubicBezTo>
                  <a:lnTo>
                    <a:pt x="2052552" y="1921928"/>
                  </a:lnTo>
                  <a:cubicBezTo>
                    <a:pt x="2052552" y="1935365"/>
                    <a:pt x="2047214" y="1948252"/>
                    <a:pt x="2037713" y="1957753"/>
                  </a:cubicBezTo>
                  <a:cubicBezTo>
                    <a:pt x="2028212" y="1967254"/>
                    <a:pt x="2015325" y="1972592"/>
                    <a:pt x="2001888" y="1972592"/>
                  </a:cubicBezTo>
                  <a:lnTo>
                    <a:pt x="50664" y="1972592"/>
                  </a:lnTo>
                  <a:cubicBezTo>
                    <a:pt x="22683" y="1972592"/>
                    <a:pt x="0" y="1949909"/>
                    <a:pt x="0" y="1921928"/>
                  </a:cubicBezTo>
                  <a:lnTo>
                    <a:pt x="0" y="50664"/>
                  </a:lnTo>
                  <a:cubicBezTo>
                    <a:pt x="0" y="22683"/>
                    <a:pt x="22683" y="0"/>
                    <a:pt x="50664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2052552" cy="20297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19212" y="3511830"/>
            <a:ext cx="6526681" cy="3263340"/>
          </a:xfrm>
          <a:custGeom>
            <a:avLst/>
            <a:gdLst/>
            <a:ahLst/>
            <a:cxnLst/>
            <a:rect r="r" b="b" t="t" l="l"/>
            <a:pathLst>
              <a:path h="3263340" w="6526681">
                <a:moveTo>
                  <a:pt x="0" y="0"/>
                </a:moveTo>
                <a:lnTo>
                  <a:pt x="6526681" y="0"/>
                </a:lnTo>
                <a:lnTo>
                  <a:pt x="6526681" y="3263340"/>
                </a:lnTo>
                <a:lnTo>
                  <a:pt x="0" y="32633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351856" y="2247764"/>
            <a:ext cx="6367341" cy="165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GITHUB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156397" y="4537032"/>
            <a:ext cx="7102903" cy="3620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11" indent="-313055" lvl="1">
              <a:lnSpc>
                <a:spcPts val="5800"/>
              </a:lnSpc>
              <a:buFont typeface="Arial"/>
              <a:buChar char="•"/>
            </a:pPr>
            <a:r>
              <a:rPr lang="en-US" b="true" sz="29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Microsoft</a:t>
            </a:r>
            <a:r>
              <a:rPr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-Owned Cloud Platform</a:t>
            </a:r>
          </a:p>
          <a:p>
            <a:pPr algn="l" marL="626111" indent="-313055" lvl="1">
              <a:lnSpc>
                <a:spcPts val="580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Large developer community</a:t>
            </a:r>
          </a:p>
          <a:p>
            <a:pPr algn="l" marL="626111" indent="-313055" lvl="1">
              <a:lnSpc>
                <a:spcPts val="5800"/>
              </a:lnSpc>
              <a:buFont typeface="Arial"/>
              <a:buChar char="•"/>
            </a:pPr>
            <a:r>
              <a:rPr lang="en-US" b="true" sz="29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Student developer pack</a:t>
            </a:r>
            <a:r>
              <a:rPr lang="en-US" sz="29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(more towards the end...)</a:t>
            </a:r>
          </a:p>
          <a:p>
            <a:pPr algn="l">
              <a:lnSpc>
                <a:spcPts val="580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86340" y="1610393"/>
            <a:ext cx="14922675" cy="7405098"/>
            <a:chOff x="0" y="0"/>
            <a:chExt cx="3930252" cy="195031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30252" cy="1950314"/>
            </a:xfrm>
            <a:custGeom>
              <a:avLst/>
              <a:gdLst/>
              <a:ahLst/>
              <a:cxnLst/>
              <a:rect r="r" b="b" t="t" l="l"/>
              <a:pathLst>
                <a:path h="1950314" w="3930252">
                  <a:moveTo>
                    <a:pt x="26459" y="0"/>
                  </a:moveTo>
                  <a:lnTo>
                    <a:pt x="3903793" y="0"/>
                  </a:lnTo>
                  <a:cubicBezTo>
                    <a:pt x="3910811" y="0"/>
                    <a:pt x="3917540" y="2788"/>
                    <a:pt x="3922502" y="7750"/>
                  </a:cubicBezTo>
                  <a:cubicBezTo>
                    <a:pt x="3927465" y="12712"/>
                    <a:pt x="3930252" y="19442"/>
                    <a:pt x="3930252" y="26459"/>
                  </a:cubicBezTo>
                  <a:lnTo>
                    <a:pt x="3930252" y="1923855"/>
                  </a:lnTo>
                  <a:cubicBezTo>
                    <a:pt x="3930252" y="1938468"/>
                    <a:pt x="3918406" y="1950314"/>
                    <a:pt x="3903793" y="1950314"/>
                  </a:cubicBezTo>
                  <a:lnTo>
                    <a:pt x="26459" y="1950314"/>
                  </a:lnTo>
                  <a:cubicBezTo>
                    <a:pt x="19442" y="1950314"/>
                    <a:pt x="12712" y="1947526"/>
                    <a:pt x="7750" y="1942564"/>
                  </a:cubicBezTo>
                  <a:cubicBezTo>
                    <a:pt x="2788" y="1937602"/>
                    <a:pt x="0" y="1930872"/>
                    <a:pt x="0" y="1923855"/>
                  </a:cubicBezTo>
                  <a:lnTo>
                    <a:pt x="0" y="26459"/>
                  </a:lnTo>
                  <a:cubicBezTo>
                    <a:pt x="0" y="19442"/>
                    <a:pt x="2788" y="12712"/>
                    <a:pt x="7750" y="7750"/>
                  </a:cubicBezTo>
                  <a:cubicBezTo>
                    <a:pt x="12712" y="2788"/>
                    <a:pt x="19442" y="0"/>
                    <a:pt x="26459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3930252" cy="20074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944937" y="2469882"/>
            <a:ext cx="12327671" cy="165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GITHUB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87521" y="4417426"/>
            <a:ext cx="12520315" cy="2819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8045" indent="-304022" lvl="1">
              <a:lnSpc>
                <a:spcPts val="5632"/>
              </a:lnSpc>
              <a:buFont typeface="Arial"/>
              <a:buChar char="•"/>
            </a:pPr>
            <a:r>
              <a:rPr lang="en-US" b="true" sz="2816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Collaboration</a:t>
            </a: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: Teams can work on the same repo from anywhere.</a:t>
            </a:r>
          </a:p>
          <a:p>
            <a:pPr algn="l" marL="608045" indent="-304022" lvl="1">
              <a:lnSpc>
                <a:spcPts val="5632"/>
              </a:lnSpc>
              <a:buFont typeface="Arial"/>
              <a:buChar char="•"/>
            </a:pPr>
            <a:r>
              <a:rPr lang="en-US" b="true" sz="2816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Social Coding</a:t>
            </a: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: Follow developers, star repositories, and fork codebases.</a:t>
            </a:r>
          </a:p>
          <a:p>
            <a:pPr algn="l" marL="608045" indent="-304022" lvl="1">
              <a:lnSpc>
                <a:spcPts val="5632"/>
              </a:lnSpc>
              <a:buFont typeface="Arial"/>
              <a:buChar char="•"/>
            </a:pPr>
            <a:r>
              <a:rPr lang="en-US" b="true" sz="2816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Integrated DevOps</a:t>
            </a:r>
            <a:r>
              <a:rPr lang="en-US" sz="2816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: Built-in Actions for CI/CD.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80165" y="7674588"/>
            <a:ext cx="12257215" cy="609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06"/>
              </a:lnSpc>
            </a:pPr>
            <a:r>
              <a:rPr lang="en-US" sz="3361" b="true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#Demonstration:</a:t>
            </a:r>
            <a:r>
              <a:rPr lang="en-US" b="true" sz="3361" i="true">
                <a:solidFill>
                  <a:srgbClr val="0A152F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 </a:t>
            </a:r>
            <a:r>
              <a:rPr lang="en-US" sz="3361" i="true">
                <a:solidFill>
                  <a:srgbClr val="0A152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Github navigation; new repo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DAGlspGchbY</dc:identifier>
  <dcterms:modified xsi:type="dcterms:W3CDTF">2011-08-01T06:04:30Z</dcterms:modified>
  <cp:revision>1</cp:revision>
  <dc:title>Dark Blue and White Simple Thesis Defense Presentation</dc:title>
</cp:coreProperties>
</file>