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JUZ/5pmwYhavbowXAclyXqorm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ed3135ef8_2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ed3135ef8_2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1ed3135ef8_2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e81cba6d8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e81cba6d8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1e81cba6d8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ed3135ef8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ed3135ef8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1ed3135ef8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e81cba6d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e81cba6d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1e81cba6d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e81cba6d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e81cba6d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1e81cba6d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e81cba6d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e81cba6d8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e81cba6d8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e81cba6d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e81cba6d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e81cba6d8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e81cba6d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e81cba6d8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1e81cba6d8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e81cba6d8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e81cba6d8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1e81cba6d8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balsamiq.cloud/sa8adk6/plol1m9/r1F8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186/s12937-017-0272-3#ref-CR6" TargetMode="External"/><Relationship Id="rId2" Type="http://schemas.openxmlformats.org/officeDocument/2006/relationships/hyperlink" Target="https://link.springer.com/article/10.1186/s12937-017-0272-3#ref-CR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link.springer.com/article/10.1186/s12937-017-0272-3#ref-CR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29309" y="1219200"/>
            <a:ext cx="10945091" cy="479367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dirty="0"/>
            </a:br>
            <a:br>
              <a:rPr lang="en-US" dirty="0"/>
            </a:br>
            <a:br>
              <a:rPr lang="en-US" dirty="0"/>
            </a:br>
            <a:br>
              <a:rPr lang="en-US" dirty="0"/>
            </a:br>
            <a:br>
              <a:rPr lang="en-US" dirty="0"/>
            </a:br>
            <a:br>
              <a:rPr lang="en-US" dirty="0"/>
            </a:br>
            <a:br>
              <a:rPr lang="en-US" dirty="0"/>
            </a:br>
            <a:br>
              <a:rPr lang="en-US" dirty="0"/>
            </a:br>
            <a:r>
              <a:rPr lang="en-US" dirty="0">
                <a:latin typeface="Times New Roman"/>
                <a:ea typeface="Times New Roman"/>
                <a:cs typeface="Times New Roman"/>
                <a:sym typeface="Times New Roman"/>
              </a:rPr>
              <a:t>HEALIFY</a:t>
            </a:r>
            <a:br>
              <a:rPr lang="en-US" dirty="0"/>
            </a:br>
            <a:br>
              <a:rPr lang="en-US" dirty="0"/>
            </a:br>
            <a:br>
              <a:rPr lang="en-US" sz="4400" dirty="0">
                <a:latin typeface="Times New Roman"/>
                <a:ea typeface="Times New Roman"/>
                <a:cs typeface="Times New Roman"/>
                <a:sym typeface="Times New Roman"/>
              </a:rPr>
            </a:br>
            <a:br>
              <a:rPr lang="en-US" sz="44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t>
            </a:r>
            <a:br>
              <a:rPr lang="en-US" sz="4900" dirty="0">
                <a:latin typeface="Times New Roman"/>
                <a:ea typeface="Times New Roman"/>
                <a:cs typeface="Times New Roman"/>
                <a:sym typeface="Times New Roman"/>
              </a:rPr>
            </a:br>
            <a:br>
              <a:rPr lang="en-US" dirty="0"/>
            </a:br>
            <a:br>
              <a:rPr lang="en-US" dirty="0"/>
            </a:br>
            <a:endParaRPr dirty="0"/>
          </a:p>
        </p:txBody>
      </p:sp>
      <p:sp>
        <p:nvSpPr>
          <p:cNvPr id="89" name="Google Shape;89;p1"/>
          <p:cNvSpPr txBox="1">
            <a:spLocks noGrp="1"/>
          </p:cNvSpPr>
          <p:nvPr>
            <p:ph type="subTitle" idx="1"/>
          </p:nvPr>
        </p:nvSpPr>
        <p:spPr>
          <a:xfrm>
            <a:off x="129309" y="4045527"/>
            <a:ext cx="11785600" cy="2294154"/>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Guide Name:   Dr. Ankit Kumar      				             Team Member   </a:t>
            </a:r>
            <a:endParaRPr sz="2800">
              <a:latin typeface="Times New Roman"/>
              <a:ea typeface="Times New Roman"/>
              <a:cs typeface="Times New Roman"/>
              <a:sym typeface="Times New Roman"/>
            </a:endParaRPr>
          </a:p>
          <a:p>
            <a:pPr marL="5486400" lvl="0" indent="457200" algn="l" rtl="0">
              <a:lnSpc>
                <a:spcPct val="9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                              </a:t>
            </a:r>
            <a:endParaRPr/>
          </a:p>
          <a:p>
            <a:pPr marL="6400800" lvl="0" indent="457200" algn="l" rtl="0">
              <a:lnSpc>
                <a:spcPct val="90000"/>
              </a:lnSpc>
              <a:spcBef>
                <a:spcPts val="1000"/>
              </a:spcBef>
              <a:spcAft>
                <a:spcPts val="0"/>
              </a:spcAft>
              <a:buClr>
                <a:schemeClr val="dk1"/>
              </a:buClr>
              <a:buSzPct val="100000"/>
              <a:buNone/>
            </a:pPr>
            <a:r>
              <a:rPr lang="en-US" sz="2800">
                <a:latin typeface="Times New Roman"/>
                <a:ea typeface="Times New Roman"/>
                <a:cs typeface="Times New Roman"/>
                <a:sym typeface="Times New Roman"/>
              </a:rPr>
              <a:t>Vinayak ( 1900290110130)</a:t>
            </a:r>
            <a:endParaRPr sz="2800">
              <a:latin typeface="Times New Roman"/>
              <a:ea typeface="Times New Roman"/>
              <a:cs typeface="Times New Roman"/>
              <a:sym typeface="Times New Roman"/>
            </a:endParaRPr>
          </a:p>
          <a:p>
            <a:pPr marL="6400800" lvl="0" indent="457200" algn="l" rtl="0">
              <a:lnSpc>
                <a:spcPct val="90000"/>
              </a:lnSpc>
              <a:spcBef>
                <a:spcPts val="1000"/>
              </a:spcBef>
              <a:spcAft>
                <a:spcPts val="0"/>
              </a:spcAft>
              <a:buClr>
                <a:schemeClr val="dk1"/>
              </a:buClr>
              <a:buSzPct val="100000"/>
              <a:buNone/>
            </a:pPr>
            <a:r>
              <a:rPr lang="en-US" sz="2800">
                <a:latin typeface="Times New Roman"/>
                <a:ea typeface="Times New Roman"/>
                <a:cs typeface="Times New Roman"/>
                <a:sym typeface="Times New Roman"/>
              </a:rPr>
              <a:t>Simran Bhardwaj (1900290110111)</a:t>
            </a:r>
            <a:endParaRPr sz="2800">
              <a:latin typeface="Times New Roman"/>
              <a:ea typeface="Times New Roman"/>
              <a:cs typeface="Times New Roman"/>
              <a:sym typeface="Times New Roman"/>
            </a:endParaRPr>
          </a:p>
          <a:p>
            <a:pPr marL="6400800" lvl="0" indent="457200" algn="l" rtl="0">
              <a:lnSpc>
                <a:spcPct val="90000"/>
              </a:lnSpc>
              <a:spcBef>
                <a:spcPts val="1000"/>
              </a:spcBef>
              <a:spcAft>
                <a:spcPts val="0"/>
              </a:spcAft>
              <a:buClr>
                <a:schemeClr val="dk1"/>
              </a:buClr>
              <a:buSzPct val="100000"/>
              <a:buNone/>
            </a:pPr>
            <a:r>
              <a:rPr lang="en-US" sz="2800">
                <a:latin typeface="Times New Roman"/>
                <a:ea typeface="Times New Roman"/>
                <a:cs typeface="Times New Roman"/>
                <a:sym typeface="Times New Roman"/>
              </a:rPr>
              <a:t>Shivang Gupta (200029011004575)</a:t>
            </a:r>
            <a:endParaRPr sz="2800">
              <a:latin typeface="Times New Roman"/>
              <a:ea typeface="Times New Roman"/>
              <a:cs typeface="Times New Roman"/>
              <a:sym typeface="Times New Roman"/>
            </a:endParaRPr>
          </a:p>
          <a:p>
            <a:pPr marL="6400800" lvl="0" indent="457200" algn="l" rtl="0">
              <a:lnSpc>
                <a:spcPct val="90000"/>
              </a:lnSpc>
              <a:spcBef>
                <a:spcPts val="1000"/>
              </a:spcBef>
              <a:spcAft>
                <a:spcPts val="0"/>
              </a:spcAft>
              <a:buClr>
                <a:schemeClr val="dk1"/>
              </a:buClr>
              <a:buSzPct val="100000"/>
              <a:buNone/>
            </a:pPr>
            <a:r>
              <a:rPr lang="en-US" sz="2800">
                <a:latin typeface="Times New Roman"/>
                <a:ea typeface="Times New Roman"/>
                <a:cs typeface="Times New Roman"/>
                <a:sym typeface="Times New Roman"/>
              </a:rPr>
              <a:t>Karishma (1900290210075)</a:t>
            </a:r>
            <a:endParaRPr sz="2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2800">
              <a:latin typeface="Times New Roman"/>
              <a:ea typeface="Times New Roman"/>
              <a:cs typeface="Times New Roman"/>
              <a:sym typeface="Times New Roman"/>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Information Technology (CSIT), KIET Group Of Institutions Ghaziabad</a:t>
            </a:r>
            <a:endParaRPr/>
          </a:p>
        </p:txBody>
      </p:sp>
      <p:pic>
        <p:nvPicPr>
          <p:cNvPr id="91" name="Google Shape;91;p1"/>
          <p:cNvPicPr preferRelativeResize="0"/>
          <p:nvPr/>
        </p:nvPicPr>
        <p:blipFill rotWithShape="1">
          <a:blip r:embed="rId3">
            <a:alphaModFix/>
          </a:blip>
          <a:srcRect/>
          <a:stretch/>
        </p:blipFill>
        <p:spPr>
          <a:xfrm>
            <a:off x="10674893" y="0"/>
            <a:ext cx="1487737" cy="15794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1e81cba6d8_0_30"/>
          <p:cNvSpPr txBox="1">
            <a:spLocks noGrp="1"/>
          </p:cNvSpPr>
          <p:nvPr>
            <p:ph type="title"/>
          </p:nvPr>
        </p:nvSpPr>
        <p:spPr>
          <a:xfrm>
            <a:off x="838200" y="307451"/>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Schedule of project completion</a:t>
            </a:r>
            <a:endParaRPr sz="3000" b="1">
              <a:latin typeface="Times New Roman"/>
              <a:ea typeface="Times New Roman"/>
              <a:cs typeface="Times New Roman"/>
              <a:sym typeface="Times New Roman"/>
            </a:endParaRPr>
          </a:p>
        </p:txBody>
      </p:sp>
      <p:sp>
        <p:nvSpPr>
          <p:cNvPr id="150" name="Google Shape;150;g11e81cba6d8_0_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1" name="Google Shape;151;g11e81cba6d8_0_30"/>
          <p:cNvPicPr preferRelativeResize="0"/>
          <p:nvPr/>
        </p:nvPicPr>
        <p:blipFill>
          <a:blip r:embed="rId3">
            <a:alphaModFix/>
          </a:blip>
          <a:stretch>
            <a:fillRect/>
          </a:stretch>
        </p:blipFill>
        <p:spPr>
          <a:xfrm>
            <a:off x="233363" y="1690813"/>
            <a:ext cx="11725275" cy="5076825"/>
          </a:xfrm>
          <a:prstGeom prst="rect">
            <a:avLst/>
          </a:prstGeom>
          <a:noFill/>
          <a:ln>
            <a:noFill/>
          </a:ln>
        </p:spPr>
      </p:pic>
      <p:pic>
        <p:nvPicPr>
          <p:cNvPr id="5" name="Google Shape;101;p2">
            <a:extLst>
              <a:ext uri="{FF2B5EF4-FFF2-40B4-BE49-F238E27FC236}">
                <a16:creationId xmlns:a16="http://schemas.microsoft.com/office/drawing/2014/main" id="{7FBE0D82-A918-401C-B429-2ED7E70C0A23}"/>
              </a:ext>
            </a:extLst>
          </p:cNvPr>
          <p:cNvPicPr preferRelativeResize="0"/>
          <p:nvPr/>
        </p:nvPicPr>
        <p:blipFill rotWithShape="1">
          <a:blip r:embed="rId4">
            <a:alphaModFix/>
          </a:blip>
          <a:srcRect/>
          <a:stretch/>
        </p:blipFill>
        <p:spPr>
          <a:xfrm>
            <a:off x="10609931" y="60197"/>
            <a:ext cx="1487737" cy="1394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ed3135ef8_2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Current Progress</a:t>
            </a:r>
            <a:endParaRPr dirty="0"/>
          </a:p>
        </p:txBody>
      </p:sp>
      <p:sp>
        <p:nvSpPr>
          <p:cNvPr id="158" name="Google Shape;158;g11ed3135ef8_2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US" dirty="0"/>
              <a:t>As per the guidelines we had completed 25 % of our project by completing the designing phase of the development cycle.</a:t>
            </a:r>
            <a:endParaRPr dirty="0"/>
          </a:p>
          <a:p>
            <a:pPr marL="0" lvl="0" indent="0" algn="just" rtl="0">
              <a:spcBef>
                <a:spcPts val="1000"/>
              </a:spcBef>
              <a:spcAft>
                <a:spcPts val="0"/>
              </a:spcAft>
              <a:buNone/>
            </a:pPr>
            <a:endParaRPr dirty="0"/>
          </a:p>
          <a:p>
            <a:pPr marL="0" lvl="0" indent="0" algn="just" rtl="0">
              <a:spcBef>
                <a:spcPts val="1000"/>
              </a:spcBef>
              <a:spcAft>
                <a:spcPts val="0"/>
              </a:spcAft>
              <a:buNone/>
            </a:pPr>
            <a:r>
              <a:rPr lang="en-US" sz="1800" u="sng" dirty="0">
                <a:solidFill>
                  <a:schemeClr val="hlink"/>
                </a:solidFill>
                <a:latin typeface="Times New Roman"/>
                <a:ea typeface="Times New Roman"/>
                <a:cs typeface="Times New Roman"/>
                <a:sym typeface="Times New Roman"/>
                <a:hlinkClick r:id="rId3"/>
              </a:rPr>
              <a:t>Dashboard | Your First Project | </a:t>
            </a:r>
            <a:r>
              <a:rPr lang="en-US" sz="1800" u="sng" dirty="0" err="1">
                <a:solidFill>
                  <a:schemeClr val="hlink"/>
                </a:solidFill>
                <a:latin typeface="Times New Roman"/>
                <a:ea typeface="Times New Roman"/>
                <a:cs typeface="Times New Roman"/>
                <a:sym typeface="Times New Roman"/>
                <a:hlinkClick r:id="rId3"/>
              </a:rPr>
              <a:t>healify</a:t>
            </a:r>
            <a:r>
              <a:rPr lang="en-US" sz="1800" u="sng" dirty="0">
                <a:solidFill>
                  <a:schemeClr val="hlink"/>
                </a:solidFill>
                <a:latin typeface="Times New Roman"/>
                <a:ea typeface="Times New Roman"/>
                <a:cs typeface="Times New Roman"/>
                <a:sym typeface="Times New Roman"/>
                <a:hlinkClick r:id="rId3"/>
              </a:rPr>
              <a:t> | Balsamiq Cloud</a:t>
            </a:r>
            <a:endParaRPr sz="3500" dirty="0">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4AED9696-8871-440D-AD71-DCEB2E8D34B8}"/>
              </a:ext>
            </a:extLst>
          </p:cNvPr>
          <p:cNvPicPr preferRelativeResize="0"/>
          <p:nvPr/>
        </p:nvPicPr>
        <p:blipFill rotWithShape="1">
          <a:blip r:embed="rId4">
            <a:alphaModFix/>
          </a:blip>
          <a:srcRect/>
          <a:stretch/>
        </p:blipFill>
        <p:spPr>
          <a:xfrm>
            <a:off x="10609931" y="60197"/>
            <a:ext cx="1487737" cy="15794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e81cba6d8_0_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Conclusion</a:t>
            </a:r>
            <a:endParaRPr sz="3000" b="1">
              <a:latin typeface="Times New Roman"/>
              <a:ea typeface="Times New Roman"/>
              <a:cs typeface="Times New Roman"/>
              <a:sym typeface="Times New Roman"/>
            </a:endParaRPr>
          </a:p>
        </p:txBody>
      </p:sp>
      <p:sp>
        <p:nvSpPr>
          <p:cNvPr id="165" name="Google Shape;165;g11e81cba6d8_0_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dirty="0">
                <a:latin typeface="Times New Roman"/>
                <a:ea typeface="Times New Roman"/>
                <a:cs typeface="Times New Roman"/>
                <a:sym typeface="Times New Roman"/>
              </a:rPr>
              <a:t>Research paper on the impact of the community in improvement of health and nutrition. </a:t>
            </a:r>
            <a:endParaRPr sz="1900" dirty="0">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CC6DAD0D-4BBD-44E3-BFFA-BA5B8283D02E}"/>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1ed3135ef8_2_0"/>
          <p:cNvSpPr txBox="1">
            <a:spLocks noGrp="1"/>
          </p:cNvSpPr>
          <p:nvPr>
            <p:ph type="title"/>
          </p:nvPr>
        </p:nvSpPr>
        <p:spPr>
          <a:xfrm>
            <a:off x="838200" y="335629"/>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References</a:t>
            </a:r>
            <a:endParaRPr/>
          </a:p>
        </p:txBody>
      </p:sp>
      <p:sp>
        <p:nvSpPr>
          <p:cNvPr id="172" name="Google Shape;172;g11ed3135ef8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9250" algn="l" rtl="0">
              <a:spcBef>
                <a:spcPts val="1000"/>
              </a:spcBef>
              <a:spcAft>
                <a:spcPts val="0"/>
              </a:spcAft>
              <a:buClr>
                <a:srgbClr val="222222"/>
              </a:buClr>
              <a:buSzPts val="1900"/>
              <a:buFont typeface="Times New Roman"/>
              <a:buAutoNum type="arabicPeriod"/>
            </a:pPr>
            <a:r>
              <a:rPr lang="en-US" sz="1900" dirty="0">
                <a:solidFill>
                  <a:srgbClr val="222222"/>
                </a:solidFill>
                <a:highlight>
                  <a:srgbClr val="FFFFFF"/>
                </a:highlight>
                <a:latin typeface="Times New Roman"/>
                <a:ea typeface="Times New Roman"/>
                <a:cs typeface="Times New Roman"/>
                <a:sym typeface="Times New Roman"/>
              </a:rPr>
              <a:t>Sunitha, S., &amp; Gururaj, G. (2014). Health </a:t>
            </a:r>
            <a:r>
              <a:rPr lang="en-US" sz="1900" dirty="0" err="1">
                <a:solidFill>
                  <a:srgbClr val="222222"/>
                </a:solidFill>
                <a:highlight>
                  <a:srgbClr val="FFFFFF"/>
                </a:highlight>
                <a:latin typeface="Times New Roman"/>
                <a:ea typeface="Times New Roman"/>
                <a:cs typeface="Times New Roman"/>
                <a:sym typeface="Times New Roman"/>
              </a:rPr>
              <a:t>behaviours</a:t>
            </a:r>
            <a:r>
              <a:rPr lang="en-US" sz="1900" dirty="0">
                <a:solidFill>
                  <a:srgbClr val="222222"/>
                </a:solidFill>
                <a:highlight>
                  <a:srgbClr val="FFFFFF"/>
                </a:highlight>
                <a:latin typeface="Times New Roman"/>
                <a:ea typeface="Times New Roman"/>
                <a:cs typeface="Times New Roman"/>
                <a:sym typeface="Times New Roman"/>
              </a:rPr>
              <a:t> &amp; problems among young people in India: Cause for concern &amp; call for action. </a:t>
            </a:r>
            <a:r>
              <a:rPr lang="en-US" sz="1900" i="1" dirty="0">
                <a:solidFill>
                  <a:srgbClr val="222222"/>
                </a:solidFill>
                <a:highlight>
                  <a:srgbClr val="FFFFFF"/>
                </a:highlight>
                <a:latin typeface="Times New Roman"/>
                <a:ea typeface="Times New Roman"/>
                <a:cs typeface="Times New Roman"/>
                <a:sym typeface="Times New Roman"/>
              </a:rPr>
              <a:t>The Indian journal of medical research</a:t>
            </a:r>
            <a:r>
              <a:rPr lang="en-US" sz="1900" dirty="0">
                <a:solidFill>
                  <a:srgbClr val="222222"/>
                </a:solidFill>
                <a:highlight>
                  <a:srgbClr val="FFFFFF"/>
                </a:highlight>
                <a:latin typeface="Times New Roman"/>
                <a:ea typeface="Times New Roman"/>
                <a:cs typeface="Times New Roman"/>
                <a:sym typeface="Times New Roman"/>
              </a:rPr>
              <a:t>, </a:t>
            </a:r>
            <a:r>
              <a:rPr lang="en-US" sz="1900" i="1" dirty="0">
                <a:solidFill>
                  <a:srgbClr val="222222"/>
                </a:solidFill>
                <a:highlight>
                  <a:srgbClr val="FFFFFF"/>
                </a:highlight>
                <a:latin typeface="Times New Roman"/>
                <a:ea typeface="Times New Roman"/>
                <a:cs typeface="Times New Roman"/>
                <a:sym typeface="Times New Roman"/>
              </a:rPr>
              <a:t>140</a:t>
            </a:r>
            <a:r>
              <a:rPr lang="en-US" sz="1900" dirty="0">
                <a:solidFill>
                  <a:srgbClr val="222222"/>
                </a:solidFill>
                <a:highlight>
                  <a:srgbClr val="FFFFFF"/>
                </a:highlight>
                <a:latin typeface="Times New Roman"/>
                <a:ea typeface="Times New Roman"/>
                <a:cs typeface="Times New Roman"/>
                <a:sym typeface="Times New Roman"/>
              </a:rPr>
              <a:t>(2), 185.</a:t>
            </a:r>
            <a:endParaRPr sz="1900" dirty="0">
              <a:solidFill>
                <a:srgbClr val="222222"/>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900" dirty="0">
              <a:solidFill>
                <a:srgbClr val="222222"/>
              </a:solidFill>
              <a:highlight>
                <a:srgbClr val="FFFFFF"/>
              </a:highlight>
              <a:latin typeface="Times New Roman"/>
              <a:ea typeface="Times New Roman"/>
              <a:cs typeface="Times New Roman"/>
              <a:sym typeface="Times New Roman"/>
            </a:endParaRPr>
          </a:p>
          <a:p>
            <a:pPr marL="457200" lvl="0" indent="-349250" algn="l" rtl="0">
              <a:spcBef>
                <a:spcPts val="1000"/>
              </a:spcBef>
              <a:spcAft>
                <a:spcPts val="0"/>
              </a:spcAft>
              <a:buClr>
                <a:srgbClr val="222222"/>
              </a:buClr>
              <a:buSzPts val="1900"/>
              <a:buFont typeface="Times New Roman"/>
              <a:buAutoNum type="arabicPeriod"/>
            </a:pPr>
            <a:r>
              <a:rPr lang="en-US" sz="1900" dirty="0">
                <a:solidFill>
                  <a:srgbClr val="222222"/>
                </a:solidFill>
                <a:highlight>
                  <a:srgbClr val="FFFFFF"/>
                </a:highlight>
                <a:latin typeface="Times New Roman"/>
                <a:ea typeface="Times New Roman"/>
                <a:cs typeface="Times New Roman"/>
                <a:sym typeface="Times New Roman"/>
              </a:rPr>
              <a:t>Haddad, L. J., Hawkes, C., </a:t>
            </a:r>
            <a:r>
              <a:rPr lang="en-US" sz="1900" dirty="0" err="1">
                <a:solidFill>
                  <a:srgbClr val="222222"/>
                </a:solidFill>
                <a:highlight>
                  <a:srgbClr val="FFFFFF"/>
                </a:highlight>
                <a:latin typeface="Times New Roman"/>
                <a:ea typeface="Times New Roman"/>
                <a:cs typeface="Times New Roman"/>
                <a:sym typeface="Times New Roman"/>
              </a:rPr>
              <a:t>Achadi</a:t>
            </a:r>
            <a:r>
              <a:rPr lang="en-US" sz="1900" dirty="0">
                <a:solidFill>
                  <a:srgbClr val="222222"/>
                </a:solidFill>
                <a:highlight>
                  <a:srgbClr val="FFFFFF"/>
                </a:highlight>
                <a:latin typeface="Times New Roman"/>
                <a:ea typeface="Times New Roman"/>
                <a:cs typeface="Times New Roman"/>
                <a:sym typeface="Times New Roman"/>
              </a:rPr>
              <a:t>, E., Ahuja, A., Ag </a:t>
            </a:r>
            <a:r>
              <a:rPr lang="en-US" sz="1900" dirty="0" err="1">
                <a:solidFill>
                  <a:srgbClr val="222222"/>
                </a:solidFill>
                <a:highlight>
                  <a:srgbClr val="FFFFFF"/>
                </a:highlight>
                <a:latin typeface="Times New Roman"/>
                <a:ea typeface="Times New Roman"/>
                <a:cs typeface="Times New Roman"/>
                <a:sym typeface="Times New Roman"/>
              </a:rPr>
              <a:t>Bendech</a:t>
            </a:r>
            <a:r>
              <a:rPr lang="en-US" sz="1900" dirty="0">
                <a:solidFill>
                  <a:srgbClr val="222222"/>
                </a:solidFill>
                <a:highlight>
                  <a:srgbClr val="FFFFFF"/>
                </a:highlight>
                <a:latin typeface="Times New Roman"/>
                <a:ea typeface="Times New Roman"/>
                <a:cs typeface="Times New Roman"/>
                <a:sym typeface="Times New Roman"/>
              </a:rPr>
              <a:t>, M., Bhatia, K., ... &amp; Flores-Ayala, R. (2015). </a:t>
            </a:r>
            <a:r>
              <a:rPr lang="en-US" sz="1900" i="1" dirty="0">
                <a:solidFill>
                  <a:srgbClr val="222222"/>
                </a:solidFill>
                <a:highlight>
                  <a:srgbClr val="FFFFFF"/>
                </a:highlight>
                <a:latin typeface="Times New Roman"/>
                <a:ea typeface="Times New Roman"/>
                <a:cs typeface="Times New Roman"/>
                <a:sym typeface="Times New Roman"/>
              </a:rPr>
              <a:t>Global Nutrition Report 2015: Actions and accountability to advance nutrition and sustainable development</a:t>
            </a:r>
            <a:r>
              <a:rPr lang="en-US" sz="1900" dirty="0">
                <a:solidFill>
                  <a:srgbClr val="222222"/>
                </a:solidFill>
                <a:highlight>
                  <a:srgbClr val="FFFFFF"/>
                </a:highlight>
                <a:latin typeface="Times New Roman"/>
                <a:ea typeface="Times New Roman"/>
                <a:cs typeface="Times New Roman"/>
                <a:sym typeface="Times New Roman"/>
              </a:rPr>
              <a:t>. Intl Food Policy Res Inst.</a:t>
            </a:r>
            <a:endParaRPr sz="1900" dirty="0">
              <a:solidFill>
                <a:srgbClr val="222222"/>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900" dirty="0">
              <a:solidFill>
                <a:srgbClr val="222222"/>
              </a:solidFill>
              <a:highlight>
                <a:srgbClr val="FFFFFF"/>
              </a:highlight>
              <a:latin typeface="Times New Roman"/>
              <a:ea typeface="Times New Roman"/>
              <a:cs typeface="Times New Roman"/>
              <a:sym typeface="Times New Roman"/>
            </a:endParaRPr>
          </a:p>
          <a:p>
            <a:pPr marL="457200" lvl="0" indent="-349250" algn="l" rtl="0">
              <a:spcBef>
                <a:spcPts val="1000"/>
              </a:spcBef>
              <a:spcAft>
                <a:spcPts val="0"/>
              </a:spcAft>
              <a:buClr>
                <a:srgbClr val="222222"/>
              </a:buClr>
              <a:buSzPts val="1900"/>
              <a:buFont typeface="Times New Roman"/>
              <a:buAutoNum type="arabicPeriod"/>
            </a:pPr>
            <a:r>
              <a:rPr lang="en-US" sz="1900" dirty="0">
                <a:solidFill>
                  <a:srgbClr val="222222"/>
                </a:solidFill>
                <a:highlight>
                  <a:srgbClr val="FFFFFF"/>
                </a:highlight>
                <a:latin typeface="Times New Roman"/>
                <a:ea typeface="Times New Roman"/>
                <a:cs typeface="Times New Roman"/>
                <a:sym typeface="Times New Roman"/>
              </a:rPr>
              <a:t>Rathi, N., Riddell, L., &amp; Worsley, A. (2017). Food consumption patterns of adolescents aged 14–16 years in Kolkata, India. </a:t>
            </a:r>
            <a:r>
              <a:rPr lang="en-US" sz="1900" i="1" dirty="0">
                <a:solidFill>
                  <a:srgbClr val="222222"/>
                </a:solidFill>
                <a:highlight>
                  <a:srgbClr val="FFFFFF"/>
                </a:highlight>
                <a:latin typeface="Times New Roman"/>
                <a:ea typeface="Times New Roman"/>
                <a:cs typeface="Times New Roman"/>
                <a:sym typeface="Times New Roman"/>
              </a:rPr>
              <a:t>Nutrition journal</a:t>
            </a:r>
            <a:r>
              <a:rPr lang="en-US" sz="1900" dirty="0">
                <a:solidFill>
                  <a:srgbClr val="222222"/>
                </a:solidFill>
                <a:highlight>
                  <a:srgbClr val="FFFFFF"/>
                </a:highlight>
                <a:latin typeface="Times New Roman"/>
                <a:ea typeface="Times New Roman"/>
                <a:cs typeface="Times New Roman"/>
                <a:sym typeface="Times New Roman"/>
              </a:rPr>
              <a:t>, </a:t>
            </a:r>
            <a:r>
              <a:rPr lang="en-US" sz="1900" i="1" dirty="0">
                <a:solidFill>
                  <a:srgbClr val="222222"/>
                </a:solidFill>
                <a:highlight>
                  <a:srgbClr val="FFFFFF"/>
                </a:highlight>
                <a:latin typeface="Times New Roman"/>
                <a:ea typeface="Times New Roman"/>
                <a:cs typeface="Times New Roman"/>
                <a:sym typeface="Times New Roman"/>
              </a:rPr>
              <a:t>16</a:t>
            </a:r>
            <a:r>
              <a:rPr lang="en-US" sz="1900" dirty="0">
                <a:solidFill>
                  <a:srgbClr val="222222"/>
                </a:solidFill>
                <a:highlight>
                  <a:srgbClr val="FFFFFF"/>
                </a:highlight>
                <a:latin typeface="Times New Roman"/>
                <a:ea typeface="Times New Roman"/>
                <a:cs typeface="Times New Roman"/>
                <a:sym typeface="Times New Roman"/>
              </a:rPr>
              <a:t>(1), 1-12.</a:t>
            </a:r>
            <a:endParaRPr sz="1900" dirty="0">
              <a:solidFill>
                <a:srgbClr val="222222"/>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900" dirty="0">
              <a:solidFill>
                <a:srgbClr val="222222"/>
              </a:solidFill>
              <a:highlight>
                <a:srgbClr val="FFFFFF"/>
              </a:highlight>
              <a:latin typeface="Times New Roman"/>
              <a:ea typeface="Times New Roman"/>
              <a:cs typeface="Times New Roman"/>
              <a:sym typeface="Times New Roman"/>
            </a:endParaRPr>
          </a:p>
          <a:p>
            <a:pPr marL="457200" lvl="0" indent="-349250" algn="l" rtl="0">
              <a:spcBef>
                <a:spcPts val="1000"/>
              </a:spcBef>
              <a:spcAft>
                <a:spcPts val="0"/>
              </a:spcAft>
              <a:buClr>
                <a:srgbClr val="222222"/>
              </a:buClr>
              <a:buSzPts val="1900"/>
              <a:buFont typeface="Times New Roman"/>
              <a:buAutoNum type="arabicPeriod"/>
            </a:pPr>
            <a:r>
              <a:rPr lang="en-US" sz="1900" dirty="0">
                <a:solidFill>
                  <a:srgbClr val="222222"/>
                </a:solidFill>
                <a:highlight>
                  <a:srgbClr val="FFFFFF"/>
                </a:highlight>
                <a:latin typeface="Times New Roman"/>
                <a:ea typeface="Times New Roman"/>
                <a:cs typeface="Times New Roman"/>
                <a:sym typeface="Times New Roman"/>
              </a:rPr>
              <a:t>Kumar, M. M., </a:t>
            </a:r>
            <a:r>
              <a:rPr lang="en-US" sz="1900" dirty="0" err="1">
                <a:solidFill>
                  <a:srgbClr val="222222"/>
                </a:solidFill>
                <a:highlight>
                  <a:srgbClr val="FFFFFF"/>
                </a:highlight>
                <a:latin typeface="Times New Roman"/>
                <a:ea typeface="Times New Roman"/>
                <a:cs typeface="Times New Roman"/>
                <a:sym typeface="Times New Roman"/>
              </a:rPr>
              <a:t>Karpaga</a:t>
            </a:r>
            <a:r>
              <a:rPr lang="en-US" sz="1900" dirty="0">
                <a:solidFill>
                  <a:srgbClr val="222222"/>
                </a:solidFill>
                <a:highlight>
                  <a:srgbClr val="FFFFFF"/>
                </a:highlight>
                <a:latin typeface="Times New Roman"/>
                <a:ea typeface="Times New Roman"/>
                <a:cs typeface="Times New Roman"/>
                <a:sym typeface="Times New Roman"/>
              </a:rPr>
              <a:t>, P. P., </a:t>
            </a:r>
            <a:r>
              <a:rPr lang="en-US" sz="1900" dirty="0" err="1">
                <a:solidFill>
                  <a:srgbClr val="222222"/>
                </a:solidFill>
                <a:highlight>
                  <a:srgbClr val="FFFFFF"/>
                </a:highlight>
                <a:latin typeface="Times New Roman"/>
                <a:ea typeface="Times New Roman"/>
                <a:cs typeface="Times New Roman"/>
                <a:sym typeface="Times New Roman"/>
              </a:rPr>
              <a:t>Panigrahi</a:t>
            </a:r>
            <a:r>
              <a:rPr lang="en-US" sz="1900" dirty="0">
                <a:solidFill>
                  <a:srgbClr val="222222"/>
                </a:solidFill>
                <a:highlight>
                  <a:srgbClr val="FFFFFF"/>
                </a:highlight>
                <a:latin typeface="Times New Roman"/>
                <a:ea typeface="Times New Roman"/>
                <a:cs typeface="Times New Roman"/>
                <a:sym typeface="Times New Roman"/>
              </a:rPr>
              <a:t>, S. K., Raj, U., &amp; Pathak, V. K. (2020). Impact of COVID-19 pandemic on adolescent health in India. </a:t>
            </a:r>
            <a:r>
              <a:rPr lang="en-US" sz="1900" i="1" dirty="0">
                <a:solidFill>
                  <a:srgbClr val="222222"/>
                </a:solidFill>
                <a:highlight>
                  <a:srgbClr val="FFFFFF"/>
                </a:highlight>
                <a:latin typeface="Times New Roman"/>
                <a:ea typeface="Times New Roman"/>
                <a:cs typeface="Times New Roman"/>
                <a:sym typeface="Times New Roman"/>
              </a:rPr>
              <a:t>Journal of family medicine and primary care</a:t>
            </a:r>
            <a:r>
              <a:rPr lang="en-US" sz="1900" dirty="0">
                <a:solidFill>
                  <a:srgbClr val="222222"/>
                </a:solidFill>
                <a:highlight>
                  <a:srgbClr val="FFFFFF"/>
                </a:highlight>
                <a:latin typeface="Times New Roman"/>
                <a:ea typeface="Times New Roman"/>
                <a:cs typeface="Times New Roman"/>
                <a:sym typeface="Times New Roman"/>
              </a:rPr>
              <a:t>, </a:t>
            </a:r>
            <a:r>
              <a:rPr lang="en-US" sz="1900" i="1" dirty="0">
                <a:solidFill>
                  <a:srgbClr val="222222"/>
                </a:solidFill>
                <a:highlight>
                  <a:srgbClr val="FFFFFF"/>
                </a:highlight>
                <a:latin typeface="Times New Roman"/>
                <a:ea typeface="Times New Roman"/>
                <a:cs typeface="Times New Roman"/>
                <a:sym typeface="Times New Roman"/>
              </a:rPr>
              <a:t>9</a:t>
            </a:r>
            <a:r>
              <a:rPr lang="en-US" sz="1900" dirty="0">
                <a:solidFill>
                  <a:srgbClr val="222222"/>
                </a:solidFill>
                <a:highlight>
                  <a:srgbClr val="FFFFFF"/>
                </a:highlight>
                <a:latin typeface="Times New Roman"/>
                <a:ea typeface="Times New Roman"/>
                <a:cs typeface="Times New Roman"/>
                <a:sym typeface="Times New Roman"/>
              </a:rPr>
              <a:t>(11), 5484.</a:t>
            </a:r>
            <a:endParaRPr sz="1900" dirty="0">
              <a:solidFill>
                <a:srgbClr val="222222"/>
              </a:solidFill>
              <a:highlight>
                <a:srgbClr val="FFFFFF"/>
              </a:highlight>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49891DD3-C504-405F-B0E2-DA1DA858D210}"/>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body" idx="1"/>
          </p:nvPr>
        </p:nvSpPr>
        <p:spPr>
          <a:xfrm>
            <a:off x="838200" y="526473"/>
            <a:ext cx="10515600" cy="5650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7200"/>
              <a:buNone/>
            </a:pPr>
            <a:r>
              <a:rPr lang="en-US" sz="7200"/>
              <a:t>THANK  YOU</a:t>
            </a:r>
            <a:endParaRPr/>
          </a:p>
        </p:txBody>
      </p:sp>
      <p:sp>
        <p:nvSpPr>
          <p:cNvPr id="178" name="Google Shape;17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Information Technology (CSIT), KIET Group Of Institutions Ghaziabad</a:t>
            </a:r>
            <a:endParaRPr/>
          </a:p>
        </p:txBody>
      </p:sp>
      <p:pic>
        <p:nvPicPr>
          <p:cNvPr id="179" name="Google Shape;179;p4"/>
          <p:cNvPicPr preferRelativeResize="0"/>
          <p:nvPr/>
        </p:nvPicPr>
        <p:blipFill rotWithShape="1">
          <a:blip r:embed="rId3">
            <a:alphaModFix/>
          </a:blip>
          <a:srcRect/>
          <a:stretch/>
        </p:blipFill>
        <p:spPr>
          <a:xfrm>
            <a:off x="10704263" y="108167"/>
            <a:ext cx="1487737" cy="15794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357584" y="89694"/>
            <a:ext cx="10515600" cy="8572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Table of Content</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664143" y="1386348"/>
            <a:ext cx="10010750" cy="4970002"/>
          </a:xfrm>
          <a:prstGeom prst="rect">
            <a:avLst/>
          </a:prstGeom>
          <a:noFill/>
          <a:ln>
            <a:noFill/>
          </a:ln>
        </p:spPr>
        <p:txBody>
          <a:bodyPr spcFirstLastPara="1" wrap="square" lIns="91425" tIns="45700" rIns="91425" bIns="45700" anchor="t" anchorCtr="0">
            <a:normAutofit fontScale="25000" lnSpcReduction="20000"/>
          </a:bodyPr>
          <a:lstStyle/>
          <a:p>
            <a:pPr marL="1143000" indent="-1143000">
              <a:spcBef>
                <a:spcPts val="0"/>
              </a:spcBef>
              <a:buSzPct val="100000"/>
            </a:pPr>
            <a:r>
              <a:rPr lang="en-US" sz="9600" b="1" dirty="0"/>
              <a:t>Introduction</a:t>
            </a:r>
            <a:endParaRPr dirty="0"/>
          </a:p>
          <a:p>
            <a:pPr marL="1143000" indent="-1143000">
              <a:buSzPct val="100000"/>
            </a:pPr>
            <a:r>
              <a:rPr lang="en-US" sz="9600" b="1" dirty="0"/>
              <a:t>Brief Literature Survey</a:t>
            </a:r>
            <a:endParaRPr dirty="0"/>
          </a:p>
          <a:p>
            <a:pPr marL="1143000" indent="-1143000">
              <a:buSzPct val="100000"/>
            </a:pPr>
            <a:r>
              <a:rPr lang="en-US" sz="9600" b="1" dirty="0"/>
              <a:t>Problem formulation</a:t>
            </a:r>
            <a:endParaRPr dirty="0"/>
          </a:p>
          <a:p>
            <a:pPr marL="1143000" indent="-1143000">
              <a:buSzPct val="100000"/>
            </a:pPr>
            <a:r>
              <a:rPr lang="en-US" sz="9600" b="1" dirty="0"/>
              <a:t>Objective</a:t>
            </a:r>
            <a:endParaRPr dirty="0"/>
          </a:p>
          <a:p>
            <a:pPr marL="1143000" indent="-1143000">
              <a:buSzPct val="100000"/>
            </a:pPr>
            <a:r>
              <a:rPr lang="en-US" sz="9600" b="1" dirty="0"/>
              <a:t>Methodology/ Planning of work  </a:t>
            </a:r>
            <a:endParaRPr sz="5000" b="1" dirty="0"/>
          </a:p>
          <a:p>
            <a:pPr marL="1143000" indent="-1143000">
              <a:buSzPct val="100000"/>
            </a:pPr>
            <a:r>
              <a:rPr lang="en-US" sz="9600" b="1" dirty="0"/>
              <a:t>Facilities Required for Proposed Work </a:t>
            </a:r>
            <a:endParaRPr dirty="0"/>
          </a:p>
          <a:p>
            <a:pPr marL="1143000" indent="-1143000">
              <a:buSzPct val="100000"/>
            </a:pPr>
            <a:r>
              <a:rPr lang="en-US" sz="9600" b="1" i="0" u="none" strike="noStrike" dirty="0">
                <a:solidFill>
                  <a:srgbClr val="000000"/>
                </a:solidFill>
                <a:latin typeface="Times New Roman"/>
                <a:ea typeface="Times New Roman"/>
                <a:cs typeface="Times New Roman"/>
                <a:sym typeface="Times New Roman"/>
              </a:rPr>
              <a:t>Schedule of Project Completion</a:t>
            </a:r>
            <a:endParaRPr dirty="0"/>
          </a:p>
          <a:p>
            <a:pPr marL="1143000" indent="-1143000">
              <a:buClr>
                <a:srgbClr val="000000"/>
              </a:buClr>
              <a:buSzPct val="100000"/>
            </a:pPr>
            <a:r>
              <a:rPr lang="en-US" sz="9600" b="1" dirty="0"/>
              <a:t>Conclusion</a:t>
            </a:r>
            <a:endParaRPr dirty="0"/>
          </a:p>
          <a:p>
            <a:pPr marL="1143000" indent="-1143000">
              <a:buSzPct val="100000"/>
            </a:pPr>
            <a:r>
              <a:rPr lang="en-US" sz="9600" b="1" dirty="0"/>
              <a:t>References</a:t>
            </a:r>
            <a:endParaRPr sz="9600" b="1" dirty="0"/>
          </a:p>
          <a:p>
            <a:pPr marL="228600" lvl="0" indent="-149225" algn="l" rtl="0">
              <a:lnSpc>
                <a:spcPct val="90000"/>
              </a:lnSpc>
              <a:spcBef>
                <a:spcPts val="1000"/>
              </a:spcBef>
              <a:spcAft>
                <a:spcPts val="0"/>
              </a:spcAft>
              <a:buClr>
                <a:schemeClr val="dk1"/>
              </a:buClr>
              <a:buSzPct val="100000"/>
              <a:buNone/>
            </a:pPr>
            <a:endParaRPr sz="5000" i="0" u="none" strike="noStrike" dirty="0">
              <a:solidFill>
                <a:srgbClr val="000000"/>
              </a:solidFill>
              <a:latin typeface="Times New Roman"/>
              <a:ea typeface="Times New Roman"/>
              <a:cs typeface="Times New Roman"/>
              <a:sym typeface="Times New Roman"/>
            </a:endParaRPr>
          </a:p>
          <a:p>
            <a:pPr marL="228600" lvl="0" indent="-149225" algn="l" rtl="0">
              <a:lnSpc>
                <a:spcPct val="90000"/>
              </a:lnSpc>
              <a:spcBef>
                <a:spcPts val="1000"/>
              </a:spcBef>
              <a:spcAft>
                <a:spcPts val="0"/>
              </a:spcAft>
              <a:buClr>
                <a:schemeClr val="dk1"/>
              </a:buClr>
              <a:buSzPct val="100000"/>
              <a:buNone/>
            </a:pPr>
            <a:endParaRPr sz="5000" i="0" u="none" strike="noStrike"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0000"/>
              </a:buClr>
              <a:buSzPct val="100000"/>
              <a:buNone/>
            </a:pPr>
            <a:r>
              <a:rPr lang="en-US" sz="5000" i="0" u="none" strike="noStrike" dirty="0">
                <a:solidFill>
                  <a:srgbClr val="000000"/>
                </a:solidFill>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Clr>
                <a:schemeClr val="dk1"/>
              </a:buClr>
              <a:buSzPct val="100000"/>
              <a:buNone/>
            </a:pPr>
            <a:endParaRPr sz="2600" dirty="0"/>
          </a:p>
          <a:p>
            <a:pPr marL="228600" lvl="0" indent="-184150" algn="l" rtl="0">
              <a:lnSpc>
                <a:spcPct val="90000"/>
              </a:lnSpc>
              <a:spcBef>
                <a:spcPts val="1000"/>
              </a:spcBef>
              <a:spcAft>
                <a:spcPts val="0"/>
              </a:spcAft>
              <a:buClr>
                <a:schemeClr val="dk1"/>
              </a:buClr>
              <a:buSzPct val="100000"/>
              <a:buNone/>
            </a:pPr>
            <a:endParaRPr dirty="0"/>
          </a:p>
        </p:txBody>
      </p:sp>
      <p:sp>
        <p:nvSpPr>
          <p:cNvPr id="98" name="Google Shape;9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Information Technology (CSIT), KIET Group Of Institutions Ghaziabad</a:t>
            </a:r>
            <a:endParaRPr/>
          </a:p>
        </p:txBody>
      </p:sp>
      <p:pic>
        <p:nvPicPr>
          <p:cNvPr id="99" name="Google Shape;99;p2"/>
          <p:cNvPicPr preferRelativeResize="0"/>
          <p:nvPr/>
        </p:nvPicPr>
        <p:blipFill rotWithShape="1">
          <a:blip r:embed="rId3">
            <a:alphaModFix/>
          </a:blip>
          <a:srcRect/>
          <a:stretch/>
        </p:blipFill>
        <p:spPr>
          <a:xfrm>
            <a:off x="10674893" y="0"/>
            <a:ext cx="1487737" cy="1579418"/>
          </a:xfrm>
          <a:prstGeom prst="rect">
            <a:avLst/>
          </a:prstGeom>
          <a:noFill/>
          <a:ln>
            <a:noFill/>
          </a:ln>
        </p:spPr>
      </p:pic>
      <p:pic>
        <p:nvPicPr>
          <p:cNvPr id="100" name="Google Shape;100;p2"/>
          <p:cNvPicPr preferRelativeResize="0"/>
          <p:nvPr/>
        </p:nvPicPr>
        <p:blipFill rotWithShape="1">
          <a:blip r:embed="rId3">
            <a:alphaModFix/>
          </a:blip>
          <a:srcRect/>
          <a:stretch/>
        </p:blipFill>
        <p:spPr>
          <a:xfrm>
            <a:off x="10827293" y="152400"/>
            <a:ext cx="1487737" cy="1579418"/>
          </a:xfrm>
          <a:prstGeom prst="rect">
            <a:avLst/>
          </a:prstGeom>
          <a:noFill/>
          <a:ln>
            <a:noFill/>
          </a:ln>
        </p:spPr>
      </p:pic>
      <p:pic>
        <p:nvPicPr>
          <p:cNvPr id="101" name="Google Shape;101;p2"/>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Introduction</a:t>
            </a:r>
            <a:br>
              <a:rPr lang="en-US" sz="3000" b="1" dirty="0">
                <a:latin typeface="Times New Roman"/>
                <a:ea typeface="Times New Roman"/>
                <a:cs typeface="Times New Roman"/>
                <a:sym typeface="Times New Roman"/>
              </a:rPr>
            </a:br>
            <a:endParaRPr sz="3000" dirty="0">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sz="1900" dirty="0">
                <a:latin typeface="Times New Roman"/>
                <a:ea typeface="Times New Roman"/>
                <a:cs typeface="Times New Roman"/>
                <a:sym typeface="Times New Roman"/>
              </a:rPr>
              <a:t>The project is based on providing a health specific platform to share experience and knowledge regarding any health issues discussed by the users. This allows the user to increase the overall health awareness whether it is basic nutrition or any health disorder. Users can get many recommendations from other users of their likes to increase knowledge in terms of health and cure themselves. This also provides ongoing health trends such as overall health of the nation, discussion over major health issues and projecting spotlight on to important major concerns by analyzing the data over the community. This also provides health practitioners to provide their health-related services to cater their respective clients.</a:t>
            </a:r>
            <a:endParaRPr sz="1900" dirty="0">
              <a:latin typeface="Times New Roman"/>
              <a:ea typeface="Times New Roman"/>
              <a:cs typeface="Times New Roman"/>
              <a:sym typeface="Times New Roman"/>
            </a:endParaRPr>
          </a:p>
        </p:txBody>
      </p:sp>
      <p:sp>
        <p:nvSpPr>
          <p:cNvPr id="108" name="Google Shape;10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Information Technology (CSIT), KIET Group Of Institutions Ghaziabad</a:t>
            </a:r>
            <a:endParaRPr dirty="0"/>
          </a:p>
        </p:txBody>
      </p:sp>
      <p:pic>
        <p:nvPicPr>
          <p:cNvPr id="5" name="Google Shape;101;p2">
            <a:extLst>
              <a:ext uri="{FF2B5EF4-FFF2-40B4-BE49-F238E27FC236}">
                <a16:creationId xmlns:a16="http://schemas.microsoft.com/office/drawing/2014/main" id="{7C8471BC-56D1-481F-93E7-B6857692165E}"/>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1e81cba6d8_0_0"/>
          <p:cNvSpPr txBox="1">
            <a:spLocks noGrp="1"/>
          </p:cNvSpPr>
          <p:nvPr>
            <p:ph type="title"/>
          </p:nvPr>
        </p:nvSpPr>
        <p:spPr>
          <a:xfrm>
            <a:off x="838200" y="335628"/>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dirty="0">
                <a:latin typeface="Times New Roman"/>
                <a:ea typeface="Times New Roman"/>
                <a:cs typeface="Times New Roman"/>
                <a:sym typeface="Times New Roman"/>
              </a:rPr>
              <a:t>Brief Literature Survey</a:t>
            </a:r>
            <a:endParaRPr sz="3000" b="1" dirty="0">
              <a:latin typeface="Times New Roman"/>
              <a:ea typeface="Times New Roman"/>
              <a:cs typeface="Times New Roman"/>
              <a:sym typeface="Times New Roman"/>
            </a:endParaRPr>
          </a:p>
        </p:txBody>
      </p:sp>
      <p:sp>
        <p:nvSpPr>
          <p:cNvPr id="115" name="Google Shape;115;g11e81cba6d8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IN" sz="1900" b="1" dirty="0"/>
              <a:t>[1] Health Status of the Indian youth</a:t>
            </a:r>
          </a:p>
          <a:p>
            <a:pPr marL="0" lvl="0" indent="0" algn="l" rtl="0">
              <a:spcBef>
                <a:spcPts val="1000"/>
              </a:spcBef>
              <a:spcAft>
                <a:spcPts val="0"/>
              </a:spcAft>
              <a:buNone/>
            </a:pPr>
            <a:endParaRPr lang="en-IN" sz="1900" dirty="0"/>
          </a:p>
          <a:p>
            <a:pPr marL="0" lvl="0" indent="0" algn="just" rtl="0">
              <a:spcBef>
                <a:spcPts val="1000"/>
              </a:spcBef>
              <a:spcAft>
                <a:spcPts val="0"/>
              </a:spcAft>
              <a:buNone/>
            </a:pPr>
            <a:r>
              <a:rPr lang="en-IN" sz="1900" dirty="0"/>
              <a:t>The youth of India between 10–24-year age group constitutes a major role in growth of the nation. As per the survey nearly 30 percent of youth are not aware of their  basic health and nutrition. Majority lies in malnutrition and over-nutrition. This leads to Multiple changes in human body such as Mental illness, neurological disorders and socio-economic losses. </a:t>
            </a:r>
            <a:r>
              <a:rPr lang="en-US" sz="1900" b="0" i="0" dirty="0">
                <a:solidFill>
                  <a:srgbClr val="212121"/>
                </a:solidFill>
                <a:effectLst/>
                <a:latin typeface="Cambria" panose="02040503050406030204" pitchFamily="18" charset="0"/>
              </a:rPr>
              <a:t>as per WHO, an estimated 2.6 million young people aged 10 to 24 year die each year and a much greater number of young people suffer from illnesses ‘behaviors’ which hinder their ability to grow and develop to their full potential. </a:t>
            </a:r>
            <a:r>
              <a:rPr lang="en-IN" sz="1900" dirty="0"/>
              <a:t>Many health policies and programmes have focused on prioritized individual health problems which failed most of the time. Sometimes citizens decides to commit suicide which is not acceptable in such age group.</a:t>
            </a:r>
          </a:p>
          <a:p>
            <a:pPr marL="0" lvl="0" indent="0" algn="l" rtl="0">
              <a:spcBef>
                <a:spcPts val="1000"/>
              </a:spcBef>
              <a:spcAft>
                <a:spcPts val="0"/>
              </a:spcAft>
              <a:buNone/>
            </a:pPr>
            <a:endParaRPr lang="en-IN" sz="1900" dirty="0"/>
          </a:p>
          <a:p>
            <a:pPr marL="0" lvl="0" indent="0" algn="l" rtl="0">
              <a:spcBef>
                <a:spcPts val="1000"/>
              </a:spcBef>
              <a:spcAft>
                <a:spcPts val="0"/>
              </a:spcAft>
              <a:buNone/>
            </a:pPr>
            <a:endParaRPr lang="en-IN" sz="1900" dirty="0"/>
          </a:p>
          <a:p>
            <a:pPr marL="0" lvl="0" indent="0" algn="l" rtl="0">
              <a:spcBef>
                <a:spcPts val="1000"/>
              </a:spcBef>
              <a:spcAft>
                <a:spcPts val="0"/>
              </a:spcAft>
              <a:buNone/>
            </a:pPr>
            <a:endParaRPr sz="1900" dirty="0"/>
          </a:p>
        </p:txBody>
      </p:sp>
      <p:pic>
        <p:nvPicPr>
          <p:cNvPr id="4" name="Google Shape;101;p2">
            <a:extLst>
              <a:ext uri="{FF2B5EF4-FFF2-40B4-BE49-F238E27FC236}">
                <a16:creationId xmlns:a16="http://schemas.microsoft.com/office/drawing/2014/main" id="{305D2B88-0CD9-48BD-9ACB-5F858884B093}"/>
              </a:ext>
            </a:extLst>
          </p:cNvPr>
          <p:cNvPicPr preferRelativeResize="0"/>
          <p:nvPr/>
        </p:nvPicPr>
        <p:blipFill rotWithShape="1">
          <a:blip r:embed="rId3">
            <a:alphaModFix/>
          </a:blip>
          <a:srcRect/>
          <a:stretch/>
        </p:blipFill>
        <p:spPr>
          <a:xfrm>
            <a:off x="10609931" y="0"/>
            <a:ext cx="1487737" cy="15794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7267-E795-4769-957F-52A46E3DFBBC}"/>
              </a:ext>
            </a:extLst>
          </p:cNvPr>
          <p:cNvSpPr>
            <a:spLocks noGrp="1"/>
          </p:cNvSpPr>
          <p:nvPr>
            <p:ph type="title"/>
          </p:nvPr>
        </p:nvSpPr>
        <p:spPr>
          <a:xfrm>
            <a:off x="838200" y="335628"/>
            <a:ext cx="10515600" cy="1325563"/>
          </a:xfrm>
        </p:spPr>
        <p:txBody>
          <a:bodyPr>
            <a:normAutofit/>
          </a:bodyPr>
          <a:lstStyle/>
          <a:p>
            <a:r>
              <a:rPr lang="en-US" sz="3000" b="1" dirty="0">
                <a:latin typeface="Times New Roman"/>
                <a:ea typeface="Times New Roman"/>
                <a:cs typeface="Times New Roman"/>
                <a:sym typeface="Times New Roman"/>
              </a:rPr>
              <a:t>Brief Literature Survey</a:t>
            </a:r>
            <a:endParaRPr lang="en-IN" sz="3000" dirty="0"/>
          </a:p>
        </p:txBody>
      </p:sp>
      <p:sp>
        <p:nvSpPr>
          <p:cNvPr id="3" name="Text Placeholder 2">
            <a:extLst>
              <a:ext uri="{FF2B5EF4-FFF2-40B4-BE49-F238E27FC236}">
                <a16:creationId xmlns:a16="http://schemas.microsoft.com/office/drawing/2014/main" id="{8B2E8342-480B-41D0-8158-2F6F8D0F600D}"/>
              </a:ext>
            </a:extLst>
          </p:cNvPr>
          <p:cNvSpPr>
            <a:spLocks noGrp="1"/>
          </p:cNvSpPr>
          <p:nvPr>
            <p:ph type="body" idx="1"/>
          </p:nvPr>
        </p:nvSpPr>
        <p:spPr/>
        <p:txBody>
          <a:bodyPr>
            <a:normAutofit/>
          </a:bodyPr>
          <a:lstStyle/>
          <a:p>
            <a:pPr marL="114300" indent="0" algn="just">
              <a:buNone/>
            </a:pPr>
            <a:endParaRPr lang="en-IN" sz="1900" b="1" dirty="0">
              <a:latin typeface="Times New Roman" panose="02020603050405020304" pitchFamily="18" charset="0"/>
              <a:cs typeface="Times New Roman" panose="02020603050405020304" pitchFamily="18" charset="0"/>
            </a:endParaRPr>
          </a:p>
          <a:p>
            <a:pPr marL="114300" indent="0" algn="ctr">
              <a:buNone/>
            </a:pPr>
            <a:r>
              <a:rPr lang="en-IN" sz="1900" b="1" dirty="0">
                <a:latin typeface="Times New Roman" panose="02020603050405020304" pitchFamily="18" charset="0"/>
                <a:cs typeface="Times New Roman" panose="02020603050405020304" pitchFamily="18" charset="0"/>
              </a:rPr>
              <a:t>[2] Nutrition and the generations</a:t>
            </a:r>
          </a:p>
          <a:p>
            <a:pPr marL="114300" indent="0" algn="just">
              <a:buNone/>
            </a:pPr>
            <a:endParaRPr lang="en-IN" sz="1900" dirty="0">
              <a:latin typeface="Times New Roman" panose="02020603050405020304" pitchFamily="18" charset="0"/>
              <a:cs typeface="Times New Roman" panose="02020603050405020304" pitchFamily="18" charset="0"/>
            </a:endParaRPr>
          </a:p>
          <a:p>
            <a:pPr marL="114300" indent="0" algn="just">
              <a:buNone/>
            </a:pPr>
            <a:r>
              <a:rPr lang="en-IN" sz="1900" dirty="0">
                <a:latin typeface="Times New Roman" panose="02020603050405020304" pitchFamily="18" charset="0"/>
                <a:cs typeface="Times New Roman" panose="02020603050405020304" pitchFamily="18" charset="0"/>
              </a:rPr>
              <a:t>It states that the world needs the nutrition accountability. Food insecurity, hunger and malnutrition is affecting millions of the population which is unacceptable. This report conveys that we need to build infrastructure for nutrition improvement. The report clearly shows that if such infrastructure is not built by 2030 then malnutrition will take over the nation.</a:t>
            </a:r>
          </a:p>
          <a:p>
            <a:pPr marL="114300" indent="0" algn="just">
              <a:buNone/>
            </a:pPr>
            <a:r>
              <a:rPr lang="en-US" sz="1900" b="0" i="0" dirty="0">
                <a:solidFill>
                  <a:srgbClr val="333333"/>
                </a:solidFill>
                <a:effectLst/>
                <a:latin typeface="Times New Roman" panose="02020603050405020304" pitchFamily="18" charset="0"/>
                <a:cs typeface="Times New Roman" panose="02020603050405020304" pitchFamily="18" charset="0"/>
              </a:rPr>
              <a:t> Western culture have replaced traditional home cooked meals with ready-to-eat, processed foods in urban Indian households [</a:t>
            </a:r>
            <a:r>
              <a:rPr lang="en-US" sz="1900" b="0" i="0" dirty="0">
                <a:solidFill>
                  <a:srgbClr val="004B83"/>
                </a:solidFill>
                <a:effectLst/>
                <a:latin typeface="Times New Roman" panose="02020603050405020304" pitchFamily="18" charset="0"/>
                <a:cs typeface="Times New Roman" panose="02020603050405020304" pitchFamily="18" charset="0"/>
                <a:hlinkClick r:id="rId2" tooltip="Goyal A, Singh NP. Consumer perception about fast food in India: an exploratory study. Br Food J. 2007;109:182–95."/>
              </a:rPr>
              <a:t>5</a:t>
            </a:r>
            <a:r>
              <a:rPr lang="en-US" sz="1900" b="0" i="0" dirty="0">
                <a:solidFill>
                  <a:srgbClr val="333333"/>
                </a:solidFill>
                <a:effectLst/>
                <a:latin typeface="Times New Roman" panose="02020603050405020304" pitchFamily="18" charset="0"/>
                <a:cs typeface="Times New Roman" panose="02020603050405020304" pitchFamily="18" charset="0"/>
              </a:rPr>
              <a:t>, </a:t>
            </a:r>
            <a:r>
              <a:rPr lang="en-US" sz="1900" b="0" i="0" dirty="0">
                <a:solidFill>
                  <a:srgbClr val="004B83"/>
                </a:solidFill>
                <a:effectLst/>
                <a:latin typeface="Times New Roman" panose="02020603050405020304" pitchFamily="18" charset="0"/>
                <a:cs typeface="Times New Roman" panose="02020603050405020304" pitchFamily="18" charset="0"/>
                <a:hlinkClick r:id="rId3" tooltip="National Institute of Nutrition. Dietary guidelines for Indians : a manual. 2nd ed. Hyderabad: National Institute of Nutrition; 2010."/>
              </a:rPr>
              <a:t>6</a:t>
            </a:r>
            <a:r>
              <a:rPr lang="en-US" sz="1900" b="0" i="0" dirty="0">
                <a:solidFill>
                  <a:srgbClr val="333333"/>
                </a:solidFill>
                <a:effectLst/>
                <a:latin typeface="Times New Roman" panose="02020603050405020304" pitchFamily="18" charset="0"/>
                <a:cs typeface="Times New Roman" panose="02020603050405020304" pitchFamily="18" charset="0"/>
              </a:rPr>
              <a:t>]. These changing food preferences have contributed to the increased risk of chronic degenerative diseases, thus affecting the quality of life and health of about 1.2 billion Indians [</a:t>
            </a:r>
            <a:r>
              <a:rPr lang="en-US" sz="1900" b="0" i="0" dirty="0">
                <a:solidFill>
                  <a:srgbClr val="004B83"/>
                </a:solidFill>
                <a:effectLst/>
                <a:latin typeface="Times New Roman" panose="02020603050405020304" pitchFamily="18" charset="0"/>
                <a:cs typeface="Times New Roman" panose="02020603050405020304" pitchFamily="18" charset="0"/>
                <a:hlinkClick r:id="rId4" tooltip="Shetty P. Nutrition transition and its health outcomes. Indian J Pediatr. 2013;80:21–7."/>
              </a:rPr>
              <a:t>2</a:t>
            </a:r>
            <a:r>
              <a:rPr lang="en-US" sz="1900" b="0" i="0" dirty="0">
                <a:solidFill>
                  <a:srgbClr val="333333"/>
                </a:solidFill>
                <a:effectLst/>
                <a:latin typeface="Times New Roman" panose="02020603050405020304" pitchFamily="18" charset="0"/>
                <a:cs typeface="Times New Roman" panose="02020603050405020304" pitchFamily="18" charset="0"/>
              </a:rPr>
              <a:t>, </a:t>
            </a:r>
            <a:r>
              <a:rPr lang="en-US" sz="1900" b="0" i="0" dirty="0">
                <a:solidFill>
                  <a:srgbClr val="004B83"/>
                </a:solidFill>
                <a:effectLst/>
                <a:latin typeface="Times New Roman" panose="02020603050405020304" pitchFamily="18" charset="0"/>
                <a:cs typeface="Times New Roman" panose="02020603050405020304" pitchFamily="18" charset="0"/>
                <a:hlinkClick r:id="rId3" tooltip="National Institute of Nutrition. Dietary guidelines for Indians : a manual. 2nd ed. Hyderabad: National Institute of Nutrition; 2010."/>
              </a:rPr>
              <a:t>6</a:t>
            </a:r>
            <a:r>
              <a:rPr lang="en-US" sz="1900" b="0" i="0" dirty="0">
                <a:solidFill>
                  <a:srgbClr val="333333"/>
                </a:solidFill>
                <a:effectLst/>
                <a:latin typeface="Times New Roman" panose="02020603050405020304" pitchFamily="18" charset="0"/>
                <a:cs typeface="Times New Roman" panose="02020603050405020304" pitchFamily="18" charset="0"/>
              </a:rPr>
              <a:t>]. This highlights the need to nurture healthy eating habits among Indians from an early age.</a:t>
            </a:r>
            <a:endParaRPr lang="en-IN" sz="1900" dirty="0">
              <a:latin typeface="Times New Roman" panose="02020603050405020304" pitchFamily="18" charset="0"/>
              <a:cs typeface="Times New Roman" panose="02020603050405020304" pitchFamily="18" charset="0"/>
            </a:endParaRPr>
          </a:p>
        </p:txBody>
      </p:sp>
      <p:pic>
        <p:nvPicPr>
          <p:cNvPr id="4" name="Google Shape;101;p2">
            <a:extLst>
              <a:ext uri="{FF2B5EF4-FFF2-40B4-BE49-F238E27FC236}">
                <a16:creationId xmlns:a16="http://schemas.microsoft.com/office/drawing/2014/main" id="{0470306E-FB9D-4791-B88A-B9E0CD9723CD}"/>
              </a:ext>
            </a:extLst>
          </p:cNvPr>
          <p:cNvPicPr preferRelativeResize="0"/>
          <p:nvPr/>
        </p:nvPicPr>
        <p:blipFill rotWithShape="1">
          <a:blip r:embed="rId5">
            <a:alphaModFix/>
          </a:blip>
          <a:srcRect/>
          <a:stretch/>
        </p:blipFill>
        <p:spPr>
          <a:xfrm>
            <a:off x="10609931" y="163990"/>
            <a:ext cx="1487737" cy="1579418"/>
          </a:xfrm>
          <a:prstGeom prst="rect">
            <a:avLst/>
          </a:prstGeom>
          <a:noFill/>
          <a:ln>
            <a:noFill/>
          </a:ln>
        </p:spPr>
      </p:pic>
    </p:spTree>
    <p:extLst>
      <p:ext uri="{BB962C8B-B14F-4D97-AF65-F5344CB8AC3E}">
        <p14:creationId xmlns:p14="http://schemas.microsoft.com/office/powerpoint/2010/main" val="258567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e81cba6d8_0_6"/>
          <p:cNvSpPr txBox="1">
            <a:spLocks noGrp="1"/>
          </p:cNvSpPr>
          <p:nvPr>
            <p:ph type="title"/>
          </p:nvPr>
        </p:nvSpPr>
        <p:spPr>
          <a:xfrm>
            <a:off x="838200" y="335628"/>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dirty="0">
                <a:latin typeface="Times New Roman"/>
                <a:ea typeface="Times New Roman"/>
                <a:cs typeface="Times New Roman"/>
                <a:sym typeface="Times New Roman"/>
              </a:rPr>
              <a:t>Problem formulation</a:t>
            </a:r>
            <a:endParaRPr sz="3000" b="1" dirty="0">
              <a:latin typeface="Times New Roman"/>
              <a:ea typeface="Times New Roman"/>
              <a:cs typeface="Times New Roman"/>
              <a:sym typeface="Times New Roman"/>
            </a:endParaRPr>
          </a:p>
        </p:txBody>
      </p:sp>
      <p:sp>
        <p:nvSpPr>
          <p:cNvPr id="122" name="Google Shape;122;g11e81cba6d8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9250" algn="just" rtl="0">
              <a:spcBef>
                <a:spcPts val="1000"/>
              </a:spcBef>
              <a:spcAft>
                <a:spcPts val="0"/>
              </a:spcAft>
              <a:buSzPts val="1900"/>
              <a:buFont typeface="Times New Roman"/>
              <a:buChar char="•"/>
            </a:pPr>
            <a:r>
              <a:rPr lang="en-US" sz="1900" dirty="0">
                <a:latin typeface="Times New Roman"/>
                <a:ea typeface="Times New Roman"/>
                <a:cs typeface="Times New Roman"/>
                <a:sym typeface="Times New Roman"/>
              </a:rPr>
              <a:t>According to the research papers [1], [2],[3],[4]  we can clearly see that almost 54 crore youth citizens of India are unaware of their health and nutrition which tends to decrease their growth rate and in long-term this might affect the growth of the nation too as youth is the important part of the country in all aspects. </a:t>
            </a:r>
            <a:endParaRPr sz="1900" dirty="0">
              <a:latin typeface="Times New Roman"/>
              <a:ea typeface="Times New Roman"/>
              <a:cs typeface="Times New Roman"/>
              <a:sym typeface="Times New Roman"/>
            </a:endParaRPr>
          </a:p>
          <a:p>
            <a:pPr marL="457200" lvl="0" indent="0" algn="just" rtl="0">
              <a:spcBef>
                <a:spcPts val="1000"/>
              </a:spcBef>
              <a:spcAft>
                <a:spcPts val="0"/>
              </a:spcAft>
              <a:buNone/>
            </a:pPr>
            <a:endParaRPr sz="1900" dirty="0">
              <a:latin typeface="Times New Roman"/>
              <a:ea typeface="Times New Roman"/>
              <a:cs typeface="Times New Roman"/>
              <a:sym typeface="Times New Roman"/>
            </a:endParaRPr>
          </a:p>
          <a:p>
            <a:pPr marL="457200" lvl="0" indent="-349250" algn="just" rtl="0">
              <a:spcBef>
                <a:spcPts val="1000"/>
              </a:spcBef>
              <a:spcAft>
                <a:spcPts val="0"/>
              </a:spcAft>
              <a:buSzPts val="1900"/>
              <a:buFont typeface="Times New Roman"/>
              <a:buChar char="•"/>
            </a:pPr>
            <a:r>
              <a:rPr lang="en-US" sz="1900" dirty="0">
                <a:latin typeface="Times New Roman"/>
                <a:ea typeface="Times New Roman"/>
                <a:cs typeface="Times New Roman"/>
                <a:sym typeface="Times New Roman"/>
              </a:rPr>
              <a:t>On the other hand, the Indian trainers do not have enough platforms to cater their services and it seems that they are underestimated in terms of salary, respect and other things.</a:t>
            </a:r>
            <a:endParaRPr sz="1900" dirty="0">
              <a:latin typeface="Times New Roman"/>
              <a:ea typeface="Times New Roman"/>
              <a:cs typeface="Times New Roman"/>
              <a:sym typeface="Times New Roman"/>
            </a:endParaRPr>
          </a:p>
          <a:p>
            <a:pPr marL="0" lvl="0" indent="0" algn="just" rtl="0">
              <a:spcBef>
                <a:spcPts val="1000"/>
              </a:spcBef>
              <a:spcAft>
                <a:spcPts val="0"/>
              </a:spcAft>
              <a:buNone/>
            </a:pPr>
            <a:endParaRPr sz="1900" dirty="0">
              <a:latin typeface="Times New Roman"/>
              <a:ea typeface="Times New Roman"/>
              <a:cs typeface="Times New Roman"/>
              <a:sym typeface="Times New Roman"/>
            </a:endParaRPr>
          </a:p>
          <a:p>
            <a:pPr marL="0" lvl="0" indent="0" algn="just" rtl="0">
              <a:spcBef>
                <a:spcPts val="1000"/>
              </a:spcBef>
              <a:spcAft>
                <a:spcPts val="0"/>
              </a:spcAft>
              <a:buNone/>
            </a:pPr>
            <a:r>
              <a:rPr lang="en-US" sz="1900" dirty="0">
                <a:latin typeface="Times New Roman"/>
                <a:ea typeface="Times New Roman"/>
                <a:cs typeface="Times New Roman"/>
                <a:sym typeface="Times New Roman"/>
              </a:rPr>
              <a:t>From the above two points we conclude that:</a:t>
            </a:r>
            <a:endParaRPr sz="1900" dirty="0">
              <a:latin typeface="Times New Roman"/>
              <a:ea typeface="Times New Roman"/>
              <a:cs typeface="Times New Roman"/>
              <a:sym typeface="Times New Roman"/>
            </a:endParaRPr>
          </a:p>
          <a:p>
            <a:pPr marL="457200" lvl="0" indent="-349250" algn="just" rtl="0">
              <a:spcBef>
                <a:spcPts val="1000"/>
              </a:spcBef>
              <a:spcAft>
                <a:spcPts val="0"/>
              </a:spcAft>
              <a:buSzPts val="1900"/>
              <a:buFont typeface="Times New Roman"/>
              <a:buChar char="•"/>
            </a:pPr>
            <a:r>
              <a:rPr lang="en-US" sz="1900" dirty="0">
                <a:latin typeface="Times New Roman"/>
                <a:ea typeface="Times New Roman"/>
                <a:cs typeface="Times New Roman"/>
                <a:sym typeface="Times New Roman"/>
              </a:rPr>
              <a:t>we  need to provide a community to increase awareness among the citizens.</a:t>
            </a: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we need to provide a service platform for health practitioners to cater their services to a health specific community.</a:t>
            </a:r>
            <a:endParaRPr sz="1900" dirty="0">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B64204D6-3541-4455-B1C8-8F8632CB54BD}"/>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e81cba6d8_0_12"/>
          <p:cNvSpPr txBox="1">
            <a:spLocks noGrp="1"/>
          </p:cNvSpPr>
          <p:nvPr>
            <p:ph type="title"/>
          </p:nvPr>
        </p:nvSpPr>
        <p:spPr>
          <a:xfrm>
            <a:off x="838200" y="2198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Objectives</a:t>
            </a:r>
            <a:endParaRPr sz="3000" b="1">
              <a:latin typeface="Times New Roman"/>
              <a:ea typeface="Times New Roman"/>
              <a:cs typeface="Times New Roman"/>
              <a:sym typeface="Times New Roman"/>
            </a:endParaRPr>
          </a:p>
        </p:txBody>
      </p:sp>
      <p:sp>
        <p:nvSpPr>
          <p:cNvPr id="129" name="Google Shape;129;g11e81cba6d8_0_12"/>
          <p:cNvSpPr txBox="1">
            <a:spLocks noGrp="1"/>
          </p:cNvSpPr>
          <p:nvPr>
            <p:ph type="body" idx="1"/>
          </p:nvPr>
        </p:nvSpPr>
        <p:spPr>
          <a:xfrm>
            <a:off x="838200" y="1680325"/>
            <a:ext cx="10515600" cy="4351200"/>
          </a:xfrm>
          <a:prstGeom prst="rect">
            <a:avLst/>
          </a:prstGeom>
        </p:spPr>
        <p:txBody>
          <a:bodyPr spcFirstLastPara="1" wrap="square" lIns="91425" tIns="45700" rIns="91425" bIns="45700" anchor="t" anchorCtr="0">
            <a:normAutofit/>
          </a:bodyPr>
          <a:lstStyle/>
          <a:p>
            <a:pPr marL="457200" lvl="0" indent="-349250" algn="just" rtl="0">
              <a:spcBef>
                <a:spcPts val="1000"/>
              </a:spcBef>
              <a:spcAft>
                <a:spcPts val="0"/>
              </a:spcAft>
              <a:buSzPts val="1900"/>
              <a:buFont typeface="Times New Roman"/>
              <a:buChar char="•"/>
            </a:pPr>
            <a:r>
              <a:rPr lang="en-US" sz="1900">
                <a:latin typeface="Times New Roman"/>
                <a:ea typeface="Times New Roman"/>
                <a:cs typeface="Times New Roman"/>
                <a:sym typeface="Times New Roman"/>
              </a:rPr>
              <a:t>To provide communication channel between users and citizens. Where they can discuss health specific issues.</a:t>
            </a:r>
            <a:endParaRPr sz="1900">
              <a:latin typeface="Times New Roman"/>
              <a:ea typeface="Times New Roman"/>
              <a:cs typeface="Times New Roman"/>
              <a:sym typeface="Times New Roman"/>
            </a:endParaRPr>
          </a:p>
          <a:p>
            <a:pPr marL="914400" lvl="0" indent="0" algn="just" rtl="0">
              <a:spcBef>
                <a:spcPts val="1000"/>
              </a:spcBef>
              <a:spcAft>
                <a:spcPts val="0"/>
              </a:spcAft>
              <a:buNone/>
            </a:pPr>
            <a:endParaRPr sz="1900">
              <a:latin typeface="Times New Roman"/>
              <a:ea typeface="Times New Roman"/>
              <a:cs typeface="Times New Roman"/>
              <a:sym typeface="Times New Roman"/>
            </a:endParaRPr>
          </a:p>
          <a:p>
            <a:pPr marL="457200" lvl="0" indent="-349250" algn="just" rtl="0">
              <a:spcBef>
                <a:spcPts val="1000"/>
              </a:spcBef>
              <a:spcAft>
                <a:spcPts val="0"/>
              </a:spcAft>
              <a:buSzPts val="1900"/>
              <a:buFont typeface="Times New Roman"/>
              <a:buChar char="•"/>
            </a:pPr>
            <a:r>
              <a:rPr lang="en-US" sz="1900">
                <a:latin typeface="Times New Roman"/>
                <a:ea typeface="Times New Roman"/>
                <a:cs typeface="Times New Roman"/>
                <a:sym typeface="Times New Roman"/>
              </a:rPr>
              <a:t>To provide a service platform between client and health practitioners such as nutritionists, personal trainers, etc.</a:t>
            </a:r>
            <a:endParaRPr sz="1900">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5A23FCBB-0354-4936-8852-1196B2B09EC8}"/>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e81cba6d8_0_18"/>
          <p:cNvSpPr txBox="1">
            <a:spLocks noGrp="1"/>
          </p:cNvSpPr>
          <p:nvPr>
            <p:ph type="title"/>
          </p:nvPr>
        </p:nvSpPr>
        <p:spPr>
          <a:xfrm>
            <a:off x="838200" y="337713"/>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Methodology</a:t>
            </a:r>
            <a:endParaRPr sz="30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6296AB68-B37D-4969-98AD-C27C535B7B2E}"/>
              </a:ext>
            </a:extLst>
          </p:cNvPr>
          <p:cNvSpPr txBox="1"/>
          <p:nvPr/>
        </p:nvSpPr>
        <p:spPr>
          <a:xfrm>
            <a:off x="855406" y="2222704"/>
            <a:ext cx="2104103" cy="738664"/>
          </a:xfrm>
          <a:prstGeom prst="rect">
            <a:avLst/>
          </a:prstGeom>
          <a:noFill/>
        </p:spPr>
        <p:txBody>
          <a:bodyPr wrap="square" rtlCol="0">
            <a:spAutoFit/>
          </a:bodyPr>
          <a:lstStyle/>
          <a:p>
            <a:r>
              <a:rPr lang="en-IN" dirty="0"/>
              <a:t>DESIGNING WEBPAGES OF THE WEBSITE</a:t>
            </a:r>
          </a:p>
        </p:txBody>
      </p:sp>
      <p:sp>
        <p:nvSpPr>
          <p:cNvPr id="5" name="TextBox 4">
            <a:extLst>
              <a:ext uri="{FF2B5EF4-FFF2-40B4-BE49-F238E27FC236}">
                <a16:creationId xmlns:a16="http://schemas.microsoft.com/office/drawing/2014/main" id="{198401C4-4F0B-40AA-B7A5-300A4E136535}"/>
              </a:ext>
            </a:extLst>
          </p:cNvPr>
          <p:cNvSpPr txBox="1"/>
          <p:nvPr/>
        </p:nvSpPr>
        <p:spPr>
          <a:xfrm>
            <a:off x="4011560" y="2331497"/>
            <a:ext cx="3048001" cy="307777"/>
          </a:xfrm>
          <a:prstGeom prst="rect">
            <a:avLst/>
          </a:prstGeom>
          <a:noFill/>
        </p:spPr>
        <p:txBody>
          <a:bodyPr wrap="square" rtlCol="0">
            <a:spAutoFit/>
          </a:bodyPr>
          <a:lstStyle/>
          <a:p>
            <a:r>
              <a:rPr lang="en-IN" dirty="0"/>
              <a:t>FRONT-END       +      BACK-END</a:t>
            </a:r>
          </a:p>
        </p:txBody>
      </p:sp>
      <p:sp>
        <p:nvSpPr>
          <p:cNvPr id="6" name="TextBox 5">
            <a:extLst>
              <a:ext uri="{FF2B5EF4-FFF2-40B4-BE49-F238E27FC236}">
                <a16:creationId xmlns:a16="http://schemas.microsoft.com/office/drawing/2014/main" id="{5C783F5D-9CDB-406D-A7AE-F060F839B6DD}"/>
              </a:ext>
            </a:extLst>
          </p:cNvPr>
          <p:cNvSpPr txBox="1"/>
          <p:nvPr/>
        </p:nvSpPr>
        <p:spPr>
          <a:xfrm>
            <a:off x="8494128" y="2304056"/>
            <a:ext cx="3048001" cy="307777"/>
          </a:xfrm>
          <a:prstGeom prst="rect">
            <a:avLst/>
          </a:prstGeom>
          <a:noFill/>
        </p:spPr>
        <p:txBody>
          <a:bodyPr wrap="square" rtlCol="0">
            <a:spAutoFit/>
          </a:bodyPr>
          <a:lstStyle/>
          <a:p>
            <a:r>
              <a:rPr lang="en-IN" dirty="0"/>
              <a:t>BACK-END +  ML-INTEGRATION</a:t>
            </a:r>
          </a:p>
        </p:txBody>
      </p:sp>
      <p:sp>
        <p:nvSpPr>
          <p:cNvPr id="7" name="TextBox 6">
            <a:extLst>
              <a:ext uri="{FF2B5EF4-FFF2-40B4-BE49-F238E27FC236}">
                <a16:creationId xmlns:a16="http://schemas.microsoft.com/office/drawing/2014/main" id="{13399B14-92E6-443D-88C3-CCF82F6B47A4}"/>
              </a:ext>
            </a:extLst>
          </p:cNvPr>
          <p:cNvSpPr txBox="1"/>
          <p:nvPr/>
        </p:nvSpPr>
        <p:spPr>
          <a:xfrm>
            <a:off x="8494128" y="4037004"/>
            <a:ext cx="2104103" cy="523220"/>
          </a:xfrm>
          <a:prstGeom prst="rect">
            <a:avLst/>
          </a:prstGeom>
          <a:noFill/>
        </p:spPr>
        <p:txBody>
          <a:bodyPr wrap="square" rtlCol="0">
            <a:spAutoFit/>
          </a:bodyPr>
          <a:lstStyle/>
          <a:p>
            <a:r>
              <a:rPr lang="en-IN" dirty="0"/>
              <a:t>COMPATIBILITY TEST OF THE WEBSITE</a:t>
            </a:r>
          </a:p>
        </p:txBody>
      </p:sp>
      <p:sp>
        <p:nvSpPr>
          <p:cNvPr id="8" name="TextBox 7">
            <a:extLst>
              <a:ext uri="{FF2B5EF4-FFF2-40B4-BE49-F238E27FC236}">
                <a16:creationId xmlns:a16="http://schemas.microsoft.com/office/drawing/2014/main" id="{0E1B627A-4DB7-441E-BAD5-F8CC3D5AC05F}"/>
              </a:ext>
            </a:extLst>
          </p:cNvPr>
          <p:cNvSpPr txBox="1"/>
          <p:nvPr/>
        </p:nvSpPr>
        <p:spPr>
          <a:xfrm>
            <a:off x="8160966" y="5691236"/>
            <a:ext cx="2585884" cy="307777"/>
          </a:xfrm>
          <a:prstGeom prst="rect">
            <a:avLst/>
          </a:prstGeom>
          <a:noFill/>
        </p:spPr>
        <p:txBody>
          <a:bodyPr wrap="square" rtlCol="0">
            <a:spAutoFit/>
          </a:bodyPr>
          <a:lstStyle/>
          <a:p>
            <a:r>
              <a:rPr lang="en-IN" dirty="0"/>
              <a:t>RESEARCH &amp; PUBLICATION</a:t>
            </a:r>
          </a:p>
        </p:txBody>
      </p:sp>
      <p:sp>
        <p:nvSpPr>
          <p:cNvPr id="3" name="Arrow: Right 2">
            <a:extLst>
              <a:ext uri="{FF2B5EF4-FFF2-40B4-BE49-F238E27FC236}">
                <a16:creationId xmlns:a16="http://schemas.microsoft.com/office/drawing/2014/main" id="{F409807E-0217-4924-BCAC-0C592C7D3B29}"/>
              </a:ext>
            </a:extLst>
          </p:cNvPr>
          <p:cNvSpPr/>
          <p:nvPr/>
        </p:nvSpPr>
        <p:spPr>
          <a:xfrm>
            <a:off x="2902783" y="2246978"/>
            <a:ext cx="98322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958C743-AE56-4B67-8A9B-4022CFE6F26B}"/>
              </a:ext>
            </a:extLst>
          </p:cNvPr>
          <p:cNvSpPr/>
          <p:nvPr/>
        </p:nvSpPr>
        <p:spPr>
          <a:xfrm flipV="1">
            <a:off x="7310667" y="2231900"/>
            <a:ext cx="931802" cy="58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8231847-C530-4AD8-AB0A-467130F29690}"/>
              </a:ext>
            </a:extLst>
          </p:cNvPr>
          <p:cNvSpPr/>
          <p:nvPr/>
        </p:nvSpPr>
        <p:spPr>
          <a:xfrm rot="5400000">
            <a:off x="9021094" y="3290363"/>
            <a:ext cx="865628" cy="4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05416D5-471F-4ABF-8616-873A83B35653}"/>
              </a:ext>
            </a:extLst>
          </p:cNvPr>
          <p:cNvSpPr/>
          <p:nvPr/>
        </p:nvSpPr>
        <p:spPr>
          <a:xfrm rot="5400000">
            <a:off x="9019949" y="5003893"/>
            <a:ext cx="857255" cy="412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oogle Shape;101;p2">
            <a:extLst>
              <a:ext uri="{FF2B5EF4-FFF2-40B4-BE49-F238E27FC236}">
                <a16:creationId xmlns:a16="http://schemas.microsoft.com/office/drawing/2014/main" id="{692EEE69-517D-4C66-8147-4A7CBF591D3B}"/>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e81cba6d8_0_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dirty="0">
                <a:latin typeface="Times New Roman"/>
                <a:ea typeface="Times New Roman"/>
                <a:cs typeface="Times New Roman"/>
                <a:sym typeface="Times New Roman"/>
              </a:rPr>
              <a:t>Facilities Required</a:t>
            </a:r>
            <a:endParaRPr sz="3000" b="1" dirty="0">
              <a:latin typeface="Times New Roman"/>
              <a:ea typeface="Times New Roman"/>
              <a:cs typeface="Times New Roman"/>
              <a:sym typeface="Times New Roman"/>
            </a:endParaRPr>
          </a:p>
        </p:txBody>
      </p:sp>
      <p:sp>
        <p:nvSpPr>
          <p:cNvPr id="143" name="Google Shape;143;g11e81cba6d8_0_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9250" algn="just" rtl="0">
              <a:spcBef>
                <a:spcPts val="1000"/>
              </a:spcBef>
              <a:spcAft>
                <a:spcPts val="0"/>
              </a:spcAft>
              <a:buSzPts val="1900"/>
              <a:buFont typeface="Times New Roman"/>
              <a:buChar char="•"/>
            </a:pPr>
            <a:r>
              <a:rPr lang="en-US" sz="1900" dirty="0">
                <a:latin typeface="Times New Roman"/>
                <a:ea typeface="Times New Roman"/>
                <a:cs typeface="Times New Roman"/>
                <a:sym typeface="Times New Roman"/>
              </a:rPr>
              <a:t>Wireframing tools:    Balsamiq Cloud.</a:t>
            </a: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Front-end technologies:     HTML5, CSS3, Bootstrap, JavaScript.</a:t>
            </a: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Back-end technologies:  Node.js, ejs, express.js, react.js, tensorflow.js, MongoDB atlas.</a:t>
            </a: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endParaRPr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Graphics tools:  Font awesome, Color hunt.</a:t>
            </a:r>
          </a:p>
          <a:p>
            <a:pPr marL="457200" lvl="0" indent="-349250" algn="just" rtl="0">
              <a:spcBef>
                <a:spcPts val="0"/>
              </a:spcBef>
              <a:spcAft>
                <a:spcPts val="0"/>
              </a:spcAft>
              <a:buSzPts val="1900"/>
              <a:buFont typeface="Times New Roman"/>
              <a:buChar char="•"/>
            </a:pPr>
            <a:endParaRPr lang="en-US" sz="1900" dirty="0">
              <a:latin typeface="Times New Roman"/>
              <a:ea typeface="Times New Roman"/>
              <a:cs typeface="Times New Roman"/>
              <a:sym typeface="Times New Roman"/>
            </a:endParaRPr>
          </a:p>
          <a:p>
            <a:pPr marL="457200" lvl="0" indent="-3492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Dataset: Google audio set, The CHiME 5.</a:t>
            </a:r>
            <a:endParaRPr sz="1900" dirty="0">
              <a:latin typeface="Times New Roman"/>
              <a:ea typeface="Times New Roman"/>
              <a:cs typeface="Times New Roman"/>
              <a:sym typeface="Times New Roman"/>
            </a:endParaRPr>
          </a:p>
        </p:txBody>
      </p:sp>
      <p:pic>
        <p:nvPicPr>
          <p:cNvPr id="4" name="Google Shape;101;p2">
            <a:extLst>
              <a:ext uri="{FF2B5EF4-FFF2-40B4-BE49-F238E27FC236}">
                <a16:creationId xmlns:a16="http://schemas.microsoft.com/office/drawing/2014/main" id="{7EBC9A19-1DA8-496A-9A50-66D0555A145A}"/>
              </a:ext>
            </a:extLst>
          </p:cNvPr>
          <p:cNvPicPr preferRelativeResize="0"/>
          <p:nvPr/>
        </p:nvPicPr>
        <p:blipFill rotWithShape="1">
          <a:blip r:embed="rId3">
            <a:alphaModFix/>
          </a:blip>
          <a:srcRect/>
          <a:stretch/>
        </p:blipFill>
        <p:spPr>
          <a:xfrm>
            <a:off x="10609931" y="60197"/>
            <a:ext cx="1487737" cy="157941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1069</Words>
  <Application>Microsoft Office PowerPoint</Application>
  <PresentationFormat>Widescreen</PresentationFormat>
  <Paragraphs>94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Times New Roman</vt:lpstr>
      <vt:lpstr>Office Theme</vt:lpstr>
      <vt:lpstr>        HEALIFY                                                                               </vt:lpstr>
      <vt:lpstr>Table of Content</vt:lpstr>
      <vt:lpstr>Introduction </vt:lpstr>
      <vt:lpstr>Brief Literature Survey</vt:lpstr>
      <vt:lpstr>Brief Literature Survey</vt:lpstr>
      <vt:lpstr>Problem formulation</vt:lpstr>
      <vt:lpstr>Objectives</vt:lpstr>
      <vt:lpstr>Methodology</vt:lpstr>
      <vt:lpstr>Facilities Required</vt:lpstr>
      <vt:lpstr>Schedule of project completion</vt:lpstr>
      <vt:lpstr>Current Progress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HEALIFY                                                                               </dc:title>
  <dc:creator>juhi pruthi</dc:creator>
  <cp:lastModifiedBy>Vinayak Kumar</cp:lastModifiedBy>
  <cp:revision>8</cp:revision>
  <dcterms:created xsi:type="dcterms:W3CDTF">2021-10-28T06:36:55Z</dcterms:created>
  <dcterms:modified xsi:type="dcterms:W3CDTF">2022-03-24T04:12:09Z</dcterms:modified>
</cp:coreProperties>
</file>