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05050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05050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8196205" cy="10286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377311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525" y="3773113"/>
            <a:ext cx="18278475" cy="6514465"/>
          </a:xfrm>
          <a:custGeom>
            <a:avLst/>
            <a:gdLst/>
            <a:ahLst/>
            <a:cxnLst/>
            <a:rect l="l" t="t" r="r" b="b"/>
            <a:pathLst>
              <a:path w="18278475" h="6514465">
                <a:moveTo>
                  <a:pt x="18278475" y="6513885"/>
                </a:moveTo>
                <a:lnTo>
                  <a:pt x="0" y="6513885"/>
                </a:lnTo>
                <a:lnTo>
                  <a:pt x="0" y="0"/>
                </a:lnTo>
                <a:lnTo>
                  <a:pt x="18278475" y="0"/>
                </a:lnTo>
                <a:lnTo>
                  <a:pt x="18278475" y="6513885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07249" y="575275"/>
            <a:ext cx="12473501" cy="244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0996" y="4024849"/>
            <a:ext cx="17461431" cy="581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05050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hyperlink" Target="http://www.ftc.gov/complaint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7652" y="3131744"/>
            <a:ext cx="5891530" cy="3911600"/>
          </a:xfrm>
          <a:prstGeom prst="rect"/>
        </p:spPr>
        <p:txBody>
          <a:bodyPr wrap="square" lIns="0" tIns="54610" rIns="0" bIns="0" rtlCol="0" vert="horz">
            <a:spAutoFit/>
          </a:bodyPr>
          <a:lstStyle/>
          <a:p>
            <a:pPr marL="12700" marR="5080">
              <a:lnSpc>
                <a:spcPts val="8780"/>
              </a:lnSpc>
              <a:spcBef>
                <a:spcPts val="430"/>
              </a:spcBef>
            </a:pPr>
            <a:r>
              <a:rPr dirty="0" sz="7350" spc="350">
                <a:solidFill>
                  <a:srgbClr val="292E3A"/>
                </a:solidFill>
              </a:rPr>
              <a:t>PHISHING </a:t>
            </a:r>
            <a:r>
              <a:rPr dirty="0" sz="7350" spc="530">
                <a:solidFill>
                  <a:srgbClr val="292E3A"/>
                </a:solidFill>
              </a:rPr>
              <a:t>AWARENESS </a:t>
            </a:r>
            <a:r>
              <a:rPr dirty="0" sz="7350" spc="420">
                <a:solidFill>
                  <a:srgbClr val="292E3A"/>
                </a:solidFill>
              </a:rPr>
              <a:t>TRAINING</a:t>
            </a:r>
            <a:endParaRPr sz="7350"/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dirty="0" sz="1950" b="0">
                <a:solidFill>
                  <a:srgbClr val="292E3A"/>
                </a:solidFill>
                <a:latin typeface="Arial MT"/>
                <a:cs typeface="Arial MT"/>
              </a:rPr>
              <a:t>Presented</a:t>
            </a:r>
            <a:r>
              <a:rPr dirty="0" sz="1950" spc="10" b="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1950" b="0">
                <a:solidFill>
                  <a:srgbClr val="292E3A"/>
                </a:solidFill>
                <a:latin typeface="Arial MT"/>
                <a:cs typeface="Arial MT"/>
              </a:rPr>
              <a:t>By</a:t>
            </a:r>
            <a:r>
              <a:rPr dirty="0" sz="1950" spc="10" b="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1950" b="0">
                <a:solidFill>
                  <a:srgbClr val="292E3A"/>
                </a:solidFill>
                <a:latin typeface="Arial MT"/>
                <a:cs typeface="Arial MT"/>
              </a:rPr>
              <a:t>:</a:t>
            </a:r>
            <a:r>
              <a:rPr dirty="0" sz="1950" spc="10" b="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1950" b="0">
                <a:solidFill>
                  <a:srgbClr val="292E3A"/>
                </a:solidFill>
                <a:latin typeface="Arial MT"/>
                <a:cs typeface="Arial MT"/>
              </a:rPr>
              <a:t>Vinayak</a:t>
            </a:r>
            <a:r>
              <a:rPr dirty="0" sz="1950" spc="10" b="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1950" spc="-10" b="0">
                <a:solidFill>
                  <a:srgbClr val="292E3A"/>
                </a:solidFill>
                <a:latin typeface="Arial MT"/>
                <a:cs typeface="Arial MT"/>
              </a:rPr>
              <a:t>Dhanwai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144000" y="8769857"/>
            <a:ext cx="488950" cy="488950"/>
            <a:chOff x="9144000" y="8769857"/>
            <a:chExt cx="488950" cy="488950"/>
          </a:xfrm>
        </p:grpSpPr>
        <p:sp>
          <p:nvSpPr>
            <p:cNvPr id="4" name="object 4" descr=""/>
            <p:cNvSpPr/>
            <p:nvPr/>
          </p:nvSpPr>
          <p:spPr>
            <a:xfrm>
              <a:off x="9144000" y="8769857"/>
              <a:ext cx="488950" cy="488950"/>
            </a:xfrm>
            <a:custGeom>
              <a:avLst/>
              <a:gdLst/>
              <a:ahLst/>
              <a:cxnLst/>
              <a:rect l="l" t="t" r="r" b="b"/>
              <a:pathLst>
                <a:path w="488950" h="488950">
                  <a:moveTo>
                    <a:pt x="244221" y="488442"/>
                  </a:moveTo>
                  <a:lnTo>
                    <a:pt x="195002" y="483480"/>
                  </a:lnTo>
                  <a:lnTo>
                    <a:pt x="149159" y="469249"/>
                  </a:lnTo>
                  <a:lnTo>
                    <a:pt x="107674" y="446732"/>
                  </a:lnTo>
                  <a:lnTo>
                    <a:pt x="71530" y="416911"/>
                  </a:lnTo>
                  <a:lnTo>
                    <a:pt x="41709" y="380767"/>
                  </a:lnTo>
                  <a:lnTo>
                    <a:pt x="19192" y="339282"/>
                  </a:lnTo>
                  <a:lnTo>
                    <a:pt x="4961" y="293439"/>
                  </a:lnTo>
                  <a:lnTo>
                    <a:pt x="0" y="244221"/>
                  </a:lnTo>
                  <a:lnTo>
                    <a:pt x="4961" y="195002"/>
                  </a:lnTo>
                  <a:lnTo>
                    <a:pt x="19192" y="149159"/>
                  </a:lnTo>
                  <a:lnTo>
                    <a:pt x="41709" y="107674"/>
                  </a:lnTo>
                  <a:lnTo>
                    <a:pt x="71530" y="71530"/>
                  </a:lnTo>
                  <a:lnTo>
                    <a:pt x="107674" y="41709"/>
                  </a:lnTo>
                  <a:lnTo>
                    <a:pt x="149159" y="19192"/>
                  </a:lnTo>
                  <a:lnTo>
                    <a:pt x="195002" y="4961"/>
                  </a:lnTo>
                  <a:lnTo>
                    <a:pt x="244221" y="0"/>
                  </a:lnTo>
                  <a:lnTo>
                    <a:pt x="293439" y="4961"/>
                  </a:lnTo>
                  <a:lnTo>
                    <a:pt x="339282" y="19192"/>
                  </a:lnTo>
                  <a:lnTo>
                    <a:pt x="380767" y="41709"/>
                  </a:lnTo>
                  <a:lnTo>
                    <a:pt x="416911" y="71530"/>
                  </a:lnTo>
                  <a:lnTo>
                    <a:pt x="446732" y="107674"/>
                  </a:lnTo>
                  <a:lnTo>
                    <a:pt x="469249" y="149159"/>
                  </a:lnTo>
                  <a:lnTo>
                    <a:pt x="483480" y="195002"/>
                  </a:lnTo>
                  <a:lnTo>
                    <a:pt x="488442" y="244221"/>
                  </a:lnTo>
                  <a:lnTo>
                    <a:pt x="483480" y="293439"/>
                  </a:lnTo>
                  <a:lnTo>
                    <a:pt x="469249" y="339282"/>
                  </a:lnTo>
                  <a:lnTo>
                    <a:pt x="446732" y="380767"/>
                  </a:lnTo>
                  <a:lnTo>
                    <a:pt x="416911" y="416911"/>
                  </a:lnTo>
                  <a:lnTo>
                    <a:pt x="380767" y="446732"/>
                  </a:lnTo>
                  <a:lnTo>
                    <a:pt x="339282" y="469249"/>
                  </a:lnTo>
                  <a:lnTo>
                    <a:pt x="293439" y="483480"/>
                  </a:lnTo>
                  <a:lnTo>
                    <a:pt x="244221" y="48844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8461" y="8914301"/>
              <a:ext cx="199517" cy="1995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481830" marR="5080" indent="-4469765">
              <a:lnSpc>
                <a:spcPct val="108000"/>
              </a:lnSpc>
              <a:spcBef>
                <a:spcPts val="100"/>
              </a:spcBef>
            </a:pPr>
            <a:r>
              <a:rPr dirty="0" spc="280"/>
              <a:t>Case</a:t>
            </a:r>
            <a:r>
              <a:rPr dirty="0" spc="-165"/>
              <a:t> </a:t>
            </a:r>
            <a:r>
              <a:rPr dirty="0" spc="300"/>
              <a:t>Studies</a:t>
            </a:r>
            <a:r>
              <a:rPr dirty="0" spc="-160"/>
              <a:t> </a:t>
            </a:r>
            <a:r>
              <a:rPr dirty="0" spc="1645"/>
              <a:t>–</a:t>
            </a:r>
            <a:r>
              <a:rPr dirty="0" spc="-165"/>
              <a:t> </a:t>
            </a:r>
            <a:r>
              <a:rPr dirty="0" spc="120"/>
              <a:t>Real</a:t>
            </a:r>
            <a:r>
              <a:rPr dirty="0" spc="-160"/>
              <a:t> </a:t>
            </a:r>
            <a:r>
              <a:rPr dirty="0" spc="210"/>
              <a:t>Phishing </a:t>
            </a:r>
            <a:r>
              <a:rPr dirty="0" spc="455"/>
              <a:t>Attacks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9847" y="0"/>
            <a:ext cx="1168192" cy="48931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63286" y="9701126"/>
            <a:ext cx="1361313" cy="58587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125" y="4954280"/>
            <a:ext cx="152400" cy="1523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125" y="6306830"/>
            <a:ext cx="152400" cy="15239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125" y="7659380"/>
            <a:ext cx="152400" cy="152399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76619" rIns="0" bIns="0" rtlCol="0" vert="horz">
            <a:spAutoFit/>
          </a:bodyPr>
          <a:lstStyle/>
          <a:p>
            <a:pPr marL="248285" marR="1064895">
              <a:lnSpc>
                <a:spcPct val="108200"/>
              </a:lnSpc>
              <a:spcBef>
                <a:spcPts val="95"/>
              </a:spcBef>
            </a:pPr>
            <a:r>
              <a:rPr dirty="0" spc="280"/>
              <a:t>Google</a:t>
            </a:r>
            <a:r>
              <a:rPr dirty="0" spc="-114"/>
              <a:t> </a:t>
            </a:r>
            <a:r>
              <a:rPr dirty="0" spc="200"/>
              <a:t>&amp;</a:t>
            </a:r>
            <a:r>
              <a:rPr dirty="0" spc="-100"/>
              <a:t> </a:t>
            </a:r>
            <a:r>
              <a:rPr dirty="0" spc="204"/>
              <a:t>Facebook</a:t>
            </a:r>
            <a:r>
              <a:rPr dirty="0" spc="-95"/>
              <a:t> </a:t>
            </a:r>
            <a:r>
              <a:rPr dirty="0" spc="-75"/>
              <a:t>(2013-</a:t>
            </a:r>
            <a:r>
              <a:rPr dirty="0" spc="-10"/>
              <a:t>2015)</a:t>
            </a:r>
            <a:r>
              <a:rPr dirty="0" spc="-100"/>
              <a:t> </a:t>
            </a:r>
            <a:r>
              <a:rPr dirty="0" spc="-390"/>
              <a:t>:</a:t>
            </a:r>
            <a:r>
              <a:rPr dirty="0" spc="-90"/>
              <a:t> </a:t>
            </a:r>
            <a:r>
              <a:rPr dirty="0" spc="180"/>
              <a:t>Lost</a:t>
            </a:r>
            <a:r>
              <a:rPr dirty="0" spc="-95"/>
              <a:t> </a:t>
            </a:r>
            <a:r>
              <a:rPr dirty="0" spc="210"/>
              <a:t>over</a:t>
            </a:r>
            <a:r>
              <a:rPr dirty="0" spc="-100"/>
              <a:t> </a:t>
            </a:r>
            <a:r>
              <a:rPr dirty="0" spc="165"/>
              <a:t>$100M</a:t>
            </a:r>
            <a:r>
              <a:rPr dirty="0" spc="-95"/>
              <a:t> </a:t>
            </a:r>
            <a:r>
              <a:rPr dirty="0" spc="385"/>
              <a:t>to</a:t>
            </a:r>
            <a:r>
              <a:rPr dirty="0" spc="-100"/>
              <a:t> </a:t>
            </a:r>
            <a:r>
              <a:rPr dirty="0" spc="240"/>
              <a:t>a</a:t>
            </a:r>
            <a:r>
              <a:rPr dirty="0" spc="-95"/>
              <a:t> </a:t>
            </a:r>
            <a:r>
              <a:rPr dirty="0" spc="204"/>
              <a:t>fake </a:t>
            </a:r>
            <a:r>
              <a:rPr dirty="0" spc="130"/>
              <a:t>invoice</a:t>
            </a:r>
            <a:r>
              <a:rPr dirty="0" spc="-80"/>
              <a:t> </a:t>
            </a:r>
            <a:r>
              <a:rPr dirty="0" spc="190"/>
              <a:t>phishing</a:t>
            </a:r>
            <a:r>
              <a:rPr dirty="0" spc="-75"/>
              <a:t> </a:t>
            </a:r>
            <a:r>
              <a:rPr dirty="0" spc="100"/>
              <a:t>scam.</a:t>
            </a:r>
          </a:p>
          <a:p>
            <a:pPr marL="248285" marR="5080">
              <a:lnSpc>
                <a:spcPct val="108200"/>
              </a:lnSpc>
            </a:pPr>
            <a:r>
              <a:rPr dirty="0" spc="150"/>
              <a:t>Twitter</a:t>
            </a:r>
            <a:r>
              <a:rPr dirty="0" spc="-80"/>
              <a:t> </a:t>
            </a:r>
            <a:r>
              <a:rPr dirty="0" spc="229"/>
              <a:t>Hack</a:t>
            </a:r>
            <a:r>
              <a:rPr dirty="0" spc="-75"/>
              <a:t> </a:t>
            </a:r>
            <a:r>
              <a:rPr dirty="0" spc="150"/>
              <a:t>(2020)</a:t>
            </a:r>
            <a:r>
              <a:rPr dirty="0" spc="-75"/>
              <a:t> </a:t>
            </a:r>
            <a:r>
              <a:rPr dirty="0" spc="-390"/>
              <a:t>:</a:t>
            </a:r>
            <a:r>
              <a:rPr dirty="0" spc="-75"/>
              <a:t> </a:t>
            </a:r>
            <a:r>
              <a:rPr dirty="0" spc="190"/>
              <a:t>Spear</a:t>
            </a:r>
            <a:r>
              <a:rPr dirty="0" spc="-75"/>
              <a:t> </a:t>
            </a:r>
            <a:r>
              <a:rPr dirty="0" spc="190"/>
              <a:t>phishing</a:t>
            </a:r>
            <a:r>
              <a:rPr dirty="0" spc="-75"/>
              <a:t> </a:t>
            </a:r>
            <a:r>
              <a:rPr dirty="0" spc="260"/>
              <a:t>attack</a:t>
            </a:r>
            <a:r>
              <a:rPr dirty="0" spc="-75"/>
              <a:t> </a:t>
            </a:r>
            <a:r>
              <a:rPr dirty="0" spc="265"/>
              <a:t>compromised</a:t>
            </a:r>
            <a:r>
              <a:rPr dirty="0" spc="-75"/>
              <a:t> </a:t>
            </a:r>
            <a:r>
              <a:rPr dirty="0" spc="185"/>
              <a:t>high </a:t>
            </a:r>
            <a:r>
              <a:rPr dirty="0" spc="150"/>
              <a:t>profile</a:t>
            </a:r>
            <a:r>
              <a:rPr dirty="0" spc="-75"/>
              <a:t> </a:t>
            </a:r>
            <a:r>
              <a:rPr dirty="0" spc="150"/>
              <a:t>accounts.</a:t>
            </a:r>
          </a:p>
          <a:p>
            <a:pPr marL="248285" marR="415290">
              <a:lnSpc>
                <a:spcPct val="108200"/>
              </a:lnSpc>
            </a:pPr>
            <a:r>
              <a:rPr dirty="0" spc="260"/>
              <a:t>COVID-</a:t>
            </a:r>
            <a:r>
              <a:rPr dirty="0" spc="-330"/>
              <a:t>19</a:t>
            </a:r>
            <a:r>
              <a:rPr dirty="0" spc="-75"/>
              <a:t> </a:t>
            </a:r>
            <a:r>
              <a:rPr dirty="0" spc="235"/>
              <a:t>Scams</a:t>
            </a:r>
            <a:r>
              <a:rPr dirty="0" spc="-75"/>
              <a:t> </a:t>
            </a:r>
            <a:r>
              <a:rPr dirty="0" spc="80"/>
              <a:t>(2020+)</a:t>
            </a:r>
            <a:r>
              <a:rPr dirty="0" spc="-70"/>
              <a:t> </a:t>
            </a:r>
            <a:r>
              <a:rPr dirty="0" spc="-390"/>
              <a:t>:</a:t>
            </a:r>
            <a:r>
              <a:rPr dirty="0" spc="-75"/>
              <a:t> </a:t>
            </a:r>
            <a:r>
              <a:rPr dirty="0" spc="150"/>
              <a:t>Fraudulent</a:t>
            </a:r>
            <a:r>
              <a:rPr dirty="0" spc="-70"/>
              <a:t> </a:t>
            </a:r>
            <a:r>
              <a:rPr dirty="0" spc="145"/>
              <a:t>emails</a:t>
            </a:r>
            <a:r>
              <a:rPr dirty="0" spc="-75"/>
              <a:t> </a:t>
            </a:r>
            <a:r>
              <a:rPr dirty="0" spc="215"/>
              <a:t>pretending</a:t>
            </a:r>
            <a:r>
              <a:rPr dirty="0" spc="-75"/>
              <a:t> </a:t>
            </a:r>
            <a:r>
              <a:rPr dirty="0" spc="385"/>
              <a:t>to</a:t>
            </a:r>
            <a:r>
              <a:rPr dirty="0" spc="-70"/>
              <a:t> </a:t>
            </a:r>
            <a:r>
              <a:rPr dirty="0" spc="170"/>
              <a:t>be </a:t>
            </a:r>
            <a:r>
              <a:rPr dirty="0" spc="305"/>
              <a:t>from</a:t>
            </a:r>
            <a:r>
              <a:rPr dirty="0" spc="-75"/>
              <a:t> </a:t>
            </a:r>
            <a:r>
              <a:rPr dirty="0" spc="180"/>
              <a:t>health</a:t>
            </a:r>
            <a:r>
              <a:rPr dirty="0" spc="-75"/>
              <a:t> </a:t>
            </a:r>
            <a:r>
              <a:rPr dirty="0" spc="195"/>
              <a:t>organizations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4725" rIns="0" bIns="0" rtlCol="0" vert="horz">
            <a:spAutoFit/>
          </a:bodyPr>
          <a:lstStyle/>
          <a:p>
            <a:pPr marL="2444115">
              <a:lnSpc>
                <a:spcPct val="100000"/>
              </a:lnSpc>
              <a:spcBef>
                <a:spcPts val="100"/>
              </a:spcBef>
            </a:pPr>
            <a:r>
              <a:rPr dirty="0" spc="345"/>
              <a:t>Stay</a:t>
            </a:r>
            <a:r>
              <a:rPr dirty="0" spc="-165"/>
              <a:t> </a:t>
            </a:r>
            <a:r>
              <a:rPr dirty="0" spc="300"/>
              <a:t>Safe</a:t>
            </a:r>
            <a:r>
              <a:rPr dirty="0" spc="-160"/>
              <a:t> </a:t>
            </a:r>
            <a:r>
              <a:rPr dirty="0" spc="165"/>
              <a:t>Online!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9847" y="0"/>
            <a:ext cx="1168192" cy="48931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63286" y="9701126"/>
            <a:ext cx="1361313" cy="58587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125" y="5292418"/>
            <a:ext cx="152400" cy="1523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125" y="5968693"/>
            <a:ext cx="152400" cy="15239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125" y="7321243"/>
            <a:ext cx="152400" cy="15239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125" y="7997518"/>
            <a:ext cx="152400" cy="15239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906696" y="4927540"/>
            <a:ext cx="15899130" cy="3406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96850">
              <a:lnSpc>
                <a:spcPct val="108200"/>
              </a:lnSpc>
              <a:spcBef>
                <a:spcPts val="95"/>
              </a:spcBef>
            </a:pPr>
            <a:r>
              <a:rPr dirty="0" sz="4100" spc="240" b="1">
                <a:solidFill>
                  <a:srgbClr val="050505"/>
                </a:solidFill>
                <a:latin typeface="Trebuchet MS"/>
                <a:cs typeface="Trebuchet MS"/>
              </a:rPr>
              <a:t>Always</a:t>
            </a:r>
            <a:r>
              <a:rPr dirty="0" sz="41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105" b="1">
                <a:solidFill>
                  <a:srgbClr val="050505"/>
                </a:solidFill>
                <a:latin typeface="Trebuchet MS"/>
                <a:cs typeface="Trebuchet MS"/>
              </a:rPr>
              <a:t>verify</a:t>
            </a:r>
            <a:r>
              <a:rPr dirty="0" sz="4100" spc="-7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204" b="1">
                <a:solidFill>
                  <a:srgbClr val="050505"/>
                </a:solidFill>
                <a:latin typeface="Trebuchet MS"/>
                <a:cs typeface="Trebuchet MS"/>
              </a:rPr>
              <a:t>before</a:t>
            </a:r>
            <a:r>
              <a:rPr dirty="0" sz="41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114" b="1">
                <a:solidFill>
                  <a:srgbClr val="050505"/>
                </a:solidFill>
                <a:latin typeface="Trebuchet MS"/>
                <a:cs typeface="Trebuchet MS"/>
              </a:rPr>
              <a:t>clicking</a:t>
            </a:r>
            <a:r>
              <a:rPr dirty="0" sz="4100" spc="-7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120" b="1">
                <a:solidFill>
                  <a:srgbClr val="050505"/>
                </a:solidFill>
                <a:latin typeface="Trebuchet MS"/>
                <a:cs typeface="Trebuchet MS"/>
              </a:rPr>
              <a:t>links</a:t>
            </a:r>
            <a:r>
              <a:rPr dirty="0" sz="4100" spc="-7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260" b="1">
                <a:solidFill>
                  <a:srgbClr val="050505"/>
                </a:solidFill>
                <a:latin typeface="Trebuchet MS"/>
                <a:cs typeface="Trebuchet MS"/>
              </a:rPr>
              <a:t>or</a:t>
            </a:r>
            <a:r>
              <a:rPr dirty="0" sz="41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245" b="1">
                <a:solidFill>
                  <a:srgbClr val="050505"/>
                </a:solidFill>
                <a:latin typeface="Trebuchet MS"/>
                <a:cs typeface="Trebuchet MS"/>
              </a:rPr>
              <a:t>opening</a:t>
            </a:r>
            <a:r>
              <a:rPr dirty="0" sz="4100" spc="-7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190" b="1">
                <a:solidFill>
                  <a:srgbClr val="050505"/>
                </a:solidFill>
                <a:latin typeface="Trebuchet MS"/>
                <a:cs typeface="Trebuchet MS"/>
              </a:rPr>
              <a:t>attachments. </a:t>
            </a:r>
            <a:r>
              <a:rPr dirty="0" sz="4100" spc="105" b="1">
                <a:solidFill>
                  <a:srgbClr val="050505"/>
                </a:solidFill>
                <a:latin typeface="Trebuchet MS"/>
                <a:cs typeface="Trebuchet MS"/>
              </a:rPr>
              <a:t>Be</a:t>
            </a:r>
            <a:r>
              <a:rPr dirty="0" sz="4100" spc="-8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165" b="1">
                <a:solidFill>
                  <a:srgbClr val="050505"/>
                </a:solidFill>
                <a:latin typeface="Trebuchet MS"/>
                <a:cs typeface="Trebuchet MS"/>
              </a:rPr>
              <a:t>skeptical</a:t>
            </a:r>
            <a:r>
              <a:rPr dirty="0" sz="41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330" b="1">
                <a:solidFill>
                  <a:srgbClr val="050505"/>
                </a:solidFill>
                <a:latin typeface="Trebuchet MS"/>
                <a:cs typeface="Trebuchet MS"/>
              </a:rPr>
              <a:t>of</a:t>
            </a:r>
            <a:r>
              <a:rPr dirty="0" sz="4100" spc="-8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145" b="1">
                <a:solidFill>
                  <a:srgbClr val="050505"/>
                </a:solidFill>
                <a:latin typeface="Trebuchet MS"/>
                <a:cs typeface="Trebuchet MS"/>
              </a:rPr>
              <a:t>emails</a:t>
            </a:r>
            <a:r>
              <a:rPr dirty="0" sz="41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190" b="1">
                <a:solidFill>
                  <a:srgbClr val="050505"/>
                </a:solidFill>
                <a:latin typeface="Trebuchet MS"/>
                <a:cs typeface="Trebuchet MS"/>
              </a:rPr>
              <a:t>requesting</a:t>
            </a:r>
            <a:r>
              <a:rPr dirty="0" sz="4100" spc="-8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195" b="1">
                <a:solidFill>
                  <a:srgbClr val="050505"/>
                </a:solidFill>
                <a:latin typeface="Trebuchet MS"/>
                <a:cs typeface="Trebuchet MS"/>
              </a:rPr>
              <a:t>personal</a:t>
            </a:r>
            <a:r>
              <a:rPr dirty="0" sz="41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260" b="1">
                <a:solidFill>
                  <a:srgbClr val="050505"/>
                </a:solidFill>
                <a:latin typeface="Trebuchet MS"/>
                <a:cs typeface="Trebuchet MS"/>
              </a:rPr>
              <a:t>or</a:t>
            </a:r>
            <a:r>
              <a:rPr dirty="0" sz="4100" spc="-8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100" b="1">
                <a:solidFill>
                  <a:srgbClr val="050505"/>
                </a:solidFill>
                <a:latin typeface="Trebuchet MS"/>
                <a:cs typeface="Trebuchet MS"/>
              </a:rPr>
              <a:t>financial </a:t>
            </a:r>
            <a:r>
              <a:rPr dirty="0" sz="4100" spc="170" b="1">
                <a:solidFill>
                  <a:srgbClr val="050505"/>
                </a:solidFill>
                <a:latin typeface="Trebuchet MS"/>
                <a:cs typeface="Trebuchet MS"/>
              </a:rPr>
              <a:t>information.</a:t>
            </a:r>
            <a:endParaRPr sz="4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4100" spc="180" b="1">
                <a:solidFill>
                  <a:srgbClr val="050505"/>
                </a:solidFill>
                <a:latin typeface="Trebuchet MS"/>
                <a:cs typeface="Trebuchet MS"/>
              </a:rPr>
              <a:t>Educate</a:t>
            </a:r>
            <a:r>
              <a:rPr dirty="0" sz="4100" spc="-8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165" b="1">
                <a:solidFill>
                  <a:srgbClr val="050505"/>
                </a:solidFill>
                <a:latin typeface="Trebuchet MS"/>
                <a:cs typeface="Trebuchet MS"/>
              </a:rPr>
              <a:t>yourself</a:t>
            </a:r>
            <a:r>
              <a:rPr dirty="0" sz="4100" spc="-8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275" b="1">
                <a:solidFill>
                  <a:srgbClr val="050505"/>
                </a:solidFill>
                <a:latin typeface="Trebuchet MS"/>
                <a:cs typeface="Trebuchet MS"/>
              </a:rPr>
              <a:t>and</a:t>
            </a:r>
            <a:r>
              <a:rPr dirty="0" sz="4100" spc="-8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229" b="1">
                <a:solidFill>
                  <a:srgbClr val="050505"/>
                </a:solidFill>
                <a:latin typeface="Trebuchet MS"/>
                <a:cs typeface="Trebuchet MS"/>
              </a:rPr>
              <a:t>others</a:t>
            </a:r>
            <a:r>
              <a:rPr dirty="0" sz="41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305" b="1">
                <a:solidFill>
                  <a:srgbClr val="050505"/>
                </a:solidFill>
                <a:latin typeface="Trebuchet MS"/>
                <a:cs typeface="Trebuchet MS"/>
              </a:rPr>
              <a:t>about</a:t>
            </a:r>
            <a:r>
              <a:rPr dirty="0" sz="4100" spc="-8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190" b="1">
                <a:solidFill>
                  <a:srgbClr val="050505"/>
                </a:solidFill>
                <a:latin typeface="Trebuchet MS"/>
                <a:cs typeface="Trebuchet MS"/>
              </a:rPr>
              <a:t>phishing</a:t>
            </a:r>
            <a:r>
              <a:rPr dirty="0" sz="4100" spc="-8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130" b="1">
                <a:solidFill>
                  <a:srgbClr val="050505"/>
                </a:solidFill>
                <a:latin typeface="Trebuchet MS"/>
                <a:cs typeface="Trebuchet MS"/>
              </a:rPr>
              <a:t>threats.</a:t>
            </a:r>
            <a:endParaRPr sz="4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4100" spc="215" b="1">
                <a:solidFill>
                  <a:srgbClr val="050505"/>
                </a:solidFill>
                <a:latin typeface="Trebuchet MS"/>
                <a:cs typeface="Trebuchet MS"/>
              </a:rPr>
              <a:t>Stay</a:t>
            </a:r>
            <a:r>
              <a:rPr dirty="0" sz="4100" spc="-8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229" b="1">
                <a:solidFill>
                  <a:srgbClr val="050505"/>
                </a:solidFill>
                <a:latin typeface="Trebuchet MS"/>
                <a:cs typeface="Trebuchet MS"/>
              </a:rPr>
              <a:t>informed</a:t>
            </a:r>
            <a:r>
              <a:rPr dirty="0" sz="41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275" b="1">
                <a:solidFill>
                  <a:srgbClr val="050505"/>
                </a:solidFill>
                <a:latin typeface="Trebuchet MS"/>
                <a:cs typeface="Trebuchet MS"/>
              </a:rPr>
              <a:t>and</a:t>
            </a:r>
            <a:r>
              <a:rPr dirty="0" sz="41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280" b="1">
                <a:solidFill>
                  <a:srgbClr val="050505"/>
                </a:solidFill>
                <a:latin typeface="Trebuchet MS"/>
                <a:cs typeface="Trebuchet MS"/>
              </a:rPr>
              <a:t>updated</a:t>
            </a:r>
            <a:r>
              <a:rPr dirty="0" sz="41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335" b="1">
                <a:solidFill>
                  <a:srgbClr val="050505"/>
                </a:solidFill>
                <a:latin typeface="Trebuchet MS"/>
                <a:cs typeface="Trebuchet MS"/>
              </a:rPr>
              <a:t>on</a:t>
            </a:r>
            <a:r>
              <a:rPr dirty="0" sz="41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130" b="1">
                <a:solidFill>
                  <a:srgbClr val="050505"/>
                </a:solidFill>
                <a:latin typeface="Trebuchet MS"/>
                <a:cs typeface="Trebuchet MS"/>
              </a:rPr>
              <a:t>cybersecurity</a:t>
            </a:r>
            <a:r>
              <a:rPr dirty="0" sz="41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229" b="1">
                <a:solidFill>
                  <a:srgbClr val="050505"/>
                </a:solidFill>
                <a:latin typeface="Trebuchet MS"/>
                <a:cs typeface="Trebuchet MS"/>
              </a:rPr>
              <a:t>best</a:t>
            </a:r>
            <a:r>
              <a:rPr dirty="0" sz="41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85" b="1">
                <a:solidFill>
                  <a:srgbClr val="050505"/>
                </a:solidFill>
                <a:latin typeface="Trebuchet MS"/>
                <a:cs typeface="Trebuchet MS"/>
              </a:rPr>
              <a:t>practices.</a:t>
            </a:r>
            <a:endParaRPr sz="4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7645" rIns="0" bIns="0" rtlCol="0" vert="horz">
            <a:spAutoFit/>
          </a:bodyPr>
          <a:lstStyle/>
          <a:p>
            <a:pPr marL="2324735">
              <a:lnSpc>
                <a:spcPct val="100000"/>
              </a:lnSpc>
              <a:spcBef>
                <a:spcPts val="100"/>
              </a:spcBef>
            </a:pPr>
            <a:r>
              <a:rPr dirty="0" spc="690"/>
              <a:t>What</a:t>
            </a:r>
            <a:r>
              <a:rPr dirty="0" spc="-155"/>
              <a:t> </a:t>
            </a:r>
            <a:r>
              <a:rPr dirty="0" spc="185"/>
              <a:t>Is</a:t>
            </a:r>
            <a:r>
              <a:rPr dirty="0" spc="-155"/>
              <a:t> </a:t>
            </a:r>
            <a:r>
              <a:rPr dirty="0" spc="225"/>
              <a:t>Phishing?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9847" y="0"/>
            <a:ext cx="1168192" cy="48931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63286" y="9701126"/>
            <a:ext cx="1361313" cy="58587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5880" y="4824339"/>
            <a:ext cx="159488" cy="15948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5880" y="6272002"/>
            <a:ext cx="159488" cy="15948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5880" y="7719665"/>
            <a:ext cx="159488" cy="159487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3038" rIns="0" bIns="0" rtlCol="0" vert="horz">
            <a:spAutoFit/>
          </a:bodyPr>
          <a:lstStyle/>
          <a:p>
            <a:pPr marL="499745" marR="907415">
              <a:lnSpc>
                <a:spcPct val="107900"/>
              </a:lnSpc>
              <a:spcBef>
                <a:spcPts val="95"/>
              </a:spcBef>
            </a:pPr>
            <a:r>
              <a:rPr dirty="0" sz="4400" spc="155"/>
              <a:t>Phishing</a:t>
            </a:r>
            <a:r>
              <a:rPr dirty="0" sz="4400" spc="-85"/>
              <a:t> </a:t>
            </a:r>
            <a:r>
              <a:rPr dirty="0" sz="4400" spc="50"/>
              <a:t>is</a:t>
            </a:r>
            <a:r>
              <a:rPr dirty="0" sz="4400" spc="-85"/>
              <a:t> </a:t>
            </a:r>
            <a:r>
              <a:rPr dirty="0" sz="4400" spc="254"/>
              <a:t>a</a:t>
            </a:r>
            <a:r>
              <a:rPr dirty="0" sz="4400" spc="-85"/>
              <a:t> </a:t>
            </a:r>
            <a:r>
              <a:rPr dirty="0" sz="4400" spc="235"/>
              <a:t>type</a:t>
            </a:r>
            <a:r>
              <a:rPr dirty="0" sz="4400" spc="-80"/>
              <a:t> </a:t>
            </a:r>
            <a:r>
              <a:rPr dirty="0" sz="4400" spc="355"/>
              <a:t>of</a:t>
            </a:r>
            <a:r>
              <a:rPr dirty="0" sz="4400" spc="-85"/>
              <a:t> </a:t>
            </a:r>
            <a:r>
              <a:rPr dirty="0" sz="4400" spc="95"/>
              <a:t>cyber-</a:t>
            </a:r>
            <a:r>
              <a:rPr dirty="0" sz="4400" spc="275"/>
              <a:t>attack</a:t>
            </a:r>
            <a:r>
              <a:rPr dirty="0" sz="4400" spc="-85"/>
              <a:t> </a:t>
            </a:r>
            <a:r>
              <a:rPr dirty="0" sz="4400" spc="210"/>
              <a:t>where</a:t>
            </a:r>
            <a:r>
              <a:rPr dirty="0" sz="4400" spc="-85"/>
              <a:t> </a:t>
            </a:r>
            <a:r>
              <a:rPr dirty="0" sz="4400" spc="229"/>
              <a:t>attackers</a:t>
            </a:r>
            <a:r>
              <a:rPr dirty="0" sz="4400" spc="-80"/>
              <a:t> </a:t>
            </a:r>
            <a:r>
              <a:rPr dirty="0" sz="4400" spc="140"/>
              <a:t>trick </a:t>
            </a:r>
            <a:r>
              <a:rPr dirty="0" sz="4400" spc="145"/>
              <a:t>individuals</a:t>
            </a:r>
            <a:r>
              <a:rPr dirty="0" sz="4400" spc="-75"/>
              <a:t> </a:t>
            </a:r>
            <a:r>
              <a:rPr dirty="0" sz="4400" spc="250"/>
              <a:t>into</a:t>
            </a:r>
            <a:r>
              <a:rPr dirty="0" sz="4400" spc="-75"/>
              <a:t> </a:t>
            </a:r>
            <a:r>
              <a:rPr dirty="0" sz="4400" spc="150"/>
              <a:t>revealing</a:t>
            </a:r>
            <a:r>
              <a:rPr dirty="0" sz="4400" spc="-70"/>
              <a:t> </a:t>
            </a:r>
            <a:r>
              <a:rPr dirty="0" sz="4400" spc="140"/>
              <a:t>sensitive</a:t>
            </a:r>
            <a:r>
              <a:rPr dirty="0" sz="4400" spc="-75"/>
              <a:t> </a:t>
            </a:r>
            <a:r>
              <a:rPr dirty="0" sz="4400" spc="180"/>
              <a:t>information.</a:t>
            </a:r>
            <a:endParaRPr sz="4400"/>
          </a:p>
          <a:p>
            <a:pPr marL="499745" marR="505459">
              <a:lnSpc>
                <a:spcPct val="107900"/>
              </a:lnSpc>
            </a:pPr>
            <a:r>
              <a:rPr dirty="0" sz="4400" spc="395"/>
              <a:t>Common</a:t>
            </a:r>
            <a:r>
              <a:rPr dirty="0" sz="4400" spc="-40"/>
              <a:t> </a:t>
            </a:r>
            <a:r>
              <a:rPr dirty="0" sz="4400" spc="200"/>
              <a:t>phishing</a:t>
            </a:r>
            <a:r>
              <a:rPr dirty="0" sz="4400" spc="-40"/>
              <a:t> </a:t>
            </a:r>
            <a:r>
              <a:rPr dirty="0" sz="4400" spc="320"/>
              <a:t>methods</a:t>
            </a:r>
            <a:r>
              <a:rPr dirty="0" sz="4400" spc="-35"/>
              <a:t> </a:t>
            </a:r>
            <a:r>
              <a:rPr dirty="0" sz="4400" spc="135"/>
              <a:t>include</a:t>
            </a:r>
            <a:r>
              <a:rPr dirty="0" sz="4400" spc="-40"/>
              <a:t> </a:t>
            </a:r>
            <a:r>
              <a:rPr dirty="0" sz="4400"/>
              <a:t>email,</a:t>
            </a:r>
            <a:r>
              <a:rPr dirty="0" sz="4400" spc="-40"/>
              <a:t> </a:t>
            </a:r>
            <a:r>
              <a:rPr dirty="0" sz="4400" spc="240"/>
              <a:t>fake</a:t>
            </a:r>
            <a:r>
              <a:rPr dirty="0" sz="4400" spc="-35"/>
              <a:t> </a:t>
            </a:r>
            <a:r>
              <a:rPr dirty="0" sz="4400" spc="125"/>
              <a:t>websites, </a:t>
            </a:r>
            <a:r>
              <a:rPr dirty="0" sz="4400" spc="515"/>
              <a:t>SMS</a:t>
            </a:r>
            <a:r>
              <a:rPr dirty="0" sz="4400" spc="-90"/>
              <a:t> </a:t>
            </a:r>
            <a:r>
              <a:rPr dirty="0" sz="4400" spc="175"/>
              <a:t>messages,</a:t>
            </a:r>
            <a:r>
              <a:rPr dirty="0" sz="4400" spc="-90"/>
              <a:t> </a:t>
            </a:r>
            <a:r>
              <a:rPr dirty="0" sz="4400" spc="295"/>
              <a:t>and</a:t>
            </a:r>
            <a:r>
              <a:rPr dirty="0" sz="4400" spc="-85"/>
              <a:t> </a:t>
            </a:r>
            <a:r>
              <a:rPr dirty="0" sz="4400" spc="290"/>
              <a:t>phone</a:t>
            </a:r>
            <a:r>
              <a:rPr dirty="0" sz="4400" spc="-90"/>
              <a:t> </a:t>
            </a:r>
            <a:r>
              <a:rPr dirty="0" sz="4400" spc="-10"/>
              <a:t>calls.</a:t>
            </a:r>
            <a:endParaRPr sz="4400"/>
          </a:p>
          <a:p>
            <a:pPr marL="499745" marR="5080">
              <a:lnSpc>
                <a:spcPct val="107900"/>
              </a:lnSpc>
              <a:spcBef>
                <a:spcPts val="5"/>
              </a:spcBef>
            </a:pPr>
            <a:r>
              <a:rPr dirty="0" sz="4400" spc="70"/>
              <a:t>The</a:t>
            </a:r>
            <a:r>
              <a:rPr dirty="0" sz="4400" spc="-85"/>
              <a:t> </a:t>
            </a:r>
            <a:r>
              <a:rPr dirty="0" sz="4400" spc="275"/>
              <a:t>goal</a:t>
            </a:r>
            <a:r>
              <a:rPr dirty="0" sz="4400" spc="-85"/>
              <a:t> </a:t>
            </a:r>
            <a:r>
              <a:rPr dirty="0" sz="4400" spc="50"/>
              <a:t>is</a:t>
            </a:r>
            <a:r>
              <a:rPr dirty="0" sz="4400" spc="-80"/>
              <a:t> </a:t>
            </a:r>
            <a:r>
              <a:rPr dirty="0" sz="4400" spc="415"/>
              <a:t>to</a:t>
            </a:r>
            <a:r>
              <a:rPr dirty="0" sz="4400" spc="-85"/>
              <a:t> </a:t>
            </a:r>
            <a:r>
              <a:rPr dirty="0" sz="4400" spc="170"/>
              <a:t>steal</a:t>
            </a:r>
            <a:r>
              <a:rPr dirty="0" sz="4400" spc="-85"/>
              <a:t> </a:t>
            </a:r>
            <a:r>
              <a:rPr dirty="0" sz="4400" spc="204"/>
              <a:t>login</a:t>
            </a:r>
            <a:r>
              <a:rPr dirty="0" sz="4400" spc="-80"/>
              <a:t> </a:t>
            </a:r>
            <a:r>
              <a:rPr dirty="0" sz="4400" spc="105"/>
              <a:t>credentials,</a:t>
            </a:r>
            <a:r>
              <a:rPr dirty="0" sz="4400" spc="-85"/>
              <a:t> </a:t>
            </a:r>
            <a:r>
              <a:rPr dirty="0" sz="4400" spc="120"/>
              <a:t>financial</a:t>
            </a:r>
            <a:r>
              <a:rPr dirty="0" sz="4400" spc="-85"/>
              <a:t> </a:t>
            </a:r>
            <a:r>
              <a:rPr dirty="0" sz="4400" spc="180"/>
              <a:t>information, </a:t>
            </a:r>
            <a:r>
              <a:rPr dirty="0" sz="4400" spc="280"/>
              <a:t>or</a:t>
            </a:r>
            <a:r>
              <a:rPr dirty="0" sz="4400" spc="-85"/>
              <a:t> </a:t>
            </a:r>
            <a:r>
              <a:rPr dirty="0" sz="4400" spc="204"/>
              <a:t>personal</a:t>
            </a:r>
            <a:r>
              <a:rPr dirty="0" sz="4400" spc="-85"/>
              <a:t> </a:t>
            </a:r>
            <a:r>
              <a:rPr dirty="0" sz="4400" spc="290"/>
              <a:t>data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5620" rIns="0" bIns="0" rtlCol="0" vert="horz">
            <a:spAutoFit/>
          </a:bodyPr>
          <a:lstStyle/>
          <a:p>
            <a:pPr marL="3577590" marR="5080" indent="-848994">
              <a:lnSpc>
                <a:spcPct val="108000"/>
              </a:lnSpc>
              <a:spcBef>
                <a:spcPts val="100"/>
              </a:spcBef>
            </a:pPr>
            <a:r>
              <a:rPr dirty="0" spc="665"/>
              <a:t>Why</a:t>
            </a:r>
            <a:r>
              <a:rPr dirty="0" spc="-165"/>
              <a:t> </a:t>
            </a:r>
            <a:r>
              <a:rPr dirty="0" spc="220"/>
              <a:t>Phishing</a:t>
            </a:r>
            <a:r>
              <a:rPr dirty="0" spc="-160"/>
              <a:t> </a:t>
            </a:r>
            <a:r>
              <a:rPr dirty="0" spc="150"/>
              <a:t>Is </a:t>
            </a:r>
            <a:r>
              <a:rPr dirty="0" spc="375"/>
              <a:t>Dangerous?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9847" y="0"/>
            <a:ext cx="1168192" cy="48931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63286" y="9701126"/>
            <a:ext cx="1361313" cy="58587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4476" y="4763106"/>
            <a:ext cx="161925" cy="1619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4476" y="5487006"/>
            <a:ext cx="161925" cy="1619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4476" y="6934806"/>
            <a:ext cx="161925" cy="1619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4476" y="8382606"/>
            <a:ext cx="161925" cy="16192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007688" y="4386799"/>
            <a:ext cx="16835120" cy="5092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8000"/>
              </a:lnSpc>
              <a:spcBef>
                <a:spcPts val="90"/>
              </a:spcBef>
            </a:pPr>
            <a:r>
              <a:rPr dirty="0" sz="4400" spc="195" b="1">
                <a:solidFill>
                  <a:srgbClr val="050505"/>
                </a:solidFill>
                <a:latin typeface="Trebuchet MS"/>
                <a:cs typeface="Trebuchet MS"/>
              </a:rPr>
              <a:t>Identity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265" b="1">
                <a:solidFill>
                  <a:srgbClr val="050505"/>
                </a:solidFill>
                <a:latin typeface="Trebuchet MS"/>
                <a:cs typeface="Trebuchet MS"/>
              </a:rPr>
              <a:t>theft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-420" b="1">
                <a:solidFill>
                  <a:srgbClr val="050505"/>
                </a:solidFill>
                <a:latin typeface="Trebuchet MS"/>
                <a:cs typeface="Trebuchet MS"/>
              </a:rPr>
              <a:t>: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225" b="1">
                <a:solidFill>
                  <a:srgbClr val="050505"/>
                </a:solidFill>
                <a:latin typeface="Trebuchet MS"/>
                <a:cs typeface="Trebuchet MS"/>
              </a:rPr>
              <a:t>Stolen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204" b="1">
                <a:solidFill>
                  <a:srgbClr val="050505"/>
                </a:solidFill>
                <a:latin typeface="Trebuchet MS"/>
                <a:cs typeface="Trebuchet MS"/>
              </a:rPr>
              <a:t>personal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310" b="1">
                <a:solidFill>
                  <a:srgbClr val="050505"/>
                </a:solidFill>
                <a:latin typeface="Trebuchet MS"/>
                <a:cs typeface="Trebuchet MS"/>
              </a:rPr>
              <a:t>data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195" b="1">
                <a:solidFill>
                  <a:srgbClr val="050505"/>
                </a:solidFill>
                <a:latin typeface="Trebuchet MS"/>
                <a:cs typeface="Trebuchet MS"/>
              </a:rPr>
              <a:t>can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210" b="1">
                <a:solidFill>
                  <a:srgbClr val="050505"/>
                </a:solidFill>
                <a:latin typeface="Trebuchet MS"/>
                <a:cs typeface="Trebuchet MS"/>
              </a:rPr>
              <a:t>be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235" b="1">
                <a:solidFill>
                  <a:srgbClr val="050505"/>
                </a:solidFill>
                <a:latin typeface="Trebuchet MS"/>
                <a:cs typeface="Trebuchet MS"/>
              </a:rPr>
              <a:t>used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265" b="1">
                <a:solidFill>
                  <a:srgbClr val="050505"/>
                </a:solidFill>
                <a:latin typeface="Trebuchet MS"/>
                <a:cs typeface="Trebuchet MS"/>
              </a:rPr>
              <a:t>for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130" b="1">
                <a:solidFill>
                  <a:srgbClr val="050505"/>
                </a:solidFill>
                <a:latin typeface="Trebuchet MS"/>
                <a:cs typeface="Trebuchet MS"/>
              </a:rPr>
              <a:t>fraud.</a:t>
            </a:r>
            <a:r>
              <a:rPr dirty="0" sz="4400" spc="-34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65" b="1">
                <a:solidFill>
                  <a:srgbClr val="050505"/>
                </a:solidFill>
                <a:latin typeface="Trebuchet MS"/>
                <a:cs typeface="Trebuchet MS"/>
              </a:rPr>
              <a:t>Financial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190" b="1">
                <a:solidFill>
                  <a:srgbClr val="050505"/>
                </a:solidFill>
                <a:latin typeface="Trebuchet MS"/>
                <a:cs typeface="Trebuchet MS"/>
              </a:rPr>
              <a:t>loss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-420" b="1">
                <a:solidFill>
                  <a:srgbClr val="050505"/>
                </a:solidFill>
                <a:latin typeface="Trebuchet MS"/>
                <a:cs typeface="Trebuchet MS"/>
              </a:rPr>
              <a:t>: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155" b="1">
                <a:solidFill>
                  <a:srgbClr val="050505"/>
                </a:solidFill>
                <a:latin typeface="Trebuchet MS"/>
                <a:cs typeface="Trebuchet MS"/>
              </a:rPr>
              <a:t>Phishing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240" b="1">
                <a:solidFill>
                  <a:srgbClr val="050505"/>
                </a:solidFill>
                <a:latin typeface="Trebuchet MS"/>
                <a:cs typeface="Trebuchet MS"/>
              </a:rPr>
              <a:t>scams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170" b="1">
                <a:solidFill>
                  <a:srgbClr val="050505"/>
                </a:solidFill>
                <a:latin typeface="Trebuchet MS"/>
                <a:cs typeface="Trebuchet MS"/>
              </a:rPr>
              <a:t>steal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155" b="1">
                <a:solidFill>
                  <a:srgbClr val="050505"/>
                </a:solidFill>
                <a:latin typeface="Trebuchet MS"/>
                <a:cs typeface="Trebuchet MS"/>
              </a:rPr>
              <a:t>credit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200" b="1">
                <a:solidFill>
                  <a:srgbClr val="050505"/>
                </a:solidFill>
                <a:latin typeface="Trebuchet MS"/>
                <a:cs typeface="Trebuchet MS"/>
              </a:rPr>
              <a:t>card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295" b="1">
                <a:solidFill>
                  <a:srgbClr val="050505"/>
                </a:solidFill>
                <a:latin typeface="Trebuchet MS"/>
                <a:cs typeface="Trebuchet MS"/>
              </a:rPr>
              <a:t>and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254" b="1">
                <a:solidFill>
                  <a:srgbClr val="050505"/>
                </a:solidFill>
                <a:latin typeface="Trebuchet MS"/>
                <a:cs typeface="Trebuchet MS"/>
              </a:rPr>
              <a:t>banking</a:t>
            </a:r>
            <a:r>
              <a:rPr dirty="0" sz="4400" spc="2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190" b="1">
                <a:solidFill>
                  <a:srgbClr val="050505"/>
                </a:solidFill>
                <a:latin typeface="Trebuchet MS"/>
                <a:cs typeface="Trebuchet MS"/>
              </a:rPr>
              <a:t>information.</a:t>
            </a:r>
            <a:endParaRPr sz="4400">
              <a:latin typeface="Trebuchet MS"/>
              <a:cs typeface="Trebuchet MS"/>
            </a:endParaRPr>
          </a:p>
          <a:p>
            <a:pPr marL="12700" marR="409575">
              <a:lnSpc>
                <a:spcPts val="5700"/>
              </a:lnSpc>
              <a:spcBef>
                <a:spcPts val="260"/>
              </a:spcBef>
              <a:tabLst>
                <a:tab pos="6097905" algn="l"/>
              </a:tabLst>
            </a:pPr>
            <a:r>
              <a:rPr dirty="0" sz="4400" spc="315" b="1">
                <a:solidFill>
                  <a:srgbClr val="050505"/>
                </a:solidFill>
                <a:latin typeface="Trebuchet MS"/>
                <a:cs typeface="Trebuchet MS"/>
              </a:rPr>
              <a:t>Malware</a:t>
            </a:r>
            <a:r>
              <a:rPr dirty="0" sz="44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180" b="1">
                <a:solidFill>
                  <a:srgbClr val="050505"/>
                </a:solidFill>
                <a:latin typeface="Trebuchet MS"/>
                <a:cs typeface="Trebuchet MS"/>
              </a:rPr>
              <a:t>infections</a:t>
            </a:r>
            <a:r>
              <a:rPr dirty="0" sz="44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-470" b="1">
                <a:solidFill>
                  <a:srgbClr val="050505"/>
                </a:solidFill>
                <a:latin typeface="Trebuchet MS"/>
                <a:cs typeface="Trebuchet MS"/>
              </a:rPr>
              <a:t>:</a:t>
            </a:r>
            <a:r>
              <a:rPr dirty="0" sz="4400" b="1">
                <a:solidFill>
                  <a:srgbClr val="050505"/>
                </a:solidFill>
                <a:latin typeface="Trebuchet MS"/>
                <a:cs typeface="Trebuchet MS"/>
              </a:rPr>
              <a:t>	</a:t>
            </a:r>
            <a:r>
              <a:rPr dirty="0" sz="4400" spc="140" b="1">
                <a:solidFill>
                  <a:srgbClr val="050505"/>
                </a:solidFill>
                <a:latin typeface="Trebuchet MS"/>
                <a:cs typeface="Trebuchet MS"/>
              </a:rPr>
              <a:t>Clicking</a:t>
            </a:r>
            <a:r>
              <a:rPr dirty="0" sz="4400" spc="-8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360" b="1">
                <a:solidFill>
                  <a:srgbClr val="050505"/>
                </a:solidFill>
                <a:latin typeface="Trebuchet MS"/>
                <a:cs typeface="Trebuchet MS"/>
              </a:rPr>
              <a:t>on</a:t>
            </a:r>
            <a:r>
              <a:rPr dirty="0" sz="4400" spc="-8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200" b="1">
                <a:solidFill>
                  <a:srgbClr val="050505"/>
                </a:solidFill>
                <a:latin typeface="Trebuchet MS"/>
                <a:cs typeface="Trebuchet MS"/>
              </a:rPr>
              <a:t>phishing</a:t>
            </a:r>
            <a:r>
              <a:rPr dirty="0" sz="4400" spc="-8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125" b="1">
                <a:solidFill>
                  <a:srgbClr val="050505"/>
                </a:solidFill>
                <a:latin typeface="Trebuchet MS"/>
                <a:cs typeface="Trebuchet MS"/>
              </a:rPr>
              <a:t>links</a:t>
            </a:r>
            <a:r>
              <a:rPr dirty="0" sz="4400" spc="-8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285" b="1">
                <a:solidFill>
                  <a:srgbClr val="050505"/>
                </a:solidFill>
                <a:latin typeface="Trebuchet MS"/>
                <a:cs typeface="Trebuchet MS"/>
              </a:rPr>
              <a:t>may</a:t>
            </a:r>
            <a:r>
              <a:rPr dirty="0" sz="4400" spc="-8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105" b="1">
                <a:solidFill>
                  <a:srgbClr val="050505"/>
                </a:solidFill>
                <a:latin typeface="Trebuchet MS"/>
                <a:cs typeface="Trebuchet MS"/>
              </a:rPr>
              <a:t>install </a:t>
            </a:r>
            <a:r>
              <a:rPr dirty="0" sz="4400" spc="265" b="1">
                <a:solidFill>
                  <a:srgbClr val="050505"/>
                </a:solidFill>
                <a:latin typeface="Trebuchet MS"/>
                <a:cs typeface="Trebuchet MS"/>
              </a:rPr>
              <a:t>ransomware</a:t>
            </a:r>
            <a:r>
              <a:rPr dirty="0" sz="4400" spc="-8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280" b="1">
                <a:solidFill>
                  <a:srgbClr val="050505"/>
                </a:solidFill>
                <a:latin typeface="Trebuchet MS"/>
                <a:cs typeface="Trebuchet MS"/>
              </a:rPr>
              <a:t>or</a:t>
            </a:r>
            <a:r>
              <a:rPr dirty="0" sz="44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135" b="1">
                <a:solidFill>
                  <a:srgbClr val="050505"/>
                </a:solidFill>
                <a:latin typeface="Trebuchet MS"/>
                <a:cs typeface="Trebuchet MS"/>
              </a:rPr>
              <a:t>spyware.</a:t>
            </a:r>
            <a:endParaRPr sz="4400">
              <a:latin typeface="Trebuchet MS"/>
              <a:cs typeface="Trebuchet MS"/>
            </a:endParaRPr>
          </a:p>
          <a:p>
            <a:pPr marL="12700" marR="1699895">
              <a:lnSpc>
                <a:spcPts val="5700"/>
              </a:lnSpc>
            </a:pPr>
            <a:r>
              <a:rPr dirty="0" sz="4400" spc="295" b="1">
                <a:solidFill>
                  <a:srgbClr val="050505"/>
                </a:solidFill>
                <a:latin typeface="Trebuchet MS"/>
                <a:cs typeface="Trebuchet MS"/>
              </a:rPr>
              <a:t>Data</a:t>
            </a:r>
            <a:r>
              <a:rPr dirty="0" sz="4400" spc="-8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175" b="1">
                <a:solidFill>
                  <a:srgbClr val="050505"/>
                </a:solidFill>
                <a:latin typeface="Trebuchet MS"/>
                <a:cs typeface="Trebuchet MS"/>
              </a:rPr>
              <a:t>breaches</a:t>
            </a:r>
            <a:r>
              <a:rPr dirty="0" sz="44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-420" b="1">
                <a:solidFill>
                  <a:srgbClr val="050505"/>
                </a:solidFill>
                <a:latin typeface="Trebuchet MS"/>
                <a:cs typeface="Trebuchet MS"/>
              </a:rPr>
              <a:t>:</a:t>
            </a:r>
            <a:r>
              <a:rPr dirty="0" sz="4400" spc="-8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285" b="1">
                <a:solidFill>
                  <a:srgbClr val="050505"/>
                </a:solidFill>
                <a:latin typeface="Trebuchet MS"/>
                <a:cs typeface="Trebuchet MS"/>
              </a:rPr>
              <a:t>Compromised</a:t>
            </a:r>
            <a:r>
              <a:rPr dirty="0" sz="44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150" b="1">
                <a:solidFill>
                  <a:srgbClr val="050505"/>
                </a:solidFill>
                <a:latin typeface="Trebuchet MS"/>
                <a:cs typeface="Trebuchet MS"/>
              </a:rPr>
              <a:t>credentials</a:t>
            </a:r>
            <a:r>
              <a:rPr dirty="0" sz="4400" spc="-8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195" b="1">
                <a:solidFill>
                  <a:srgbClr val="050505"/>
                </a:solidFill>
                <a:latin typeface="Trebuchet MS"/>
                <a:cs typeface="Trebuchet MS"/>
              </a:rPr>
              <a:t>can</a:t>
            </a:r>
            <a:r>
              <a:rPr dirty="0" sz="44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170" b="1">
                <a:solidFill>
                  <a:srgbClr val="050505"/>
                </a:solidFill>
                <a:latin typeface="Trebuchet MS"/>
                <a:cs typeface="Trebuchet MS"/>
              </a:rPr>
              <a:t>lead</a:t>
            </a:r>
            <a:r>
              <a:rPr dirty="0" sz="4400" spc="-8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390" b="1">
                <a:solidFill>
                  <a:srgbClr val="050505"/>
                </a:solidFill>
                <a:latin typeface="Trebuchet MS"/>
                <a:cs typeface="Trebuchet MS"/>
              </a:rPr>
              <a:t>to </a:t>
            </a:r>
            <a:r>
              <a:rPr dirty="0" sz="4400" spc="195" b="1">
                <a:solidFill>
                  <a:srgbClr val="050505"/>
                </a:solidFill>
                <a:latin typeface="Trebuchet MS"/>
                <a:cs typeface="Trebuchet MS"/>
              </a:rPr>
              <a:t>organization-</a:t>
            </a:r>
            <a:r>
              <a:rPr dirty="0" sz="4400" spc="220" b="1">
                <a:solidFill>
                  <a:srgbClr val="050505"/>
                </a:solidFill>
                <a:latin typeface="Trebuchet MS"/>
                <a:cs typeface="Trebuchet MS"/>
              </a:rPr>
              <a:t>wide</a:t>
            </a:r>
            <a:r>
              <a:rPr dirty="0" sz="4400" spc="-6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170" b="1">
                <a:solidFill>
                  <a:srgbClr val="050505"/>
                </a:solidFill>
                <a:latin typeface="Trebuchet MS"/>
                <a:cs typeface="Trebuchet MS"/>
              </a:rPr>
              <a:t>attacks.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5620" rIns="0" bIns="0" rtlCol="0" vert="horz">
            <a:spAutoFit/>
          </a:bodyPr>
          <a:lstStyle/>
          <a:p>
            <a:pPr marL="3251200" marR="5080" indent="-1076325">
              <a:lnSpc>
                <a:spcPct val="108000"/>
              </a:lnSpc>
              <a:spcBef>
                <a:spcPts val="100"/>
              </a:spcBef>
            </a:pPr>
            <a:r>
              <a:rPr dirty="0" spc="605"/>
              <a:t>Common</a:t>
            </a:r>
            <a:r>
              <a:rPr dirty="0" spc="-160"/>
              <a:t> </a:t>
            </a:r>
            <a:r>
              <a:rPr dirty="0" spc="210"/>
              <a:t>Phishing </a:t>
            </a:r>
            <a:r>
              <a:rPr dirty="0" spc="495"/>
              <a:t>Attack</a:t>
            </a:r>
            <a:r>
              <a:rPr dirty="0" spc="-150"/>
              <a:t> </a:t>
            </a:r>
            <a:r>
              <a:rPr dirty="0" spc="150"/>
              <a:t>Types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9847" y="0"/>
            <a:ext cx="1168192" cy="48931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63286" y="9701126"/>
            <a:ext cx="1361313" cy="58587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4476" y="4401156"/>
            <a:ext cx="161925" cy="1619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4476" y="5125056"/>
            <a:ext cx="161925" cy="1619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4476" y="5848956"/>
            <a:ext cx="161925" cy="1619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4476" y="6572856"/>
            <a:ext cx="161925" cy="16192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4476" y="7296756"/>
            <a:ext cx="161925" cy="16192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4476" y="8744556"/>
            <a:ext cx="161925" cy="161924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49250" marR="5080">
              <a:lnSpc>
                <a:spcPct val="108000"/>
              </a:lnSpc>
              <a:spcBef>
                <a:spcPts val="90"/>
              </a:spcBef>
            </a:pPr>
            <a:r>
              <a:rPr dirty="0" sz="4400" spc="100"/>
              <a:t>Email</a:t>
            </a:r>
            <a:r>
              <a:rPr dirty="0" sz="4400" spc="-80"/>
              <a:t> </a:t>
            </a:r>
            <a:r>
              <a:rPr dirty="0" sz="4400" spc="155"/>
              <a:t>Phishing</a:t>
            </a:r>
            <a:r>
              <a:rPr dirty="0" sz="4400" spc="-80"/>
              <a:t> </a:t>
            </a:r>
            <a:r>
              <a:rPr dirty="0" sz="4400" spc="-420"/>
              <a:t>:</a:t>
            </a:r>
            <a:r>
              <a:rPr dirty="0" sz="4400" spc="-80"/>
              <a:t> </a:t>
            </a:r>
            <a:r>
              <a:rPr dirty="0" sz="4400" spc="114"/>
              <a:t>Fake</a:t>
            </a:r>
            <a:r>
              <a:rPr dirty="0" sz="4400" spc="-80"/>
              <a:t> </a:t>
            </a:r>
            <a:r>
              <a:rPr dirty="0" sz="4400" spc="145"/>
              <a:t>emails</a:t>
            </a:r>
            <a:r>
              <a:rPr dirty="0" sz="4400" spc="-75"/>
              <a:t> </a:t>
            </a:r>
            <a:r>
              <a:rPr dirty="0" sz="4400" spc="210"/>
              <a:t>imitating</a:t>
            </a:r>
            <a:r>
              <a:rPr dirty="0" sz="4400" spc="-80"/>
              <a:t> </a:t>
            </a:r>
            <a:r>
              <a:rPr dirty="0" sz="4400" spc="250"/>
              <a:t>trusted</a:t>
            </a:r>
            <a:r>
              <a:rPr dirty="0" sz="4400" spc="-80"/>
              <a:t> </a:t>
            </a:r>
            <a:r>
              <a:rPr dirty="0" sz="4400" spc="165"/>
              <a:t>organizations. </a:t>
            </a:r>
            <a:r>
              <a:rPr dirty="0" sz="4400" spc="204"/>
              <a:t>Spear</a:t>
            </a:r>
            <a:r>
              <a:rPr dirty="0" sz="4400" spc="-85"/>
              <a:t> </a:t>
            </a:r>
            <a:r>
              <a:rPr dirty="0" sz="4400" spc="155"/>
              <a:t>Phishing</a:t>
            </a:r>
            <a:r>
              <a:rPr dirty="0" sz="4400" spc="-80"/>
              <a:t> </a:t>
            </a:r>
            <a:r>
              <a:rPr dirty="0" sz="4400" spc="-420"/>
              <a:t>:</a:t>
            </a:r>
            <a:r>
              <a:rPr dirty="0" sz="4400" spc="-85"/>
              <a:t> </a:t>
            </a:r>
            <a:r>
              <a:rPr dirty="0" sz="4400" spc="200"/>
              <a:t>Targeted</a:t>
            </a:r>
            <a:r>
              <a:rPr dirty="0" sz="4400" spc="-80"/>
              <a:t> </a:t>
            </a:r>
            <a:r>
              <a:rPr dirty="0" sz="4400" spc="265"/>
              <a:t>attacks</a:t>
            </a:r>
            <a:r>
              <a:rPr dirty="0" sz="4400" spc="-85"/>
              <a:t> </a:t>
            </a:r>
            <a:r>
              <a:rPr dirty="0" sz="4400" spc="360"/>
              <a:t>on</a:t>
            </a:r>
            <a:r>
              <a:rPr dirty="0" sz="4400" spc="-80"/>
              <a:t> </a:t>
            </a:r>
            <a:r>
              <a:rPr dirty="0" sz="4400" spc="110"/>
              <a:t>specific</a:t>
            </a:r>
            <a:r>
              <a:rPr dirty="0" sz="4400" spc="-85"/>
              <a:t> </a:t>
            </a:r>
            <a:r>
              <a:rPr dirty="0" sz="4400" spc="85"/>
              <a:t>individuals.</a:t>
            </a:r>
            <a:endParaRPr sz="4400"/>
          </a:p>
          <a:p>
            <a:pPr marL="349250" marR="2485390">
              <a:lnSpc>
                <a:spcPts val="5700"/>
              </a:lnSpc>
              <a:spcBef>
                <a:spcPts val="260"/>
              </a:spcBef>
            </a:pPr>
            <a:r>
              <a:rPr dirty="0" sz="4400" spc="290"/>
              <a:t>Whaling</a:t>
            </a:r>
            <a:r>
              <a:rPr dirty="0" sz="4400" spc="-90"/>
              <a:t> </a:t>
            </a:r>
            <a:r>
              <a:rPr dirty="0" sz="4400" spc="-420"/>
              <a:t>:</a:t>
            </a:r>
            <a:r>
              <a:rPr dirty="0" sz="4400" spc="-85"/>
              <a:t> </a:t>
            </a:r>
            <a:r>
              <a:rPr dirty="0" sz="4400" spc="310"/>
              <a:t>Attacks</a:t>
            </a:r>
            <a:r>
              <a:rPr dirty="0" sz="4400" spc="-85"/>
              <a:t> </a:t>
            </a:r>
            <a:r>
              <a:rPr dirty="0" sz="4400" spc="229"/>
              <a:t>aimed</a:t>
            </a:r>
            <a:r>
              <a:rPr dirty="0" sz="4400" spc="-90"/>
              <a:t> </a:t>
            </a:r>
            <a:r>
              <a:rPr dirty="0" sz="4400" spc="310"/>
              <a:t>at</a:t>
            </a:r>
            <a:r>
              <a:rPr dirty="0" sz="4400" spc="-85"/>
              <a:t> </a:t>
            </a:r>
            <a:r>
              <a:rPr dirty="0" sz="4400" spc="150"/>
              <a:t>high-</a:t>
            </a:r>
            <a:r>
              <a:rPr dirty="0" sz="4400" spc="160"/>
              <a:t>profile</a:t>
            </a:r>
            <a:r>
              <a:rPr dirty="0" sz="4400" spc="-85"/>
              <a:t> </a:t>
            </a:r>
            <a:r>
              <a:rPr dirty="0" sz="4400" spc="100"/>
              <a:t>executives. </a:t>
            </a:r>
            <a:r>
              <a:rPr dirty="0" sz="4400" spc="210"/>
              <a:t>Smishing</a:t>
            </a:r>
            <a:r>
              <a:rPr dirty="0" sz="4400" spc="-90"/>
              <a:t> </a:t>
            </a:r>
            <a:r>
              <a:rPr dirty="0" sz="4400" spc="-420"/>
              <a:t>:</a:t>
            </a:r>
            <a:r>
              <a:rPr dirty="0" sz="4400" spc="-85"/>
              <a:t> </a:t>
            </a:r>
            <a:r>
              <a:rPr dirty="0" sz="4400" spc="155"/>
              <a:t>Phishing</a:t>
            </a:r>
            <a:r>
              <a:rPr dirty="0" sz="4400" spc="-85"/>
              <a:t> </a:t>
            </a:r>
            <a:r>
              <a:rPr dirty="0" sz="4400" spc="130"/>
              <a:t>via</a:t>
            </a:r>
            <a:r>
              <a:rPr dirty="0" sz="4400" spc="-85"/>
              <a:t> </a:t>
            </a:r>
            <a:r>
              <a:rPr dirty="0" sz="4400" spc="515"/>
              <a:t>SMS</a:t>
            </a:r>
            <a:r>
              <a:rPr dirty="0" sz="4400" spc="-85"/>
              <a:t> </a:t>
            </a:r>
            <a:r>
              <a:rPr dirty="0" sz="4400" spc="165"/>
              <a:t>messages.</a:t>
            </a:r>
            <a:endParaRPr sz="4400"/>
          </a:p>
          <a:p>
            <a:pPr marL="349250" marR="1430020">
              <a:lnSpc>
                <a:spcPts val="5700"/>
              </a:lnSpc>
            </a:pPr>
            <a:r>
              <a:rPr dirty="0" sz="4400" spc="215"/>
              <a:t>Vishing</a:t>
            </a:r>
            <a:r>
              <a:rPr dirty="0" sz="4400" spc="-80"/>
              <a:t> </a:t>
            </a:r>
            <a:r>
              <a:rPr dirty="0" sz="4400" spc="-420"/>
              <a:t>:</a:t>
            </a:r>
            <a:r>
              <a:rPr dirty="0" sz="4400" spc="-80"/>
              <a:t> </a:t>
            </a:r>
            <a:r>
              <a:rPr dirty="0" sz="4400" spc="160"/>
              <a:t>Fraudulent</a:t>
            </a:r>
            <a:r>
              <a:rPr dirty="0" sz="4400" spc="-80"/>
              <a:t> </a:t>
            </a:r>
            <a:r>
              <a:rPr dirty="0" sz="4400" spc="290"/>
              <a:t>phone</a:t>
            </a:r>
            <a:r>
              <a:rPr dirty="0" sz="4400" spc="-80"/>
              <a:t> </a:t>
            </a:r>
            <a:r>
              <a:rPr dirty="0" sz="4400" spc="75"/>
              <a:t>calls</a:t>
            </a:r>
            <a:r>
              <a:rPr dirty="0" sz="4400" spc="-80"/>
              <a:t> </a:t>
            </a:r>
            <a:r>
              <a:rPr dirty="0" sz="4400" spc="229"/>
              <a:t>pretending</a:t>
            </a:r>
            <a:r>
              <a:rPr dirty="0" sz="4400" spc="-80"/>
              <a:t> </a:t>
            </a:r>
            <a:r>
              <a:rPr dirty="0" sz="4400" spc="415"/>
              <a:t>to</a:t>
            </a:r>
            <a:r>
              <a:rPr dirty="0" sz="4400" spc="-75"/>
              <a:t> </a:t>
            </a:r>
            <a:r>
              <a:rPr dirty="0" sz="4400" spc="210"/>
              <a:t>be</a:t>
            </a:r>
            <a:r>
              <a:rPr dirty="0" sz="4400" spc="-80"/>
              <a:t> </a:t>
            </a:r>
            <a:r>
              <a:rPr dirty="0" sz="4400" spc="300"/>
              <a:t>from </a:t>
            </a:r>
            <a:r>
              <a:rPr dirty="0" sz="4400" spc="250"/>
              <a:t>trusted</a:t>
            </a:r>
            <a:r>
              <a:rPr dirty="0" sz="4400" spc="-90"/>
              <a:t> </a:t>
            </a:r>
            <a:r>
              <a:rPr dirty="0" sz="4400" spc="80"/>
              <a:t>entities.</a:t>
            </a:r>
            <a:endParaRPr sz="4400"/>
          </a:p>
          <a:p>
            <a:pPr marL="349250" marR="144145">
              <a:lnSpc>
                <a:spcPts val="5700"/>
              </a:lnSpc>
            </a:pPr>
            <a:r>
              <a:rPr dirty="0" sz="4400" spc="195"/>
              <a:t>Clone</a:t>
            </a:r>
            <a:r>
              <a:rPr dirty="0" sz="4400" spc="-70"/>
              <a:t> </a:t>
            </a:r>
            <a:r>
              <a:rPr dirty="0" sz="4400" spc="155"/>
              <a:t>Phishing</a:t>
            </a:r>
            <a:r>
              <a:rPr dirty="0" sz="4400" spc="-70"/>
              <a:t> </a:t>
            </a:r>
            <a:r>
              <a:rPr dirty="0" sz="4400" spc="105"/>
              <a:t>:Replicating</a:t>
            </a:r>
            <a:r>
              <a:rPr dirty="0" sz="4400" spc="-75"/>
              <a:t> </a:t>
            </a:r>
            <a:r>
              <a:rPr dirty="0" sz="4400" spc="190"/>
              <a:t>legitimate</a:t>
            </a:r>
            <a:r>
              <a:rPr dirty="0" sz="4400" spc="-70"/>
              <a:t> </a:t>
            </a:r>
            <a:r>
              <a:rPr dirty="0" sz="4400" spc="145"/>
              <a:t>emails</a:t>
            </a:r>
            <a:r>
              <a:rPr dirty="0" sz="4400" spc="-70"/>
              <a:t> </a:t>
            </a:r>
            <a:r>
              <a:rPr dirty="0" sz="4400" spc="250"/>
              <a:t>with</a:t>
            </a:r>
            <a:r>
              <a:rPr dirty="0" sz="4400" spc="-70"/>
              <a:t> </a:t>
            </a:r>
            <a:r>
              <a:rPr dirty="0" sz="4400" spc="155"/>
              <a:t>malicious </a:t>
            </a:r>
            <a:r>
              <a:rPr dirty="0" sz="4400" spc="-10"/>
              <a:t>links.</a:t>
            </a:r>
            <a:endParaRPr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5620" rIns="0" bIns="0" rtlCol="0" vert="horz">
            <a:spAutoFit/>
          </a:bodyPr>
          <a:lstStyle/>
          <a:p>
            <a:pPr marL="2602865" marR="5080" indent="52069">
              <a:lnSpc>
                <a:spcPct val="108000"/>
              </a:lnSpc>
              <a:spcBef>
                <a:spcPts val="100"/>
              </a:spcBef>
            </a:pPr>
            <a:r>
              <a:rPr dirty="0" spc="615"/>
              <a:t>How</a:t>
            </a:r>
            <a:r>
              <a:rPr dirty="0" spc="-165"/>
              <a:t> </a:t>
            </a:r>
            <a:r>
              <a:rPr dirty="0" spc="630"/>
              <a:t>to</a:t>
            </a:r>
            <a:r>
              <a:rPr dirty="0" spc="-160"/>
              <a:t> </a:t>
            </a:r>
            <a:r>
              <a:rPr dirty="0" spc="245"/>
              <a:t>Identify </a:t>
            </a:r>
            <a:r>
              <a:rPr dirty="0" spc="220"/>
              <a:t>Phishing</a:t>
            </a:r>
            <a:r>
              <a:rPr dirty="0" spc="-165"/>
              <a:t> </a:t>
            </a:r>
            <a:r>
              <a:rPr dirty="0" spc="185"/>
              <a:t>Emails?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9847" y="0"/>
            <a:ext cx="1168192" cy="48931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63286" y="9701126"/>
            <a:ext cx="1361313" cy="58587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9701" y="4753581"/>
            <a:ext cx="142875" cy="1428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9701" y="5382231"/>
            <a:ext cx="142875" cy="1428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9701" y="6639531"/>
            <a:ext cx="142875" cy="1428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9701" y="7268181"/>
            <a:ext cx="142875" cy="1428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9701" y="7896831"/>
            <a:ext cx="142875" cy="14287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9701" y="8525481"/>
            <a:ext cx="142875" cy="142874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64819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80"/>
              </a:spcBef>
            </a:pPr>
            <a:r>
              <a:rPr dirty="0" sz="3800" spc="175"/>
              <a:t>Check</a:t>
            </a:r>
            <a:r>
              <a:rPr dirty="0" sz="3800" spc="-75"/>
              <a:t> </a:t>
            </a:r>
            <a:r>
              <a:rPr dirty="0" sz="3800" spc="210"/>
              <a:t>the</a:t>
            </a:r>
            <a:r>
              <a:rPr dirty="0" sz="3800" spc="-70"/>
              <a:t> </a:t>
            </a:r>
            <a:r>
              <a:rPr dirty="0" sz="3800" spc="105"/>
              <a:t>sender’s</a:t>
            </a:r>
            <a:r>
              <a:rPr dirty="0" sz="3800" spc="-70"/>
              <a:t> </a:t>
            </a:r>
            <a:r>
              <a:rPr dirty="0" sz="3800" spc="125"/>
              <a:t>email</a:t>
            </a:r>
            <a:r>
              <a:rPr dirty="0" sz="3800" spc="-70"/>
              <a:t> </a:t>
            </a:r>
            <a:r>
              <a:rPr dirty="0" sz="3800" spc="195"/>
              <a:t>address</a:t>
            </a:r>
            <a:r>
              <a:rPr dirty="0" sz="3800" spc="-70"/>
              <a:t> </a:t>
            </a:r>
            <a:r>
              <a:rPr dirty="0" sz="3800" spc="-365"/>
              <a:t>:</a:t>
            </a:r>
            <a:r>
              <a:rPr dirty="0" sz="3800" spc="-75"/>
              <a:t> </a:t>
            </a:r>
            <a:r>
              <a:rPr dirty="0" sz="3800" spc="235"/>
              <a:t>Look</a:t>
            </a:r>
            <a:r>
              <a:rPr dirty="0" sz="3800" spc="-70"/>
              <a:t> </a:t>
            </a:r>
            <a:r>
              <a:rPr dirty="0" sz="3800" spc="235"/>
              <a:t>for</a:t>
            </a:r>
            <a:r>
              <a:rPr dirty="0" sz="3800" spc="-70"/>
              <a:t> </a:t>
            </a:r>
            <a:r>
              <a:rPr dirty="0" sz="3800" spc="155"/>
              <a:t>slight</a:t>
            </a:r>
            <a:r>
              <a:rPr dirty="0" sz="3800" spc="-70"/>
              <a:t> </a:t>
            </a:r>
            <a:r>
              <a:rPr dirty="0" sz="3800" spc="90"/>
              <a:t>misspellings.</a:t>
            </a:r>
            <a:endParaRPr sz="3800"/>
          </a:p>
          <a:p>
            <a:pPr marL="210185" marR="102235">
              <a:lnSpc>
                <a:spcPts val="4950"/>
              </a:lnSpc>
              <a:spcBef>
                <a:spcPts val="229"/>
              </a:spcBef>
            </a:pPr>
            <a:r>
              <a:rPr dirty="0" sz="3800" spc="145"/>
              <a:t>Verify</a:t>
            </a:r>
            <a:r>
              <a:rPr dirty="0" sz="3800" spc="-70"/>
              <a:t> </a:t>
            </a:r>
            <a:r>
              <a:rPr dirty="0" sz="3800" spc="210"/>
              <a:t>the</a:t>
            </a:r>
            <a:r>
              <a:rPr dirty="0" sz="3800" spc="-65"/>
              <a:t> </a:t>
            </a:r>
            <a:r>
              <a:rPr dirty="0" sz="3800" spc="260"/>
              <a:t>domain</a:t>
            </a:r>
            <a:r>
              <a:rPr dirty="0" sz="3800" spc="-70"/>
              <a:t> </a:t>
            </a:r>
            <a:r>
              <a:rPr dirty="0" sz="3800" spc="254"/>
              <a:t>name</a:t>
            </a:r>
            <a:r>
              <a:rPr dirty="0" sz="3800" spc="-65"/>
              <a:t> </a:t>
            </a:r>
            <a:r>
              <a:rPr dirty="0" sz="3800" spc="-365"/>
              <a:t>:</a:t>
            </a:r>
            <a:r>
              <a:rPr dirty="0" sz="3800" spc="-65"/>
              <a:t> </a:t>
            </a:r>
            <a:r>
              <a:rPr dirty="0" sz="3800" spc="150"/>
              <a:t>Legitimate</a:t>
            </a:r>
            <a:r>
              <a:rPr dirty="0" sz="3800" spc="-70"/>
              <a:t> </a:t>
            </a:r>
            <a:r>
              <a:rPr dirty="0" sz="3800" spc="210"/>
              <a:t>companies</a:t>
            </a:r>
            <a:r>
              <a:rPr dirty="0" sz="3800" spc="-65"/>
              <a:t> </a:t>
            </a:r>
            <a:r>
              <a:rPr dirty="0" sz="3800" spc="375"/>
              <a:t>do</a:t>
            </a:r>
            <a:r>
              <a:rPr dirty="0" sz="3800" spc="-70"/>
              <a:t> </a:t>
            </a:r>
            <a:r>
              <a:rPr dirty="0" sz="3800" spc="325"/>
              <a:t>not</a:t>
            </a:r>
            <a:r>
              <a:rPr dirty="0" sz="3800" spc="-65"/>
              <a:t> </a:t>
            </a:r>
            <a:r>
              <a:rPr dirty="0" sz="3800" spc="160"/>
              <a:t>use</a:t>
            </a:r>
            <a:r>
              <a:rPr dirty="0" sz="3800" spc="-65"/>
              <a:t> </a:t>
            </a:r>
            <a:r>
              <a:rPr dirty="0" sz="3800" spc="120"/>
              <a:t>free</a:t>
            </a:r>
            <a:r>
              <a:rPr dirty="0" sz="3800" spc="-70"/>
              <a:t> </a:t>
            </a:r>
            <a:r>
              <a:rPr dirty="0" sz="3800" spc="105"/>
              <a:t>email </a:t>
            </a:r>
            <a:r>
              <a:rPr dirty="0" sz="3800" spc="95"/>
              <a:t>services</a:t>
            </a:r>
            <a:r>
              <a:rPr dirty="0" sz="3800" spc="-70"/>
              <a:t> </a:t>
            </a:r>
            <a:r>
              <a:rPr dirty="0" sz="3800" spc="65"/>
              <a:t>like</a:t>
            </a:r>
            <a:r>
              <a:rPr dirty="0" sz="3800" spc="-65"/>
              <a:t> </a:t>
            </a:r>
            <a:r>
              <a:rPr dirty="0" sz="3800" spc="170"/>
              <a:t>Gmail</a:t>
            </a:r>
            <a:r>
              <a:rPr dirty="0" sz="3800" spc="-65"/>
              <a:t> </a:t>
            </a:r>
            <a:r>
              <a:rPr dirty="0" sz="3800" spc="235"/>
              <a:t>for</a:t>
            </a:r>
            <a:r>
              <a:rPr dirty="0" sz="3800" spc="-65"/>
              <a:t> </a:t>
            </a:r>
            <a:r>
              <a:rPr dirty="0" sz="3800" spc="110"/>
              <a:t>official</a:t>
            </a:r>
            <a:r>
              <a:rPr dirty="0" sz="3800" spc="-65"/>
              <a:t> </a:t>
            </a:r>
            <a:r>
              <a:rPr dirty="0" sz="3800" spc="175"/>
              <a:t>communication.</a:t>
            </a:r>
            <a:endParaRPr sz="3800"/>
          </a:p>
          <a:p>
            <a:pPr marL="210185" marR="462280">
              <a:lnSpc>
                <a:spcPts val="4950"/>
              </a:lnSpc>
            </a:pPr>
            <a:r>
              <a:rPr dirty="0" sz="3800" spc="235"/>
              <a:t>Look</a:t>
            </a:r>
            <a:r>
              <a:rPr dirty="0" sz="3800" spc="-70"/>
              <a:t> </a:t>
            </a:r>
            <a:r>
              <a:rPr dirty="0" sz="3800" spc="235"/>
              <a:t>for</a:t>
            </a:r>
            <a:r>
              <a:rPr dirty="0" sz="3800" spc="-70"/>
              <a:t> </a:t>
            </a:r>
            <a:r>
              <a:rPr dirty="0" sz="3800" spc="170"/>
              <a:t>urgency</a:t>
            </a:r>
            <a:r>
              <a:rPr dirty="0" sz="3800" spc="-70"/>
              <a:t> </a:t>
            </a:r>
            <a:r>
              <a:rPr dirty="0" sz="3800" spc="260"/>
              <a:t>and</a:t>
            </a:r>
            <a:r>
              <a:rPr dirty="0" sz="3800" spc="-65"/>
              <a:t> </a:t>
            </a:r>
            <a:r>
              <a:rPr dirty="0" sz="3800" spc="200"/>
              <a:t>threats</a:t>
            </a:r>
            <a:r>
              <a:rPr dirty="0" sz="3800" spc="-70"/>
              <a:t> </a:t>
            </a:r>
            <a:r>
              <a:rPr dirty="0" sz="3800" spc="-365"/>
              <a:t>:</a:t>
            </a:r>
            <a:r>
              <a:rPr dirty="0" sz="3800" spc="-70"/>
              <a:t> </a:t>
            </a:r>
            <a:r>
              <a:rPr dirty="0" sz="3800" spc="215"/>
              <a:t>Scammers</a:t>
            </a:r>
            <a:r>
              <a:rPr dirty="0" sz="3800" spc="-65"/>
              <a:t> </a:t>
            </a:r>
            <a:r>
              <a:rPr dirty="0" sz="3800" spc="254"/>
              <a:t>often</a:t>
            </a:r>
            <a:r>
              <a:rPr dirty="0" sz="3800" spc="-70"/>
              <a:t> </a:t>
            </a:r>
            <a:r>
              <a:rPr dirty="0" sz="3800" spc="145"/>
              <a:t>create</a:t>
            </a:r>
            <a:r>
              <a:rPr dirty="0" sz="3800" spc="-70"/>
              <a:t> </a:t>
            </a:r>
            <a:r>
              <a:rPr dirty="0" sz="3800" spc="55"/>
              <a:t>panic.</a:t>
            </a:r>
            <a:r>
              <a:rPr dirty="0" sz="3800" spc="950"/>
              <a:t> </a:t>
            </a:r>
            <a:r>
              <a:rPr dirty="0" sz="3800" spc="175"/>
              <a:t>Inspect</a:t>
            </a:r>
            <a:r>
              <a:rPr dirty="0" sz="3800" spc="-65"/>
              <a:t> </a:t>
            </a:r>
            <a:r>
              <a:rPr dirty="0" sz="3800" spc="110"/>
              <a:t>links</a:t>
            </a:r>
            <a:r>
              <a:rPr dirty="0" sz="3800" spc="-65"/>
              <a:t> </a:t>
            </a:r>
            <a:r>
              <a:rPr dirty="0" sz="3800" spc="195"/>
              <a:t>before</a:t>
            </a:r>
            <a:r>
              <a:rPr dirty="0" sz="3800" spc="-65"/>
              <a:t> </a:t>
            </a:r>
            <a:r>
              <a:rPr dirty="0" sz="3800" spc="105"/>
              <a:t>clicking</a:t>
            </a:r>
            <a:r>
              <a:rPr dirty="0" sz="3800" spc="-65"/>
              <a:t> </a:t>
            </a:r>
            <a:r>
              <a:rPr dirty="0" sz="3800" spc="-365"/>
              <a:t>:</a:t>
            </a:r>
            <a:r>
              <a:rPr dirty="0" sz="3800" spc="-65"/>
              <a:t> </a:t>
            </a:r>
            <a:r>
              <a:rPr dirty="0" sz="3800" spc="210"/>
              <a:t>Hover</a:t>
            </a:r>
            <a:r>
              <a:rPr dirty="0" sz="3800" spc="-65"/>
              <a:t> </a:t>
            </a:r>
            <a:r>
              <a:rPr dirty="0" sz="3800" spc="200"/>
              <a:t>over</a:t>
            </a:r>
            <a:r>
              <a:rPr dirty="0" sz="3800" spc="-65"/>
              <a:t> </a:t>
            </a:r>
            <a:r>
              <a:rPr dirty="0" sz="3800" spc="110"/>
              <a:t>links</a:t>
            </a:r>
            <a:r>
              <a:rPr dirty="0" sz="3800" spc="-65"/>
              <a:t> </a:t>
            </a:r>
            <a:r>
              <a:rPr dirty="0" sz="3800" spc="370"/>
              <a:t>to</a:t>
            </a:r>
            <a:r>
              <a:rPr dirty="0" sz="3800" spc="-65"/>
              <a:t> </a:t>
            </a:r>
            <a:r>
              <a:rPr dirty="0" sz="3800" spc="95"/>
              <a:t>verify</a:t>
            </a:r>
            <a:r>
              <a:rPr dirty="0" sz="3800" spc="-65"/>
              <a:t> </a:t>
            </a:r>
            <a:r>
              <a:rPr dirty="0" sz="3800" spc="140"/>
              <a:t>destinations.</a:t>
            </a:r>
            <a:endParaRPr sz="3800"/>
          </a:p>
          <a:p>
            <a:pPr marL="210185" marR="5080">
              <a:lnSpc>
                <a:spcPts val="4950"/>
              </a:lnSpc>
            </a:pPr>
            <a:r>
              <a:rPr dirty="0" sz="3800" spc="270"/>
              <a:t>Avoid</a:t>
            </a:r>
            <a:r>
              <a:rPr dirty="0" sz="3800" spc="-65"/>
              <a:t> </a:t>
            </a:r>
            <a:r>
              <a:rPr dirty="0" sz="3800" spc="204"/>
              <a:t>unexpected</a:t>
            </a:r>
            <a:r>
              <a:rPr dirty="0" sz="3800" spc="-60"/>
              <a:t> </a:t>
            </a:r>
            <a:r>
              <a:rPr dirty="0" sz="3800" spc="235"/>
              <a:t>attachments</a:t>
            </a:r>
            <a:r>
              <a:rPr dirty="0" sz="3800" spc="-65"/>
              <a:t> </a:t>
            </a:r>
            <a:r>
              <a:rPr dirty="0" sz="3800" spc="-365"/>
              <a:t>:</a:t>
            </a:r>
            <a:r>
              <a:rPr dirty="0" sz="3800" spc="-60"/>
              <a:t> </a:t>
            </a:r>
            <a:r>
              <a:rPr dirty="0" sz="3800" spc="200"/>
              <a:t>Malicious</a:t>
            </a:r>
            <a:r>
              <a:rPr dirty="0" sz="3800" spc="-65"/>
              <a:t> </a:t>
            </a:r>
            <a:r>
              <a:rPr dirty="0" sz="3800" spc="65"/>
              <a:t>files</a:t>
            </a:r>
            <a:r>
              <a:rPr dirty="0" sz="3800" spc="-60"/>
              <a:t> </a:t>
            </a:r>
            <a:r>
              <a:rPr dirty="0" sz="3800" spc="254"/>
              <a:t>may</a:t>
            </a:r>
            <a:r>
              <a:rPr dirty="0" sz="3800" spc="-65"/>
              <a:t> </a:t>
            </a:r>
            <a:r>
              <a:rPr dirty="0" sz="3800" spc="200"/>
              <a:t>contain</a:t>
            </a:r>
            <a:r>
              <a:rPr dirty="0" sz="3800" spc="-60"/>
              <a:t> </a:t>
            </a:r>
            <a:r>
              <a:rPr dirty="0" sz="3800" spc="120"/>
              <a:t>malware. </a:t>
            </a:r>
            <a:r>
              <a:rPr dirty="0" sz="3800" spc="95"/>
              <a:t>Be</a:t>
            </a:r>
            <a:r>
              <a:rPr dirty="0" sz="3800" spc="-70"/>
              <a:t> </a:t>
            </a:r>
            <a:r>
              <a:rPr dirty="0" sz="3800" spc="190"/>
              <a:t>cautious</a:t>
            </a:r>
            <a:r>
              <a:rPr dirty="0" sz="3800" spc="-70"/>
              <a:t> </a:t>
            </a:r>
            <a:r>
              <a:rPr dirty="0" sz="3800" spc="315"/>
              <a:t>of</a:t>
            </a:r>
            <a:r>
              <a:rPr dirty="0" sz="3800" spc="-70"/>
              <a:t> </a:t>
            </a:r>
            <a:r>
              <a:rPr dirty="0" sz="3800" spc="130"/>
              <a:t>generic</a:t>
            </a:r>
            <a:r>
              <a:rPr dirty="0" sz="3800" spc="-70"/>
              <a:t> </a:t>
            </a:r>
            <a:r>
              <a:rPr dirty="0" sz="3800" spc="190"/>
              <a:t>greetings</a:t>
            </a:r>
            <a:r>
              <a:rPr dirty="0" sz="3800" spc="-70"/>
              <a:t> </a:t>
            </a:r>
            <a:r>
              <a:rPr dirty="0" sz="3800" spc="-365"/>
              <a:t>:</a:t>
            </a:r>
            <a:r>
              <a:rPr dirty="0" sz="3800" spc="-70"/>
              <a:t> </a:t>
            </a:r>
            <a:r>
              <a:rPr dirty="0" sz="3800" spc="100"/>
              <a:t>Emails</a:t>
            </a:r>
            <a:r>
              <a:rPr dirty="0" sz="3800" spc="-70"/>
              <a:t> </a:t>
            </a:r>
            <a:r>
              <a:rPr dirty="0" sz="3800" spc="290"/>
              <a:t>from</a:t>
            </a:r>
            <a:r>
              <a:rPr dirty="0" sz="3800" spc="-70"/>
              <a:t> </a:t>
            </a:r>
            <a:r>
              <a:rPr dirty="0" sz="3800" spc="165"/>
              <a:t>legitimate</a:t>
            </a:r>
            <a:r>
              <a:rPr dirty="0" sz="3800" spc="-70"/>
              <a:t> </a:t>
            </a:r>
            <a:r>
              <a:rPr dirty="0" sz="3800" spc="160"/>
              <a:t>sources </a:t>
            </a:r>
            <a:r>
              <a:rPr dirty="0" sz="3800" spc="110"/>
              <a:t>usually</a:t>
            </a:r>
            <a:r>
              <a:rPr dirty="0" sz="3800" spc="-70"/>
              <a:t> </a:t>
            </a:r>
            <a:r>
              <a:rPr dirty="0" sz="3800" spc="195"/>
              <a:t>address</a:t>
            </a:r>
            <a:r>
              <a:rPr dirty="0" sz="3800" spc="-70"/>
              <a:t> </a:t>
            </a:r>
            <a:r>
              <a:rPr dirty="0" sz="3800" spc="245"/>
              <a:t>you</a:t>
            </a:r>
            <a:r>
              <a:rPr dirty="0" sz="3800" spc="-70"/>
              <a:t> </a:t>
            </a:r>
            <a:r>
              <a:rPr dirty="0" sz="3800" spc="180"/>
              <a:t>by</a:t>
            </a:r>
            <a:r>
              <a:rPr dirty="0" sz="3800" spc="-70"/>
              <a:t> </a:t>
            </a:r>
            <a:r>
              <a:rPr dirty="0" sz="3800" spc="110"/>
              <a:t>name.</a:t>
            </a:r>
            <a:endParaRPr sz="3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5620" rIns="0" bIns="0" rtlCol="0" vert="horz">
            <a:spAutoFit/>
          </a:bodyPr>
          <a:lstStyle/>
          <a:p>
            <a:pPr marL="2902585" marR="5080" indent="-436880">
              <a:lnSpc>
                <a:spcPct val="108000"/>
              </a:lnSpc>
              <a:spcBef>
                <a:spcPts val="100"/>
              </a:spcBef>
            </a:pPr>
            <a:r>
              <a:rPr dirty="0" spc="280"/>
              <a:t>Best</a:t>
            </a:r>
            <a:r>
              <a:rPr dirty="0" spc="-155"/>
              <a:t> </a:t>
            </a:r>
            <a:r>
              <a:rPr dirty="0" spc="165"/>
              <a:t>Practices</a:t>
            </a:r>
            <a:r>
              <a:rPr dirty="0" spc="-155"/>
              <a:t> </a:t>
            </a:r>
            <a:r>
              <a:rPr dirty="0" spc="605"/>
              <a:t>to </a:t>
            </a:r>
            <a:r>
              <a:rPr dirty="0" spc="465"/>
              <a:t>Avoid</a:t>
            </a:r>
            <a:r>
              <a:rPr dirty="0" spc="-150"/>
              <a:t> </a:t>
            </a:r>
            <a:r>
              <a:rPr dirty="0" spc="210"/>
              <a:t>Phishing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9847" y="0"/>
            <a:ext cx="1168192" cy="48931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63286" y="9701126"/>
            <a:ext cx="1361313" cy="58587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5771" y="4333596"/>
            <a:ext cx="123825" cy="1238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5771" y="5400395"/>
            <a:ext cx="123825" cy="1238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5771" y="6467196"/>
            <a:ext cx="123825" cy="1238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5771" y="7533995"/>
            <a:ext cx="123825" cy="12382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5771" y="8067395"/>
            <a:ext cx="123825" cy="12382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5771" y="8600795"/>
            <a:ext cx="123825" cy="123824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199390">
              <a:lnSpc>
                <a:spcPct val="109400"/>
              </a:lnSpc>
              <a:spcBef>
                <a:spcPts val="90"/>
              </a:spcBef>
            </a:pPr>
            <a:r>
              <a:rPr dirty="0" sz="3200" spc="80"/>
              <a:t>Be</a:t>
            </a:r>
            <a:r>
              <a:rPr dirty="0" sz="3200" spc="-40"/>
              <a:t> </a:t>
            </a:r>
            <a:r>
              <a:rPr dirty="0" sz="3200" spc="130"/>
              <a:t>Skeptical</a:t>
            </a:r>
            <a:r>
              <a:rPr dirty="0" sz="3200" spc="-40"/>
              <a:t> </a:t>
            </a:r>
            <a:r>
              <a:rPr dirty="0" sz="3200" spc="265"/>
              <a:t>of</a:t>
            </a:r>
            <a:r>
              <a:rPr dirty="0" sz="3200" spc="-40"/>
              <a:t> </a:t>
            </a:r>
            <a:r>
              <a:rPr dirty="0" sz="3200" spc="125"/>
              <a:t>Unsolicited</a:t>
            </a:r>
            <a:r>
              <a:rPr dirty="0" sz="3200" spc="-40"/>
              <a:t> </a:t>
            </a:r>
            <a:r>
              <a:rPr dirty="0" sz="3200" spc="240"/>
              <a:t>Messages</a:t>
            </a:r>
            <a:r>
              <a:rPr dirty="0" sz="3200" spc="-40"/>
              <a:t> </a:t>
            </a:r>
            <a:r>
              <a:rPr dirty="0" sz="3200" spc="-310"/>
              <a:t>:</a:t>
            </a:r>
            <a:r>
              <a:rPr dirty="0" sz="3200" spc="-40"/>
              <a:t> </a:t>
            </a:r>
            <a:r>
              <a:rPr dirty="0" sz="3200" spc="175"/>
              <a:t>f</a:t>
            </a:r>
            <a:r>
              <a:rPr dirty="0" sz="3200" spc="-40"/>
              <a:t> </a:t>
            </a:r>
            <a:r>
              <a:rPr dirty="0" sz="3200" spc="215"/>
              <a:t>you</a:t>
            </a:r>
            <a:r>
              <a:rPr dirty="0" sz="3200" spc="-35"/>
              <a:t> </a:t>
            </a:r>
            <a:r>
              <a:rPr dirty="0" sz="3200" spc="110"/>
              <a:t>weren’t</a:t>
            </a:r>
            <a:r>
              <a:rPr dirty="0" sz="3200" spc="-40"/>
              <a:t> </a:t>
            </a:r>
            <a:r>
              <a:rPr dirty="0" sz="3200" spc="160"/>
              <a:t>expecting</a:t>
            </a:r>
            <a:r>
              <a:rPr dirty="0" sz="3200" spc="-40"/>
              <a:t> </a:t>
            </a:r>
            <a:r>
              <a:rPr dirty="0" sz="3200" spc="200"/>
              <a:t>an</a:t>
            </a:r>
            <a:r>
              <a:rPr dirty="0" sz="3200" spc="-40"/>
              <a:t> </a:t>
            </a:r>
            <a:r>
              <a:rPr dirty="0" sz="3200"/>
              <a:t>email,</a:t>
            </a:r>
            <a:r>
              <a:rPr dirty="0" sz="3200" spc="-40"/>
              <a:t> </a:t>
            </a:r>
            <a:r>
              <a:rPr dirty="0" sz="3200" spc="85"/>
              <a:t>verify</a:t>
            </a:r>
            <a:r>
              <a:rPr dirty="0" sz="3200" spc="-40"/>
              <a:t> </a:t>
            </a:r>
            <a:r>
              <a:rPr dirty="0" sz="3200" spc="150"/>
              <a:t>the source</a:t>
            </a:r>
            <a:r>
              <a:rPr dirty="0" sz="3200" spc="-60"/>
              <a:t> </a:t>
            </a:r>
            <a:r>
              <a:rPr dirty="0" sz="3200" spc="165"/>
              <a:t>before</a:t>
            </a:r>
            <a:r>
              <a:rPr dirty="0" sz="3200" spc="-55"/>
              <a:t> </a:t>
            </a:r>
            <a:r>
              <a:rPr dirty="0" sz="3200" spc="200"/>
              <a:t>taking</a:t>
            </a:r>
            <a:r>
              <a:rPr dirty="0" sz="3200" spc="-60"/>
              <a:t> </a:t>
            </a:r>
            <a:r>
              <a:rPr dirty="0" sz="3200" spc="90"/>
              <a:t>action.</a:t>
            </a:r>
            <a:endParaRPr sz="3200"/>
          </a:p>
          <a:p>
            <a:pPr marL="12700" marR="1191895">
              <a:lnSpc>
                <a:spcPct val="109400"/>
              </a:lnSpc>
            </a:pPr>
            <a:r>
              <a:rPr dirty="0" sz="3200" spc="95"/>
              <a:t>Enable</a:t>
            </a:r>
            <a:r>
              <a:rPr dirty="0" sz="3200" spc="-60"/>
              <a:t> </a:t>
            </a:r>
            <a:r>
              <a:rPr dirty="0" sz="3200" spc="170"/>
              <a:t>Multi-</a:t>
            </a:r>
            <a:r>
              <a:rPr dirty="0" sz="3200" spc="125"/>
              <a:t>Factor</a:t>
            </a:r>
            <a:r>
              <a:rPr dirty="0" sz="3200" spc="-55"/>
              <a:t> </a:t>
            </a:r>
            <a:r>
              <a:rPr dirty="0" sz="3200" spc="185"/>
              <a:t>Authentication</a:t>
            </a:r>
            <a:r>
              <a:rPr dirty="0" sz="3200" spc="-55"/>
              <a:t> </a:t>
            </a:r>
            <a:r>
              <a:rPr dirty="0" sz="3200" spc="225"/>
              <a:t>(MFA)</a:t>
            </a:r>
            <a:r>
              <a:rPr dirty="0" sz="3200" spc="-55"/>
              <a:t> </a:t>
            </a:r>
            <a:r>
              <a:rPr dirty="0" sz="3200" spc="-310"/>
              <a:t>:</a:t>
            </a:r>
            <a:r>
              <a:rPr dirty="0" sz="3200" spc="-55"/>
              <a:t> </a:t>
            </a:r>
            <a:r>
              <a:rPr dirty="0" sz="3200" spc="285"/>
              <a:t>Adds</a:t>
            </a:r>
            <a:r>
              <a:rPr dirty="0" sz="3200" spc="-55"/>
              <a:t> </a:t>
            </a:r>
            <a:r>
              <a:rPr dirty="0" sz="3200" spc="200"/>
              <a:t>an</a:t>
            </a:r>
            <a:r>
              <a:rPr dirty="0" sz="3200" spc="-55"/>
              <a:t> </a:t>
            </a:r>
            <a:r>
              <a:rPr dirty="0" sz="3200" spc="160"/>
              <a:t>extra</a:t>
            </a:r>
            <a:r>
              <a:rPr dirty="0" sz="3200" spc="-55"/>
              <a:t> </a:t>
            </a:r>
            <a:r>
              <a:rPr dirty="0" sz="3200" spc="70"/>
              <a:t>layer</a:t>
            </a:r>
            <a:r>
              <a:rPr dirty="0" sz="3200" spc="-55"/>
              <a:t> </a:t>
            </a:r>
            <a:r>
              <a:rPr dirty="0" sz="3200" spc="265"/>
              <a:t>of</a:t>
            </a:r>
            <a:r>
              <a:rPr dirty="0" sz="3200" spc="-55"/>
              <a:t> </a:t>
            </a:r>
            <a:r>
              <a:rPr dirty="0" sz="3200" spc="105"/>
              <a:t>security</a:t>
            </a:r>
            <a:r>
              <a:rPr dirty="0" sz="3200" spc="-55"/>
              <a:t> </a:t>
            </a:r>
            <a:r>
              <a:rPr dirty="0" sz="3200" spc="285"/>
              <a:t>to </a:t>
            </a:r>
            <a:r>
              <a:rPr dirty="0" sz="3200" spc="160"/>
              <a:t>prevent</a:t>
            </a:r>
            <a:r>
              <a:rPr dirty="0" sz="3200" spc="-55"/>
              <a:t> </a:t>
            </a:r>
            <a:r>
              <a:rPr dirty="0" sz="3200" spc="165"/>
              <a:t>unauthorized</a:t>
            </a:r>
            <a:r>
              <a:rPr dirty="0" sz="3200" spc="-50"/>
              <a:t> </a:t>
            </a:r>
            <a:r>
              <a:rPr dirty="0" sz="3200" spc="45"/>
              <a:t>access.</a:t>
            </a:r>
            <a:endParaRPr sz="3200"/>
          </a:p>
          <a:p>
            <a:pPr marL="12700" marR="377190">
              <a:lnSpc>
                <a:spcPct val="109400"/>
              </a:lnSpc>
            </a:pPr>
            <a:r>
              <a:rPr dirty="0" sz="3200" spc="150"/>
              <a:t>Use</a:t>
            </a:r>
            <a:r>
              <a:rPr dirty="0" sz="3200" spc="-60"/>
              <a:t> </a:t>
            </a:r>
            <a:r>
              <a:rPr dirty="0" sz="3200" spc="200"/>
              <a:t>a</a:t>
            </a:r>
            <a:r>
              <a:rPr dirty="0" sz="3200" spc="-60"/>
              <a:t> </a:t>
            </a:r>
            <a:r>
              <a:rPr dirty="0" sz="3200" spc="150"/>
              <a:t>Strong,</a:t>
            </a:r>
            <a:r>
              <a:rPr dirty="0" sz="3200" spc="-60"/>
              <a:t> </a:t>
            </a:r>
            <a:r>
              <a:rPr dirty="0" sz="3200" spc="140"/>
              <a:t>Unique</a:t>
            </a:r>
            <a:r>
              <a:rPr dirty="0" sz="3200" spc="-55"/>
              <a:t> </a:t>
            </a:r>
            <a:r>
              <a:rPr dirty="0" sz="3200" spc="190"/>
              <a:t>Password</a:t>
            </a:r>
            <a:r>
              <a:rPr dirty="0" sz="3200" spc="-60"/>
              <a:t> </a:t>
            </a:r>
            <a:r>
              <a:rPr dirty="0" sz="3200" spc="195"/>
              <a:t>for</a:t>
            </a:r>
            <a:r>
              <a:rPr dirty="0" sz="3200" spc="-60"/>
              <a:t> </a:t>
            </a:r>
            <a:r>
              <a:rPr dirty="0" sz="3200" spc="65"/>
              <a:t>Every</a:t>
            </a:r>
            <a:r>
              <a:rPr dirty="0" sz="3200" spc="-55"/>
              <a:t> </a:t>
            </a:r>
            <a:r>
              <a:rPr dirty="0" sz="3200" spc="225"/>
              <a:t>Account</a:t>
            </a:r>
            <a:r>
              <a:rPr dirty="0" sz="3200" spc="-60"/>
              <a:t> </a:t>
            </a:r>
            <a:r>
              <a:rPr dirty="0" sz="3200" spc="-310"/>
              <a:t>:</a:t>
            </a:r>
            <a:r>
              <a:rPr dirty="0" sz="3200" spc="-60"/>
              <a:t> </a:t>
            </a:r>
            <a:r>
              <a:rPr dirty="0" sz="3200" spc="445"/>
              <a:t>A</a:t>
            </a:r>
            <a:r>
              <a:rPr dirty="0" sz="3200" spc="-60"/>
              <a:t> </a:t>
            </a:r>
            <a:r>
              <a:rPr dirty="0" sz="3200" spc="225"/>
              <a:t>password</a:t>
            </a:r>
            <a:r>
              <a:rPr dirty="0" sz="3200" spc="-55"/>
              <a:t> </a:t>
            </a:r>
            <a:r>
              <a:rPr dirty="0" sz="3200" spc="204"/>
              <a:t>manager</a:t>
            </a:r>
            <a:r>
              <a:rPr dirty="0" sz="3200" spc="-60"/>
              <a:t> </a:t>
            </a:r>
            <a:r>
              <a:rPr dirty="0" sz="3200" spc="155"/>
              <a:t>can</a:t>
            </a:r>
            <a:r>
              <a:rPr dirty="0" sz="3200" spc="-60"/>
              <a:t> </a:t>
            </a:r>
            <a:r>
              <a:rPr dirty="0" sz="3200" spc="100"/>
              <a:t>help </a:t>
            </a:r>
            <a:r>
              <a:rPr dirty="0" sz="3200" spc="229"/>
              <a:t>manage</a:t>
            </a:r>
            <a:r>
              <a:rPr dirty="0" sz="3200" spc="-65"/>
              <a:t> </a:t>
            </a:r>
            <a:r>
              <a:rPr dirty="0" sz="3200" spc="175"/>
              <a:t>your</a:t>
            </a:r>
            <a:r>
              <a:rPr dirty="0" sz="3200" spc="-50"/>
              <a:t> </a:t>
            </a:r>
            <a:r>
              <a:rPr dirty="0" sz="3200" spc="65"/>
              <a:t>credentials.</a:t>
            </a:r>
            <a:endParaRPr sz="3200"/>
          </a:p>
          <a:p>
            <a:pPr marL="12700" marR="5080">
              <a:lnSpc>
                <a:spcPct val="109400"/>
              </a:lnSpc>
            </a:pPr>
            <a:r>
              <a:rPr dirty="0" sz="3200" spc="125"/>
              <a:t>Verify</a:t>
            </a:r>
            <a:r>
              <a:rPr dirty="0" sz="3200" spc="-60"/>
              <a:t> </a:t>
            </a:r>
            <a:r>
              <a:rPr dirty="0" sz="3200" spc="70"/>
              <a:t>Links</a:t>
            </a:r>
            <a:r>
              <a:rPr dirty="0" sz="3200" spc="-55"/>
              <a:t> </a:t>
            </a:r>
            <a:r>
              <a:rPr dirty="0" sz="3200" spc="225"/>
              <a:t>and</a:t>
            </a:r>
            <a:r>
              <a:rPr dirty="0" sz="3200" spc="-55"/>
              <a:t> </a:t>
            </a:r>
            <a:r>
              <a:rPr dirty="0" sz="3200" spc="50"/>
              <a:t>URLs</a:t>
            </a:r>
            <a:r>
              <a:rPr dirty="0" sz="3200" spc="-55"/>
              <a:t> </a:t>
            </a:r>
            <a:r>
              <a:rPr dirty="0" sz="3200" spc="-310"/>
              <a:t>:</a:t>
            </a:r>
            <a:r>
              <a:rPr dirty="0" sz="3200" spc="-55"/>
              <a:t> </a:t>
            </a:r>
            <a:r>
              <a:rPr dirty="0" sz="3200" spc="140"/>
              <a:t>Before</a:t>
            </a:r>
            <a:r>
              <a:rPr dirty="0" sz="3200" spc="-55"/>
              <a:t> </a:t>
            </a:r>
            <a:r>
              <a:rPr dirty="0" sz="3200" spc="45"/>
              <a:t>clicking,</a:t>
            </a:r>
            <a:r>
              <a:rPr dirty="0" sz="3200" spc="-55"/>
              <a:t> </a:t>
            </a:r>
            <a:r>
              <a:rPr dirty="0" sz="3200" spc="170"/>
              <a:t>hover</a:t>
            </a:r>
            <a:r>
              <a:rPr dirty="0" sz="3200" spc="-55"/>
              <a:t> </a:t>
            </a:r>
            <a:r>
              <a:rPr dirty="0" sz="3200" spc="165"/>
              <a:t>over</a:t>
            </a:r>
            <a:r>
              <a:rPr dirty="0" sz="3200" spc="-55"/>
              <a:t> </a:t>
            </a:r>
            <a:r>
              <a:rPr dirty="0" sz="3200" spc="175"/>
              <a:t>the</a:t>
            </a:r>
            <a:r>
              <a:rPr dirty="0" sz="3200" spc="-55"/>
              <a:t> </a:t>
            </a:r>
            <a:r>
              <a:rPr dirty="0" sz="3200" spc="85"/>
              <a:t>link</a:t>
            </a:r>
            <a:r>
              <a:rPr dirty="0" sz="3200" spc="-55"/>
              <a:t> </a:t>
            </a:r>
            <a:r>
              <a:rPr dirty="0" sz="3200" spc="310"/>
              <a:t>to</a:t>
            </a:r>
            <a:r>
              <a:rPr dirty="0" sz="3200" spc="-55"/>
              <a:t> </a:t>
            </a:r>
            <a:r>
              <a:rPr dirty="0" sz="3200" spc="130"/>
              <a:t>check</a:t>
            </a:r>
            <a:r>
              <a:rPr dirty="0" sz="3200" spc="-55"/>
              <a:t> </a:t>
            </a:r>
            <a:r>
              <a:rPr dirty="0" sz="3200" spc="175"/>
              <a:t>the</a:t>
            </a:r>
            <a:r>
              <a:rPr dirty="0" sz="3200" spc="-55"/>
              <a:t> </a:t>
            </a:r>
            <a:r>
              <a:rPr dirty="0" sz="3200" spc="140"/>
              <a:t>actual</a:t>
            </a:r>
            <a:r>
              <a:rPr dirty="0" sz="3200" spc="-55"/>
              <a:t> </a:t>
            </a:r>
            <a:r>
              <a:rPr dirty="0" sz="3200" spc="-20"/>
              <a:t>URL. </a:t>
            </a:r>
            <a:r>
              <a:rPr dirty="0" sz="3200" spc="150"/>
              <a:t>Check</a:t>
            </a:r>
            <a:r>
              <a:rPr dirty="0" sz="3200" spc="-50"/>
              <a:t> </a:t>
            </a:r>
            <a:r>
              <a:rPr dirty="0" sz="3200" spc="195"/>
              <a:t>for</a:t>
            </a:r>
            <a:r>
              <a:rPr dirty="0" sz="3200" spc="-50"/>
              <a:t> </a:t>
            </a:r>
            <a:r>
              <a:rPr dirty="0" sz="3200"/>
              <a:t>HTTPS</a:t>
            </a:r>
            <a:r>
              <a:rPr dirty="0" sz="3200" spc="-50"/>
              <a:t> </a:t>
            </a:r>
            <a:r>
              <a:rPr dirty="0" sz="3200" spc="70"/>
              <a:t>in</a:t>
            </a:r>
            <a:r>
              <a:rPr dirty="0" sz="3200" spc="-50"/>
              <a:t> </a:t>
            </a:r>
            <a:r>
              <a:rPr dirty="0" sz="3200" spc="200"/>
              <a:t>Websites</a:t>
            </a:r>
            <a:r>
              <a:rPr dirty="0" sz="3200" spc="-45"/>
              <a:t> </a:t>
            </a:r>
            <a:r>
              <a:rPr dirty="0" sz="3200" spc="-310"/>
              <a:t>:</a:t>
            </a:r>
            <a:r>
              <a:rPr dirty="0" sz="3200" spc="-50"/>
              <a:t> </a:t>
            </a:r>
            <a:r>
              <a:rPr dirty="0" sz="3200" spc="110"/>
              <a:t>Secure</a:t>
            </a:r>
            <a:r>
              <a:rPr dirty="0" sz="3200" spc="-50"/>
              <a:t> </a:t>
            </a:r>
            <a:r>
              <a:rPr dirty="0" sz="3200" spc="114"/>
              <a:t>sites</a:t>
            </a:r>
            <a:r>
              <a:rPr dirty="0" sz="3200" spc="-50"/>
              <a:t> </a:t>
            </a:r>
            <a:r>
              <a:rPr dirty="0" sz="3200" spc="180"/>
              <a:t>should</a:t>
            </a:r>
            <a:r>
              <a:rPr dirty="0" sz="3200" spc="-45"/>
              <a:t> </a:t>
            </a:r>
            <a:r>
              <a:rPr dirty="0" sz="3200" spc="155"/>
              <a:t>have</a:t>
            </a:r>
            <a:r>
              <a:rPr dirty="0" sz="3200" spc="-50"/>
              <a:t> </a:t>
            </a:r>
            <a:r>
              <a:rPr dirty="0" sz="3200" spc="140"/>
              <a:t>'https://'</a:t>
            </a:r>
            <a:r>
              <a:rPr dirty="0" sz="3200" spc="-50"/>
              <a:t> </a:t>
            </a:r>
            <a:r>
              <a:rPr dirty="0" sz="3200" spc="70"/>
              <a:t>in</a:t>
            </a:r>
            <a:r>
              <a:rPr dirty="0" sz="3200" spc="-50"/>
              <a:t> </a:t>
            </a:r>
            <a:r>
              <a:rPr dirty="0" sz="3200" spc="175"/>
              <a:t>the</a:t>
            </a:r>
            <a:r>
              <a:rPr dirty="0" sz="3200" spc="-45"/>
              <a:t> </a:t>
            </a:r>
            <a:r>
              <a:rPr dirty="0" sz="3200" spc="170"/>
              <a:t>address</a:t>
            </a:r>
            <a:r>
              <a:rPr dirty="0" sz="3200" spc="-50"/>
              <a:t> </a:t>
            </a:r>
            <a:r>
              <a:rPr dirty="0" sz="3200" spc="-20"/>
              <a:t>bar. </a:t>
            </a:r>
            <a:r>
              <a:rPr dirty="0" sz="3200" spc="145"/>
              <a:t>Educate</a:t>
            </a:r>
            <a:r>
              <a:rPr dirty="0" sz="3200" spc="-55"/>
              <a:t> </a:t>
            </a:r>
            <a:r>
              <a:rPr dirty="0" sz="3200" spc="150"/>
              <a:t>Yourself</a:t>
            </a:r>
            <a:r>
              <a:rPr dirty="0" sz="3200" spc="-55"/>
              <a:t> </a:t>
            </a:r>
            <a:r>
              <a:rPr dirty="0" sz="3200" spc="225"/>
              <a:t>and</a:t>
            </a:r>
            <a:r>
              <a:rPr dirty="0" sz="3200" spc="-50"/>
              <a:t> </a:t>
            </a:r>
            <a:r>
              <a:rPr dirty="0" sz="3200" spc="210"/>
              <a:t>Others</a:t>
            </a:r>
            <a:r>
              <a:rPr dirty="0" sz="3200" spc="-55"/>
              <a:t> </a:t>
            </a:r>
            <a:r>
              <a:rPr dirty="0" sz="3200" spc="-310"/>
              <a:t>:</a:t>
            </a:r>
            <a:r>
              <a:rPr dirty="0" sz="3200" spc="-55"/>
              <a:t> </a:t>
            </a:r>
            <a:r>
              <a:rPr dirty="0" sz="3200" spc="200"/>
              <a:t>Continuous</a:t>
            </a:r>
            <a:r>
              <a:rPr dirty="0" sz="3200" spc="-50"/>
              <a:t> </a:t>
            </a:r>
            <a:r>
              <a:rPr dirty="0" sz="3200" spc="160"/>
              <a:t>awareness</a:t>
            </a:r>
            <a:r>
              <a:rPr dirty="0" sz="3200" spc="-55"/>
              <a:t> </a:t>
            </a:r>
            <a:r>
              <a:rPr dirty="0" sz="3200" spc="140"/>
              <a:t>training</a:t>
            </a:r>
            <a:r>
              <a:rPr dirty="0" sz="3200" spc="-55"/>
              <a:t> </a:t>
            </a:r>
            <a:r>
              <a:rPr dirty="0" sz="3200" spc="130"/>
              <a:t>reduces</a:t>
            </a:r>
            <a:r>
              <a:rPr dirty="0" sz="3200" spc="-50"/>
              <a:t> </a:t>
            </a:r>
            <a:r>
              <a:rPr dirty="0" sz="3200" spc="175"/>
              <a:t>the</a:t>
            </a:r>
            <a:r>
              <a:rPr dirty="0" sz="3200" spc="-55"/>
              <a:t> </a:t>
            </a:r>
            <a:r>
              <a:rPr dirty="0" sz="3200" spc="105"/>
              <a:t>risk</a:t>
            </a:r>
            <a:r>
              <a:rPr dirty="0" sz="3200" spc="-55"/>
              <a:t> </a:t>
            </a:r>
            <a:r>
              <a:rPr dirty="0" sz="3200" spc="240"/>
              <a:t>of </a:t>
            </a:r>
            <a:r>
              <a:rPr dirty="0" sz="3200" spc="150"/>
              <a:t>phishing</a:t>
            </a:r>
            <a:r>
              <a:rPr dirty="0" sz="3200" spc="-65"/>
              <a:t> </a:t>
            </a:r>
            <a:r>
              <a:rPr dirty="0" sz="3200" spc="125"/>
              <a:t>attacks.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94080" marR="5080" indent="754380">
              <a:lnSpc>
                <a:spcPct val="108000"/>
              </a:lnSpc>
              <a:spcBef>
                <a:spcPts val="100"/>
              </a:spcBef>
            </a:pPr>
            <a:r>
              <a:rPr dirty="0" spc="415"/>
              <a:t>Advanced</a:t>
            </a:r>
            <a:r>
              <a:rPr dirty="0" spc="-150"/>
              <a:t> </a:t>
            </a:r>
            <a:r>
              <a:rPr dirty="0" spc="310"/>
              <a:t>Detection </a:t>
            </a:r>
            <a:r>
              <a:rPr dirty="0" spc="175"/>
              <a:t>Techniques</a:t>
            </a:r>
            <a:r>
              <a:rPr dirty="0" spc="-150"/>
              <a:t> </a:t>
            </a:r>
            <a:r>
              <a:rPr dirty="0" spc="120"/>
              <a:t>For</a:t>
            </a:r>
            <a:r>
              <a:rPr dirty="0" spc="-150"/>
              <a:t> </a:t>
            </a:r>
            <a:r>
              <a:rPr dirty="0" spc="210"/>
              <a:t>Phishing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9847" y="0"/>
            <a:ext cx="1168192" cy="48931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63286" y="9701126"/>
            <a:ext cx="1361313" cy="58587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250" y="4792355"/>
            <a:ext cx="123825" cy="1238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250" y="5859155"/>
            <a:ext cx="123825" cy="1238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250" y="6925955"/>
            <a:ext cx="123825" cy="1238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250" y="7992755"/>
            <a:ext cx="123825" cy="12382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712476" y="4509393"/>
            <a:ext cx="17465040" cy="42926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34925">
              <a:lnSpc>
                <a:spcPct val="109400"/>
              </a:lnSpc>
              <a:spcBef>
                <a:spcPts val="90"/>
              </a:spcBef>
            </a:pPr>
            <a:r>
              <a:rPr dirty="0" sz="3200" spc="150" b="1">
                <a:solidFill>
                  <a:srgbClr val="050505"/>
                </a:solidFill>
                <a:latin typeface="Trebuchet MS"/>
                <a:cs typeface="Trebuchet MS"/>
              </a:rPr>
              <a:t>Use</a:t>
            </a:r>
            <a:r>
              <a:rPr dirty="0" sz="3200" spc="-6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25" b="1">
                <a:solidFill>
                  <a:srgbClr val="050505"/>
                </a:solidFill>
                <a:latin typeface="Trebuchet MS"/>
                <a:cs typeface="Trebuchet MS"/>
              </a:rPr>
              <a:t>AI-</a:t>
            </a:r>
            <a:r>
              <a:rPr dirty="0" sz="3200" spc="155" b="1">
                <a:solidFill>
                  <a:srgbClr val="050505"/>
                </a:solidFill>
                <a:latin typeface="Trebuchet MS"/>
                <a:cs typeface="Trebuchet MS"/>
              </a:rPr>
              <a:t>Based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80" b="1">
                <a:solidFill>
                  <a:srgbClr val="050505"/>
                </a:solidFill>
                <a:latin typeface="Trebuchet MS"/>
                <a:cs typeface="Trebuchet MS"/>
              </a:rPr>
              <a:t>Email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60" b="1">
                <a:solidFill>
                  <a:srgbClr val="050505"/>
                </a:solidFill>
                <a:latin typeface="Trebuchet MS"/>
                <a:cs typeface="Trebuchet MS"/>
              </a:rPr>
              <a:t>Filtering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-310" b="1">
                <a:solidFill>
                  <a:srgbClr val="050505"/>
                </a:solidFill>
                <a:latin typeface="Trebuchet MS"/>
                <a:cs typeface="Trebuchet MS"/>
              </a:rPr>
              <a:t>: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320" b="1">
                <a:solidFill>
                  <a:srgbClr val="050505"/>
                </a:solidFill>
                <a:latin typeface="Trebuchet MS"/>
                <a:cs typeface="Trebuchet MS"/>
              </a:rPr>
              <a:t>Many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05" b="1">
                <a:solidFill>
                  <a:srgbClr val="050505"/>
                </a:solidFill>
                <a:latin typeface="Trebuchet MS"/>
                <a:cs typeface="Trebuchet MS"/>
              </a:rPr>
              <a:t>email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85" b="1">
                <a:solidFill>
                  <a:srgbClr val="050505"/>
                </a:solidFill>
                <a:latin typeface="Trebuchet MS"/>
                <a:cs typeface="Trebuchet MS"/>
              </a:rPr>
              <a:t>services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55" b="1">
                <a:solidFill>
                  <a:srgbClr val="050505"/>
                </a:solidFill>
                <a:latin typeface="Trebuchet MS"/>
                <a:cs typeface="Trebuchet MS"/>
              </a:rPr>
              <a:t>have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250" b="1">
                <a:solidFill>
                  <a:srgbClr val="050505"/>
                </a:solidFill>
                <a:latin typeface="Trebuchet MS"/>
                <a:cs typeface="Trebuchet MS"/>
              </a:rPr>
              <a:t>spam</a:t>
            </a:r>
            <a:r>
              <a:rPr dirty="0" sz="3200" spc="-6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85" b="1">
                <a:solidFill>
                  <a:srgbClr val="050505"/>
                </a:solidFill>
                <a:latin typeface="Trebuchet MS"/>
                <a:cs typeface="Trebuchet MS"/>
              </a:rPr>
              <a:t>filters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80" b="1">
                <a:solidFill>
                  <a:srgbClr val="050505"/>
                </a:solidFill>
                <a:latin typeface="Trebuchet MS"/>
                <a:cs typeface="Trebuchet MS"/>
              </a:rPr>
              <a:t>with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25" b="1">
                <a:solidFill>
                  <a:srgbClr val="050505"/>
                </a:solidFill>
                <a:latin typeface="Trebuchet MS"/>
                <a:cs typeface="Trebuchet MS"/>
              </a:rPr>
              <a:t>AI-</a:t>
            </a:r>
            <a:r>
              <a:rPr dirty="0" sz="3200" spc="200" b="1">
                <a:solidFill>
                  <a:srgbClr val="050505"/>
                </a:solidFill>
                <a:latin typeface="Trebuchet MS"/>
                <a:cs typeface="Trebuchet MS"/>
              </a:rPr>
              <a:t>powered </a:t>
            </a:r>
            <a:r>
              <a:rPr dirty="0" sz="3200" spc="150" b="1">
                <a:solidFill>
                  <a:srgbClr val="050505"/>
                </a:solidFill>
                <a:latin typeface="Trebuchet MS"/>
                <a:cs typeface="Trebuchet MS"/>
              </a:rPr>
              <a:t>phishing</a:t>
            </a:r>
            <a:r>
              <a:rPr dirty="0" sz="3200" spc="-6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10" b="1">
                <a:solidFill>
                  <a:srgbClr val="050505"/>
                </a:solidFill>
                <a:latin typeface="Trebuchet MS"/>
                <a:cs typeface="Trebuchet MS"/>
              </a:rPr>
              <a:t>detection.</a:t>
            </a:r>
            <a:endParaRPr sz="3200">
              <a:latin typeface="Trebuchet MS"/>
              <a:cs typeface="Trebuchet MS"/>
            </a:endParaRPr>
          </a:p>
          <a:p>
            <a:pPr marL="12700" marR="1909445">
              <a:lnSpc>
                <a:spcPct val="109400"/>
              </a:lnSpc>
            </a:pPr>
            <a:r>
              <a:rPr dirty="0" sz="3200" spc="150" b="1">
                <a:solidFill>
                  <a:srgbClr val="050505"/>
                </a:solidFill>
                <a:latin typeface="Trebuchet MS"/>
                <a:cs typeface="Trebuchet MS"/>
              </a:rPr>
              <a:t>Check</a:t>
            </a:r>
            <a:r>
              <a:rPr dirty="0" sz="32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95" b="1">
                <a:solidFill>
                  <a:srgbClr val="050505"/>
                </a:solidFill>
                <a:latin typeface="Trebuchet MS"/>
                <a:cs typeface="Trebuchet MS"/>
              </a:rPr>
              <a:t>for</a:t>
            </a:r>
            <a:r>
              <a:rPr dirty="0" sz="3200" spc="-7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80" b="1">
                <a:solidFill>
                  <a:srgbClr val="050505"/>
                </a:solidFill>
                <a:latin typeface="Trebuchet MS"/>
                <a:cs typeface="Trebuchet MS"/>
              </a:rPr>
              <a:t>Email</a:t>
            </a:r>
            <a:r>
              <a:rPr dirty="0" sz="32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85" b="1">
                <a:solidFill>
                  <a:srgbClr val="050505"/>
                </a:solidFill>
                <a:latin typeface="Trebuchet MS"/>
                <a:cs typeface="Trebuchet MS"/>
              </a:rPr>
              <a:t>Authentication</a:t>
            </a:r>
            <a:r>
              <a:rPr dirty="0" sz="3200" spc="-7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-310" b="1">
                <a:solidFill>
                  <a:srgbClr val="050505"/>
                </a:solidFill>
                <a:latin typeface="Trebuchet MS"/>
                <a:cs typeface="Trebuchet MS"/>
              </a:rPr>
              <a:t>:</a:t>
            </a:r>
            <a:r>
              <a:rPr dirty="0" sz="3200" spc="-7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-60" b="1">
                <a:solidFill>
                  <a:srgbClr val="050505"/>
                </a:solidFill>
                <a:latin typeface="Trebuchet MS"/>
                <a:cs typeface="Trebuchet MS"/>
              </a:rPr>
              <a:t>SPF,</a:t>
            </a:r>
            <a:r>
              <a:rPr dirty="0" sz="3200" spc="-7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204" b="1">
                <a:solidFill>
                  <a:srgbClr val="050505"/>
                </a:solidFill>
                <a:latin typeface="Trebuchet MS"/>
                <a:cs typeface="Trebuchet MS"/>
              </a:rPr>
              <a:t>DKIM,</a:t>
            </a:r>
            <a:r>
              <a:rPr dirty="0" sz="32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225" b="1">
                <a:solidFill>
                  <a:srgbClr val="050505"/>
                </a:solidFill>
                <a:latin typeface="Trebuchet MS"/>
                <a:cs typeface="Trebuchet MS"/>
              </a:rPr>
              <a:t>and</a:t>
            </a:r>
            <a:r>
              <a:rPr dirty="0" sz="3200" spc="-7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335" b="1">
                <a:solidFill>
                  <a:srgbClr val="050505"/>
                </a:solidFill>
                <a:latin typeface="Trebuchet MS"/>
                <a:cs typeface="Trebuchet MS"/>
              </a:rPr>
              <a:t>DMARC</a:t>
            </a:r>
            <a:r>
              <a:rPr dirty="0" sz="3200" spc="-7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50" b="1">
                <a:solidFill>
                  <a:srgbClr val="050505"/>
                </a:solidFill>
                <a:latin typeface="Trebuchet MS"/>
                <a:cs typeface="Trebuchet MS"/>
              </a:rPr>
              <a:t>records</a:t>
            </a:r>
            <a:r>
              <a:rPr dirty="0" sz="32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20" b="1">
                <a:solidFill>
                  <a:srgbClr val="050505"/>
                </a:solidFill>
                <a:latin typeface="Trebuchet MS"/>
                <a:cs typeface="Trebuchet MS"/>
              </a:rPr>
              <a:t>help</a:t>
            </a:r>
            <a:r>
              <a:rPr dirty="0" sz="3200" spc="-7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75" b="1">
                <a:solidFill>
                  <a:srgbClr val="050505"/>
                </a:solidFill>
                <a:latin typeface="Trebuchet MS"/>
                <a:cs typeface="Trebuchet MS"/>
              </a:rPr>
              <a:t>verify </a:t>
            </a:r>
            <a:r>
              <a:rPr dirty="0" sz="3200" spc="140" b="1">
                <a:solidFill>
                  <a:srgbClr val="050505"/>
                </a:solidFill>
                <a:latin typeface="Trebuchet MS"/>
                <a:cs typeface="Trebuchet MS"/>
              </a:rPr>
              <a:t>legitimate</a:t>
            </a:r>
            <a:r>
              <a:rPr dirty="0" sz="32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75" b="1">
                <a:solidFill>
                  <a:srgbClr val="050505"/>
                </a:solidFill>
                <a:latin typeface="Trebuchet MS"/>
                <a:cs typeface="Trebuchet MS"/>
              </a:rPr>
              <a:t>senders.</a:t>
            </a:r>
            <a:endParaRPr sz="3200">
              <a:latin typeface="Trebuchet MS"/>
              <a:cs typeface="Trebuchet MS"/>
            </a:endParaRPr>
          </a:p>
          <a:p>
            <a:pPr marL="12700" marR="1068705">
              <a:lnSpc>
                <a:spcPct val="109400"/>
              </a:lnSpc>
            </a:pPr>
            <a:r>
              <a:rPr dirty="0" sz="3200" spc="280" b="1">
                <a:solidFill>
                  <a:srgbClr val="050505"/>
                </a:solidFill>
                <a:latin typeface="Trebuchet MS"/>
                <a:cs typeface="Trebuchet MS"/>
              </a:rPr>
              <a:t>Monitor</a:t>
            </a:r>
            <a:r>
              <a:rPr dirty="0" sz="3200" spc="-6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225" b="1">
                <a:solidFill>
                  <a:srgbClr val="050505"/>
                </a:solidFill>
                <a:latin typeface="Trebuchet MS"/>
                <a:cs typeface="Trebuchet MS"/>
              </a:rPr>
              <a:t>Account</a:t>
            </a:r>
            <a:r>
              <a:rPr dirty="0" sz="3200" spc="-6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40" b="1">
                <a:solidFill>
                  <a:srgbClr val="050505"/>
                </a:solidFill>
                <a:latin typeface="Trebuchet MS"/>
                <a:cs typeface="Trebuchet MS"/>
              </a:rPr>
              <a:t>Activity</a:t>
            </a:r>
            <a:r>
              <a:rPr dirty="0" sz="3200" spc="-6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-310" b="1">
                <a:solidFill>
                  <a:srgbClr val="050505"/>
                </a:solidFill>
                <a:latin typeface="Trebuchet MS"/>
                <a:cs typeface="Trebuchet MS"/>
              </a:rPr>
              <a:t>:</a:t>
            </a:r>
            <a:r>
              <a:rPr dirty="0" sz="3200" spc="-6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75" b="1">
                <a:solidFill>
                  <a:srgbClr val="050505"/>
                </a:solidFill>
                <a:latin typeface="Trebuchet MS"/>
                <a:cs typeface="Trebuchet MS"/>
              </a:rPr>
              <a:t>Unexpected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55" b="1">
                <a:solidFill>
                  <a:srgbClr val="050505"/>
                </a:solidFill>
                <a:latin typeface="Trebuchet MS"/>
                <a:cs typeface="Trebuchet MS"/>
              </a:rPr>
              <a:t>login</a:t>
            </a:r>
            <a:r>
              <a:rPr dirty="0" sz="3200" spc="-6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235" b="1">
                <a:solidFill>
                  <a:srgbClr val="050505"/>
                </a:solidFill>
                <a:latin typeface="Trebuchet MS"/>
                <a:cs typeface="Trebuchet MS"/>
              </a:rPr>
              <a:t>attempts</a:t>
            </a:r>
            <a:r>
              <a:rPr dirty="0" sz="3200" spc="-6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220" b="1">
                <a:solidFill>
                  <a:srgbClr val="050505"/>
                </a:solidFill>
                <a:latin typeface="Trebuchet MS"/>
                <a:cs typeface="Trebuchet MS"/>
              </a:rPr>
              <a:t>may</a:t>
            </a:r>
            <a:r>
              <a:rPr dirty="0" sz="3200" spc="-6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20" b="1">
                <a:solidFill>
                  <a:srgbClr val="050505"/>
                </a:solidFill>
                <a:latin typeface="Trebuchet MS"/>
                <a:cs typeface="Trebuchet MS"/>
              </a:rPr>
              <a:t>indicate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200" b="1">
                <a:solidFill>
                  <a:srgbClr val="050505"/>
                </a:solidFill>
                <a:latin typeface="Trebuchet MS"/>
                <a:cs typeface="Trebuchet MS"/>
              </a:rPr>
              <a:t>a</a:t>
            </a:r>
            <a:r>
              <a:rPr dirty="0" sz="3200" spc="-6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40" b="1">
                <a:solidFill>
                  <a:srgbClr val="050505"/>
                </a:solidFill>
                <a:latin typeface="Trebuchet MS"/>
                <a:cs typeface="Trebuchet MS"/>
              </a:rPr>
              <a:t>phishing </a:t>
            </a:r>
            <a:r>
              <a:rPr dirty="0" sz="3200" spc="125" b="1">
                <a:solidFill>
                  <a:srgbClr val="050505"/>
                </a:solidFill>
                <a:latin typeface="Trebuchet MS"/>
                <a:cs typeface="Trebuchet MS"/>
              </a:rPr>
              <a:t>attack.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09400"/>
              </a:lnSpc>
            </a:pPr>
            <a:r>
              <a:rPr dirty="0" sz="3200" spc="150" b="1">
                <a:solidFill>
                  <a:srgbClr val="050505"/>
                </a:solidFill>
                <a:latin typeface="Trebuchet MS"/>
                <a:cs typeface="Trebuchet MS"/>
              </a:rPr>
              <a:t>Use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200" b="1">
                <a:solidFill>
                  <a:srgbClr val="050505"/>
                </a:solidFill>
                <a:latin typeface="Trebuchet MS"/>
                <a:cs typeface="Trebuchet MS"/>
              </a:rPr>
              <a:t>a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25" b="1">
                <a:solidFill>
                  <a:srgbClr val="050505"/>
                </a:solidFill>
                <a:latin typeface="Trebuchet MS"/>
                <a:cs typeface="Trebuchet MS"/>
              </a:rPr>
              <a:t>Browser-</a:t>
            </a:r>
            <a:r>
              <a:rPr dirty="0" sz="3200" spc="155" b="1">
                <a:solidFill>
                  <a:srgbClr val="050505"/>
                </a:solidFill>
                <a:latin typeface="Trebuchet MS"/>
                <a:cs typeface="Trebuchet MS"/>
              </a:rPr>
              <a:t>Based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05" b="1">
                <a:solidFill>
                  <a:srgbClr val="050505"/>
                </a:solidFill>
                <a:latin typeface="Trebuchet MS"/>
                <a:cs typeface="Trebuchet MS"/>
              </a:rPr>
              <a:t>Security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45" b="1">
                <a:solidFill>
                  <a:srgbClr val="050505"/>
                </a:solidFill>
                <a:latin typeface="Trebuchet MS"/>
                <a:cs typeface="Trebuchet MS"/>
              </a:rPr>
              <a:t>Extension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-310" b="1">
                <a:solidFill>
                  <a:srgbClr val="050505"/>
                </a:solidFill>
                <a:latin typeface="Trebuchet MS"/>
                <a:cs typeface="Trebuchet MS"/>
              </a:rPr>
              <a:t>: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35" b="1">
                <a:solidFill>
                  <a:srgbClr val="050505"/>
                </a:solidFill>
                <a:latin typeface="Trebuchet MS"/>
                <a:cs typeface="Trebuchet MS"/>
              </a:rPr>
              <a:t>Tools</a:t>
            </a:r>
            <a:r>
              <a:rPr dirty="0" sz="3200" spc="-5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60" b="1">
                <a:solidFill>
                  <a:srgbClr val="050505"/>
                </a:solidFill>
                <a:latin typeface="Trebuchet MS"/>
                <a:cs typeface="Trebuchet MS"/>
              </a:rPr>
              <a:t>like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55" b="1">
                <a:solidFill>
                  <a:srgbClr val="050505"/>
                </a:solidFill>
                <a:latin typeface="Trebuchet MS"/>
                <a:cs typeface="Trebuchet MS"/>
              </a:rPr>
              <a:t>Safe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80" b="1">
                <a:solidFill>
                  <a:srgbClr val="050505"/>
                </a:solidFill>
                <a:latin typeface="Trebuchet MS"/>
                <a:cs typeface="Trebuchet MS"/>
              </a:rPr>
              <a:t>Browsing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75" b="1">
                <a:solidFill>
                  <a:srgbClr val="050505"/>
                </a:solidFill>
                <a:latin typeface="Trebuchet MS"/>
                <a:cs typeface="Trebuchet MS"/>
              </a:rPr>
              <a:t>(Google)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55" b="1">
                <a:solidFill>
                  <a:srgbClr val="050505"/>
                </a:solidFill>
                <a:latin typeface="Trebuchet MS"/>
                <a:cs typeface="Trebuchet MS"/>
              </a:rPr>
              <a:t>can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80" b="1">
                <a:solidFill>
                  <a:srgbClr val="050505"/>
                </a:solidFill>
                <a:latin typeface="Trebuchet MS"/>
                <a:cs typeface="Trebuchet MS"/>
              </a:rPr>
              <a:t>warn against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50" b="1">
                <a:solidFill>
                  <a:srgbClr val="050505"/>
                </a:solidFill>
                <a:latin typeface="Trebuchet MS"/>
                <a:cs typeface="Trebuchet MS"/>
              </a:rPr>
              <a:t>phishing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-10" b="1">
                <a:solidFill>
                  <a:srgbClr val="050505"/>
                </a:solidFill>
                <a:latin typeface="Trebuchet MS"/>
                <a:cs typeface="Trebuchet MS"/>
              </a:rPr>
              <a:t>sites.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164329" marR="5080" indent="-3688715">
              <a:lnSpc>
                <a:spcPct val="108000"/>
              </a:lnSpc>
              <a:spcBef>
                <a:spcPts val="100"/>
              </a:spcBef>
            </a:pPr>
            <a:r>
              <a:rPr dirty="0" spc="690"/>
              <a:t>What</a:t>
            </a:r>
            <a:r>
              <a:rPr dirty="0" spc="-220"/>
              <a:t> </a:t>
            </a:r>
            <a:r>
              <a:rPr dirty="0" spc="630"/>
              <a:t>to</a:t>
            </a:r>
            <a:r>
              <a:rPr dirty="0" spc="-215"/>
              <a:t> </a:t>
            </a:r>
            <a:r>
              <a:rPr dirty="0" spc="575"/>
              <a:t>Do</a:t>
            </a:r>
            <a:r>
              <a:rPr dirty="0" spc="-220"/>
              <a:t> </a:t>
            </a:r>
            <a:r>
              <a:rPr dirty="0" spc="220"/>
              <a:t>If</a:t>
            </a:r>
            <a:r>
              <a:rPr dirty="0" spc="-215"/>
              <a:t> </a:t>
            </a:r>
            <a:r>
              <a:rPr dirty="0" spc="530"/>
              <a:t>You</a:t>
            </a:r>
            <a:r>
              <a:rPr dirty="0" spc="-215"/>
              <a:t> </a:t>
            </a:r>
            <a:r>
              <a:rPr dirty="0"/>
              <a:t>Fall</a:t>
            </a:r>
            <a:r>
              <a:rPr dirty="0" spc="-220"/>
              <a:t> </a:t>
            </a:r>
            <a:r>
              <a:rPr dirty="0" spc="370"/>
              <a:t>for </a:t>
            </a:r>
            <a:r>
              <a:rPr dirty="0" spc="225"/>
              <a:t>Phishing?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9847" y="0"/>
            <a:ext cx="1168192" cy="48931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63286" y="9701126"/>
            <a:ext cx="1361313" cy="58587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575" y="4211330"/>
            <a:ext cx="104775" cy="1047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575" y="4659005"/>
            <a:ext cx="104775" cy="1047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575" y="5106680"/>
            <a:ext cx="104775" cy="1047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575" y="5554355"/>
            <a:ext cx="104775" cy="1047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575" y="6002030"/>
            <a:ext cx="104775" cy="10477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575" y="6897380"/>
            <a:ext cx="104775" cy="10477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575" y="7345055"/>
            <a:ext cx="104775" cy="10477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575" y="8688080"/>
            <a:ext cx="104775" cy="10477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0575" y="9135755"/>
            <a:ext cx="104775" cy="104774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207651" y="3972811"/>
            <a:ext cx="17987645" cy="539750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408940">
              <a:lnSpc>
                <a:spcPct val="100000"/>
              </a:lnSpc>
              <a:spcBef>
                <a:spcPts val="375"/>
              </a:spcBef>
            </a:pPr>
            <a:r>
              <a:rPr dirty="0" sz="2700" spc="155" b="1">
                <a:solidFill>
                  <a:srgbClr val="050505"/>
                </a:solidFill>
                <a:latin typeface="Trebuchet MS"/>
                <a:cs typeface="Trebuchet MS"/>
              </a:rPr>
              <a:t>Immediate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55" b="1">
                <a:solidFill>
                  <a:srgbClr val="050505"/>
                </a:solidFill>
                <a:latin typeface="Trebuchet MS"/>
                <a:cs typeface="Trebuchet MS"/>
              </a:rPr>
              <a:t>Actions</a:t>
            </a:r>
            <a:endParaRPr sz="2700">
              <a:latin typeface="Trebuchet MS"/>
              <a:cs typeface="Trebuchet MS"/>
            </a:endParaRPr>
          </a:p>
          <a:p>
            <a:pPr marL="408940" marR="2254250">
              <a:lnSpc>
                <a:spcPct val="108800"/>
              </a:lnSpc>
            </a:pPr>
            <a:r>
              <a:rPr dirty="0" sz="2700" spc="165" b="1">
                <a:solidFill>
                  <a:srgbClr val="050505"/>
                </a:solidFill>
                <a:latin typeface="Trebuchet MS"/>
                <a:cs typeface="Trebuchet MS"/>
              </a:rPr>
              <a:t>Change</a:t>
            </a:r>
            <a:r>
              <a:rPr dirty="0" sz="2700" spc="-4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80" b="1">
                <a:solidFill>
                  <a:srgbClr val="050505"/>
                </a:solidFill>
                <a:latin typeface="Trebuchet MS"/>
                <a:cs typeface="Trebuchet MS"/>
              </a:rPr>
              <a:t>Your</a:t>
            </a:r>
            <a:r>
              <a:rPr dirty="0" sz="2700" spc="-4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60" b="1">
                <a:solidFill>
                  <a:srgbClr val="050505"/>
                </a:solidFill>
                <a:latin typeface="Trebuchet MS"/>
                <a:cs typeface="Trebuchet MS"/>
              </a:rPr>
              <a:t>Passwords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-260" b="1">
                <a:solidFill>
                  <a:srgbClr val="050505"/>
                </a:solidFill>
                <a:latin typeface="Trebuchet MS"/>
                <a:cs typeface="Trebuchet MS"/>
              </a:rPr>
              <a:t>:</a:t>
            </a:r>
            <a:r>
              <a:rPr dirty="0" sz="2700" spc="-4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90" b="1">
                <a:solidFill>
                  <a:srgbClr val="050505"/>
                </a:solidFill>
                <a:latin typeface="Trebuchet MS"/>
                <a:cs typeface="Trebuchet MS"/>
              </a:rPr>
              <a:t>If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80" b="1">
                <a:solidFill>
                  <a:srgbClr val="050505"/>
                </a:solidFill>
                <a:latin typeface="Trebuchet MS"/>
                <a:cs typeface="Trebuchet MS"/>
              </a:rPr>
              <a:t>you</a:t>
            </a:r>
            <a:r>
              <a:rPr dirty="0" sz="2700" spc="-4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25" b="1">
                <a:solidFill>
                  <a:srgbClr val="050505"/>
                </a:solidFill>
                <a:latin typeface="Trebuchet MS"/>
                <a:cs typeface="Trebuchet MS"/>
              </a:rPr>
              <a:t>entered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65" b="1">
                <a:solidFill>
                  <a:srgbClr val="050505"/>
                </a:solidFill>
                <a:latin typeface="Trebuchet MS"/>
                <a:cs typeface="Trebuchet MS"/>
              </a:rPr>
              <a:t>credentials,</a:t>
            </a:r>
            <a:r>
              <a:rPr dirty="0" sz="2700" spc="-4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05" b="1">
                <a:solidFill>
                  <a:srgbClr val="050505"/>
                </a:solidFill>
                <a:latin typeface="Trebuchet MS"/>
                <a:cs typeface="Trebuchet MS"/>
              </a:rPr>
              <a:t>reset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45" b="1">
                <a:solidFill>
                  <a:srgbClr val="050505"/>
                </a:solidFill>
                <a:latin typeface="Trebuchet MS"/>
                <a:cs typeface="Trebuchet MS"/>
              </a:rPr>
              <a:t>your</a:t>
            </a:r>
            <a:r>
              <a:rPr dirty="0" sz="2700" spc="-4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85" b="1">
                <a:solidFill>
                  <a:srgbClr val="050505"/>
                </a:solidFill>
                <a:latin typeface="Trebuchet MS"/>
                <a:cs typeface="Trebuchet MS"/>
              </a:rPr>
              <a:t>passwords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80" b="1">
                <a:solidFill>
                  <a:srgbClr val="050505"/>
                </a:solidFill>
                <a:latin typeface="Trebuchet MS"/>
                <a:cs typeface="Trebuchet MS"/>
              </a:rPr>
              <a:t>immediately. Enable</a:t>
            </a:r>
            <a:r>
              <a:rPr dirty="0" sz="2700" spc="-3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50" b="1">
                <a:solidFill>
                  <a:srgbClr val="050505"/>
                </a:solidFill>
                <a:latin typeface="Trebuchet MS"/>
                <a:cs typeface="Trebuchet MS"/>
              </a:rPr>
              <a:t>Multi-</a:t>
            </a:r>
            <a:r>
              <a:rPr dirty="0" sz="2700" spc="105" b="1">
                <a:solidFill>
                  <a:srgbClr val="050505"/>
                </a:solidFill>
                <a:latin typeface="Trebuchet MS"/>
                <a:cs typeface="Trebuchet MS"/>
              </a:rPr>
              <a:t>Factor</a:t>
            </a:r>
            <a:r>
              <a:rPr dirty="0" sz="2700" spc="-3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50" b="1">
                <a:solidFill>
                  <a:srgbClr val="050505"/>
                </a:solidFill>
                <a:latin typeface="Trebuchet MS"/>
                <a:cs typeface="Trebuchet MS"/>
              </a:rPr>
              <a:t>Authentication</a:t>
            </a:r>
            <a:r>
              <a:rPr dirty="0" sz="2700" spc="-3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95" b="1">
                <a:solidFill>
                  <a:srgbClr val="050505"/>
                </a:solidFill>
                <a:latin typeface="Trebuchet MS"/>
                <a:cs typeface="Trebuchet MS"/>
              </a:rPr>
              <a:t>(MFA)</a:t>
            </a:r>
            <a:r>
              <a:rPr dirty="0" sz="2700" spc="-3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-260" b="1">
                <a:solidFill>
                  <a:srgbClr val="050505"/>
                </a:solidFill>
                <a:latin typeface="Trebuchet MS"/>
                <a:cs typeface="Trebuchet MS"/>
              </a:rPr>
              <a:t>:</a:t>
            </a:r>
            <a:r>
              <a:rPr dirty="0" sz="2700" spc="-3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00" b="1">
                <a:solidFill>
                  <a:srgbClr val="050505"/>
                </a:solidFill>
                <a:latin typeface="Trebuchet MS"/>
                <a:cs typeface="Trebuchet MS"/>
              </a:rPr>
              <a:t>Prevents</a:t>
            </a:r>
            <a:r>
              <a:rPr dirty="0" sz="2700" spc="-3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35" b="1">
                <a:solidFill>
                  <a:srgbClr val="050505"/>
                </a:solidFill>
                <a:latin typeface="Trebuchet MS"/>
                <a:cs typeface="Trebuchet MS"/>
              </a:rPr>
              <a:t>unauthorized</a:t>
            </a:r>
            <a:r>
              <a:rPr dirty="0" sz="2700" spc="-3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35" b="1">
                <a:solidFill>
                  <a:srgbClr val="050505"/>
                </a:solidFill>
                <a:latin typeface="Trebuchet MS"/>
                <a:cs typeface="Trebuchet MS"/>
              </a:rPr>
              <a:t>access.</a:t>
            </a:r>
            <a:endParaRPr sz="2700">
              <a:latin typeface="Trebuchet MS"/>
              <a:cs typeface="Trebuchet MS"/>
            </a:endParaRPr>
          </a:p>
          <a:p>
            <a:pPr marL="408940">
              <a:lnSpc>
                <a:spcPct val="100000"/>
              </a:lnSpc>
              <a:spcBef>
                <a:spcPts val="285"/>
              </a:spcBef>
            </a:pPr>
            <a:r>
              <a:rPr dirty="0" sz="2700" spc="125" b="1">
                <a:solidFill>
                  <a:srgbClr val="050505"/>
                </a:solidFill>
                <a:latin typeface="Trebuchet MS"/>
                <a:cs typeface="Trebuchet MS"/>
              </a:rPr>
              <a:t>Scan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80" b="1">
                <a:solidFill>
                  <a:srgbClr val="050505"/>
                </a:solidFill>
                <a:latin typeface="Trebuchet MS"/>
                <a:cs typeface="Trebuchet MS"/>
              </a:rPr>
              <a:t>Your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75" b="1">
                <a:solidFill>
                  <a:srgbClr val="050505"/>
                </a:solidFill>
                <a:latin typeface="Trebuchet MS"/>
                <a:cs typeface="Trebuchet MS"/>
              </a:rPr>
              <a:t>Device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65" b="1">
                <a:solidFill>
                  <a:srgbClr val="050505"/>
                </a:solidFill>
                <a:latin typeface="Trebuchet MS"/>
                <a:cs typeface="Trebuchet MS"/>
              </a:rPr>
              <a:t>for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200" b="1">
                <a:solidFill>
                  <a:srgbClr val="050505"/>
                </a:solidFill>
                <a:latin typeface="Trebuchet MS"/>
                <a:cs typeface="Trebuchet MS"/>
              </a:rPr>
              <a:t>Malware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-260" b="1">
                <a:solidFill>
                  <a:srgbClr val="050505"/>
                </a:solidFill>
                <a:latin typeface="Trebuchet MS"/>
                <a:cs typeface="Trebuchet MS"/>
              </a:rPr>
              <a:t>: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30" b="1">
                <a:solidFill>
                  <a:srgbClr val="050505"/>
                </a:solidFill>
                <a:latin typeface="Trebuchet MS"/>
                <a:cs typeface="Trebuchet MS"/>
              </a:rPr>
              <a:t>Use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00" b="1">
                <a:solidFill>
                  <a:srgbClr val="050505"/>
                </a:solidFill>
                <a:latin typeface="Trebuchet MS"/>
                <a:cs typeface="Trebuchet MS"/>
              </a:rPr>
              <a:t>antivirus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70" b="1">
                <a:solidFill>
                  <a:srgbClr val="050505"/>
                </a:solidFill>
                <a:latin typeface="Trebuchet MS"/>
                <a:cs typeface="Trebuchet MS"/>
              </a:rPr>
              <a:t>software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260" b="1">
                <a:solidFill>
                  <a:srgbClr val="050505"/>
                </a:solidFill>
                <a:latin typeface="Trebuchet MS"/>
                <a:cs typeface="Trebuchet MS"/>
              </a:rPr>
              <a:t>to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10" b="1">
                <a:solidFill>
                  <a:srgbClr val="050505"/>
                </a:solidFill>
                <a:latin typeface="Trebuchet MS"/>
                <a:cs typeface="Trebuchet MS"/>
              </a:rPr>
              <a:t>check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65" b="1">
                <a:solidFill>
                  <a:srgbClr val="050505"/>
                </a:solidFill>
                <a:latin typeface="Trebuchet MS"/>
                <a:cs typeface="Trebuchet MS"/>
              </a:rPr>
              <a:t>for</a:t>
            </a:r>
            <a:r>
              <a:rPr dirty="0" sz="2700" spc="-3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50" b="1">
                <a:solidFill>
                  <a:srgbClr val="050505"/>
                </a:solidFill>
                <a:latin typeface="Trebuchet MS"/>
                <a:cs typeface="Trebuchet MS"/>
              </a:rPr>
              <a:t>malware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65" b="1">
                <a:solidFill>
                  <a:srgbClr val="050505"/>
                </a:solidFill>
                <a:latin typeface="Trebuchet MS"/>
                <a:cs typeface="Trebuchet MS"/>
              </a:rPr>
              <a:t>infections.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2700">
              <a:latin typeface="Trebuchet MS"/>
              <a:cs typeface="Trebuchet MS"/>
            </a:endParaRPr>
          </a:p>
          <a:p>
            <a:pPr marL="205740">
              <a:lnSpc>
                <a:spcPct val="100000"/>
              </a:lnSpc>
            </a:pPr>
            <a:r>
              <a:rPr dirty="0" sz="3050" spc="2405">
                <a:solidFill>
                  <a:srgbClr val="050505"/>
                </a:solidFill>
                <a:latin typeface="Webdings"/>
                <a:cs typeface="Webdings"/>
              </a:rPr>
              <a:t>📢</a:t>
            </a:r>
            <a:r>
              <a:rPr dirty="0" sz="3050" spc="5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dirty="0" sz="2700" spc="150" b="1">
                <a:solidFill>
                  <a:srgbClr val="050505"/>
                </a:solidFill>
                <a:latin typeface="Trebuchet MS"/>
                <a:cs typeface="Trebuchet MS"/>
              </a:rPr>
              <a:t>Report</a:t>
            </a:r>
            <a:r>
              <a:rPr dirty="0" sz="2700" spc="-4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50" b="1">
                <a:solidFill>
                  <a:srgbClr val="050505"/>
                </a:solidFill>
                <a:latin typeface="Trebuchet MS"/>
                <a:cs typeface="Trebuchet MS"/>
              </a:rPr>
              <a:t>the</a:t>
            </a:r>
            <a:r>
              <a:rPr dirty="0" sz="2700" spc="-4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10" b="1">
                <a:solidFill>
                  <a:srgbClr val="050505"/>
                </a:solidFill>
                <a:latin typeface="Trebuchet MS"/>
                <a:cs typeface="Trebuchet MS"/>
              </a:rPr>
              <a:t>Incident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-310" b="1">
                <a:solidFill>
                  <a:srgbClr val="050505"/>
                </a:solidFill>
                <a:latin typeface="Trebuchet MS"/>
                <a:cs typeface="Trebuchet MS"/>
              </a:rPr>
              <a:t>:</a:t>
            </a:r>
            <a:endParaRPr sz="2700">
              <a:latin typeface="Trebuchet MS"/>
              <a:cs typeface="Trebuchet MS"/>
            </a:endParaRPr>
          </a:p>
          <a:p>
            <a:pPr marL="408940">
              <a:lnSpc>
                <a:spcPct val="100000"/>
              </a:lnSpc>
              <a:spcBef>
                <a:spcPts val="215"/>
              </a:spcBef>
            </a:pPr>
            <a:r>
              <a:rPr dirty="0" sz="2700" spc="180" b="1">
                <a:solidFill>
                  <a:srgbClr val="050505"/>
                </a:solidFill>
                <a:latin typeface="Trebuchet MS"/>
                <a:cs typeface="Trebuchet MS"/>
              </a:rPr>
              <a:t>Notify</a:t>
            </a:r>
            <a:r>
              <a:rPr dirty="0" sz="27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80" b="1">
                <a:solidFill>
                  <a:srgbClr val="050505"/>
                </a:solidFill>
                <a:latin typeface="Trebuchet MS"/>
                <a:cs typeface="Trebuchet MS"/>
              </a:rPr>
              <a:t>Your</a:t>
            </a:r>
            <a:r>
              <a:rPr dirty="0" sz="2700" spc="-5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b="1">
                <a:solidFill>
                  <a:srgbClr val="050505"/>
                </a:solidFill>
                <a:latin typeface="Trebuchet MS"/>
                <a:cs typeface="Trebuchet MS"/>
              </a:rPr>
              <a:t>IT</a:t>
            </a:r>
            <a:r>
              <a:rPr dirty="0" sz="2700" spc="-5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70" b="1">
                <a:solidFill>
                  <a:srgbClr val="050505"/>
                </a:solidFill>
                <a:latin typeface="Trebuchet MS"/>
                <a:cs typeface="Trebuchet MS"/>
              </a:rPr>
              <a:t>Department</a:t>
            </a:r>
            <a:r>
              <a:rPr dirty="0" sz="2700" spc="-5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10" b="1">
                <a:solidFill>
                  <a:srgbClr val="050505"/>
                </a:solidFill>
                <a:latin typeface="Trebuchet MS"/>
                <a:cs typeface="Trebuchet MS"/>
              </a:rPr>
              <a:t>Helps</a:t>
            </a:r>
            <a:r>
              <a:rPr dirty="0" sz="2700" spc="-5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35" b="1">
                <a:solidFill>
                  <a:srgbClr val="050505"/>
                </a:solidFill>
                <a:latin typeface="Trebuchet MS"/>
                <a:cs typeface="Trebuchet MS"/>
              </a:rPr>
              <a:t>prevent</a:t>
            </a:r>
            <a:r>
              <a:rPr dirty="0" sz="27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50" b="1">
                <a:solidFill>
                  <a:srgbClr val="050505"/>
                </a:solidFill>
                <a:latin typeface="Trebuchet MS"/>
                <a:cs typeface="Trebuchet MS"/>
              </a:rPr>
              <a:t>others</a:t>
            </a:r>
            <a:r>
              <a:rPr dirty="0" sz="2700" spc="-5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204" b="1">
                <a:solidFill>
                  <a:srgbClr val="050505"/>
                </a:solidFill>
                <a:latin typeface="Trebuchet MS"/>
                <a:cs typeface="Trebuchet MS"/>
              </a:rPr>
              <a:t>from</a:t>
            </a:r>
            <a:r>
              <a:rPr dirty="0" sz="2700" spc="-5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30" b="1">
                <a:solidFill>
                  <a:srgbClr val="050505"/>
                </a:solidFill>
                <a:latin typeface="Trebuchet MS"/>
                <a:cs typeface="Trebuchet MS"/>
              </a:rPr>
              <a:t>being</a:t>
            </a:r>
            <a:r>
              <a:rPr dirty="0" sz="2700" spc="-5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10" b="1">
                <a:solidFill>
                  <a:srgbClr val="050505"/>
                </a:solidFill>
                <a:latin typeface="Trebuchet MS"/>
                <a:cs typeface="Trebuchet MS"/>
              </a:rPr>
              <a:t>targeted.</a:t>
            </a:r>
            <a:endParaRPr sz="2700">
              <a:latin typeface="Trebuchet MS"/>
              <a:cs typeface="Trebuchet MS"/>
            </a:endParaRPr>
          </a:p>
          <a:p>
            <a:pPr marL="408940">
              <a:lnSpc>
                <a:spcPct val="100000"/>
              </a:lnSpc>
              <a:spcBef>
                <a:spcPts val="285"/>
              </a:spcBef>
            </a:pPr>
            <a:r>
              <a:rPr dirty="0" sz="2700" spc="150" b="1">
                <a:solidFill>
                  <a:srgbClr val="050505"/>
                </a:solidFill>
                <a:latin typeface="Trebuchet MS"/>
                <a:cs typeface="Trebuchet MS"/>
              </a:rPr>
              <a:t>Report</a:t>
            </a:r>
            <a:r>
              <a:rPr dirty="0" sz="2700" spc="-6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260" b="1">
                <a:solidFill>
                  <a:srgbClr val="050505"/>
                </a:solidFill>
                <a:latin typeface="Trebuchet MS"/>
                <a:cs typeface="Trebuchet MS"/>
              </a:rPr>
              <a:t>to</a:t>
            </a:r>
            <a:r>
              <a:rPr dirty="0" sz="27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40" b="1">
                <a:solidFill>
                  <a:srgbClr val="050505"/>
                </a:solidFill>
                <a:latin typeface="Trebuchet MS"/>
                <a:cs typeface="Trebuchet MS"/>
              </a:rPr>
              <a:t>Authorities</a:t>
            </a:r>
            <a:r>
              <a:rPr dirty="0" sz="27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-260" b="1">
                <a:solidFill>
                  <a:srgbClr val="050505"/>
                </a:solidFill>
                <a:latin typeface="Trebuchet MS"/>
                <a:cs typeface="Trebuchet MS"/>
              </a:rPr>
              <a:t>:</a:t>
            </a:r>
            <a:r>
              <a:rPr dirty="0" sz="27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95" b="1">
                <a:solidFill>
                  <a:srgbClr val="050505"/>
                </a:solidFill>
                <a:latin typeface="Trebuchet MS"/>
                <a:cs typeface="Trebuchet MS"/>
              </a:rPr>
              <a:t>In</a:t>
            </a:r>
            <a:r>
              <a:rPr dirty="0" sz="27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50" b="1">
                <a:solidFill>
                  <a:srgbClr val="050505"/>
                </a:solidFill>
                <a:latin typeface="Trebuchet MS"/>
                <a:cs typeface="Trebuchet MS"/>
              </a:rPr>
              <a:t>the</a:t>
            </a:r>
            <a:r>
              <a:rPr dirty="0" sz="27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-80" b="1">
                <a:solidFill>
                  <a:srgbClr val="050505"/>
                </a:solidFill>
                <a:latin typeface="Trebuchet MS"/>
                <a:cs typeface="Trebuchet MS"/>
              </a:rPr>
              <a:t>U.S.,</a:t>
            </a:r>
            <a:r>
              <a:rPr dirty="0" sz="27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55" b="1">
                <a:solidFill>
                  <a:srgbClr val="050505"/>
                </a:solidFill>
                <a:latin typeface="Trebuchet MS"/>
                <a:cs typeface="Trebuchet MS"/>
              </a:rPr>
              <a:t>report</a:t>
            </a:r>
            <a:r>
              <a:rPr dirty="0" sz="27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25" b="1">
                <a:solidFill>
                  <a:srgbClr val="050505"/>
                </a:solidFill>
                <a:latin typeface="Trebuchet MS"/>
                <a:cs typeface="Trebuchet MS"/>
              </a:rPr>
              <a:t>phishing</a:t>
            </a:r>
            <a:r>
              <a:rPr dirty="0" sz="27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95" b="1">
                <a:solidFill>
                  <a:srgbClr val="050505"/>
                </a:solidFill>
                <a:latin typeface="Trebuchet MS"/>
                <a:cs typeface="Trebuchet MS"/>
              </a:rPr>
              <a:t>attempts</a:t>
            </a:r>
            <a:r>
              <a:rPr dirty="0" sz="27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260" b="1">
                <a:solidFill>
                  <a:srgbClr val="050505"/>
                </a:solidFill>
                <a:latin typeface="Trebuchet MS"/>
                <a:cs typeface="Trebuchet MS"/>
              </a:rPr>
              <a:t>to</a:t>
            </a:r>
            <a:r>
              <a:rPr dirty="0" sz="27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50" b="1">
                <a:solidFill>
                  <a:srgbClr val="050505"/>
                </a:solidFill>
                <a:latin typeface="Trebuchet MS"/>
                <a:cs typeface="Trebuchet MS"/>
              </a:rPr>
              <a:t>the</a:t>
            </a:r>
            <a:r>
              <a:rPr dirty="0" sz="27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b="1">
                <a:solidFill>
                  <a:srgbClr val="050505"/>
                </a:solidFill>
                <a:latin typeface="Trebuchet MS"/>
                <a:cs typeface="Trebuchet MS"/>
              </a:rPr>
              <a:t>FTC</a:t>
            </a:r>
            <a:r>
              <a:rPr dirty="0" sz="27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95" b="1">
                <a:solidFill>
                  <a:srgbClr val="050505"/>
                </a:solidFill>
                <a:latin typeface="Trebuchet MS"/>
                <a:cs typeface="Trebuchet MS"/>
              </a:rPr>
              <a:t>at</a:t>
            </a:r>
            <a:r>
              <a:rPr dirty="0" sz="27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20" b="1">
                <a:solidFill>
                  <a:srgbClr val="050505"/>
                </a:solidFill>
                <a:latin typeface="Trebuchet MS"/>
                <a:cs typeface="Trebuchet MS"/>
                <a:hlinkClick r:id="rId6"/>
              </a:rPr>
              <a:t>www.ftc.gov/complaint.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3050" spc="2405">
                <a:solidFill>
                  <a:srgbClr val="050505"/>
                </a:solidFill>
                <a:latin typeface="Webdings"/>
                <a:cs typeface="Webdings"/>
              </a:rPr>
              <a:t>🔍</a:t>
            </a:r>
            <a:r>
              <a:rPr dirty="0" sz="3050" spc="5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dirty="0" sz="2700" spc="240" b="1">
                <a:solidFill>
                  <a:srgbClr val="050505"/>
                </a:solidFill>
                <a:latin typeface="Trebuchet MS"/>
                <a:cs typeface="Trebuchet MS"/>
              </a:rPr>
              <a:t>Monitor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75" b="1">
                <a:solidFill>
                  <a:srgbClr val="050505"/>
                </a:solidFill>
                <a:latin typeface="Trebuchet MS"/>
                <a:cs typeface="Trebuchet MS"/>
              </a:rPr>
              <a:t>Accounts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65" b="1">
                <a:solidFill>
                  <a:srgbClr val="050505"/>
                </a:solidFill>
                <a:latin typeface="Trebuchet MS"/>
                <a:cs typeface="Trebuchet MS"/>
              </a:rPr>
              <a:t>for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30" b="1">
                <a:solidFill>
                  <a:srgbClr val="050505"/>
                </a:solidFill>
                <a:latin typeface="Trebuchet MS"/>
                <a:cs typeface="Trebuchet MS"/>
              </a:rPr>
              <a:t>Unusual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20" b="1">
                <a:solidFill>
                  <a:srgbClr val="050505"/>
                </a:solidFill>
                <a:latin typeface="Trebuchet MS"/>
                <a:cs typeface="Trebuchet MS"/>
              </a:rPr>
              <a:t>Activity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-310" b="1">
                <a:solidFill>
                  <a:srgbClr val="050505"/>
                </a:solidFill>
                <a:latin typeface="Trebuchet MS"/>
                <a:cs typeface="Trebuchet MS"/>
              </a:rPr>
              <a:t>:</a:t>
            </a:r>
            <a:endParaRPr sz="2700">
              <a:latin typeface="Trebuchet MS"/>
              <a:cs typeface="Trebuchet MS"/>
            </a:endParaRPr>
          </a:p>
          <a:p>
            <a:pPr marL="408940" marR="5080">
              <a:lnSpc>
                <a:spcPts val="3529"/>
              </a:lnSpc>
              <a:spcBef>
                <a:spcPts val="30"/>
              </a:spcBef>
            </a:pPr>
            <a:r>
              <a:rPr dirty="0" sz="2700" spc="130" b="1">
                <a:solidFill>
                  <a:srgbClr val="050505"/>
                </a:solidFill>
                <a:latin typeface="Trebuchet MS"/>
                <a:cs typeface="Trebuchet MS"/>
              </a:rPr>
              <a:t>Check</a:t>
            </a:r>
            <a:r>
              <a:rPr dirty="0" sz="2700" spc="-4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45" b="1">
                <a:solidFill>
                  <a:srgbClr val="050505"/>
                </a:solidFill>
                <a:latin typeface="Trebuchet MS"/>
                <a:cs typeface="Trebuchet MS"/>
              </a:rPr>
              <a:t>your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85" b="1">
                <a:solidFill>
                  <a:srgbClr val="050505"/>
                </a:solidFill>
                <a:latin typeface="Trebuchet MS"/>
                <a:cs typeface="Trebuchet MS"/>
              </a:rPr>
              <a:t>bank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05" b="1">
                <a:solidFill>
                  <a:srgbClr val="050505"/>
                </a:solidFill>
                <a:latin typeface="Trebuchet MS"/>
                <a:cs typeface="Trebuchet MS"/>
              </a:rPr>
              <a:t>accounts,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45" b="1">
                <a:solidFill>
                  <a:srgbClr val="050505"/>
                </a:solidFill>
                <a:latin typeface="Trebuchet MS"/>
                <a:cs typeface="Trebuchet MS"/>
              </a:rPr>
              <a:t>emails,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90" b="1">
                <a:solidFill>
                  <a:srgbClr val="050505"/>
                </a:solidFill>
                <a:latin typeface="Trebuchet MS"/>
                <a:cs typeface="Trebuchet MS"/>
              </a:rPr>
              <a:t>and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30" b="1">
                <a:solidFill>
                  <a:srgbClr val="050505"/>
                </a:solidFill>
                <a:latin typeface="Trebuchet MS"/>
                <a:cs typeface="Trebuchet MS"/>
              </a:rPr>
              <a:t>personal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50" b="1">
                <a:solidFill>
                  <a:srgbClr val="050505"/>
                </a:solidFill>
                <a:latin typeface="Trebuchet MS"/>
                <a:cs typeface="Trebuchet MS"/>
              </a:rPr>
              <a:t>accounts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65" b="1">
                <a:solidFill>
                  <a:srgbClr val="050505"/>
                </a:solidFill>
                <a:latin typeface="Trebuchet MS"/>
                <a:cs typeface="Trebuchet MS"/>
              </a:rPr>
              <a:t>for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35" b="1">
                <a:solidFill>
                  <a:srgbClr val="050505"/>
                </a:solidFill>
                <a:latin typeface="Trebuchet MS"/>
                <a:cs typeface="Trebuchet MS"/>
              </a:rPr>
              <a:t>unauthorized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40" b="1">
                <a:solidFill>
                  <a:srgbClr val="050505"/>
                </a:solidFill>
                <a:latin typeface="Trebuchet MS"/>
                <a:cs typeface="Trebuchet MS"/>
              </a:rPr>
              <a:t>transactions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75" b="1">
                <a:solidFill>
                  <a:srgbClr val="050505"/>
                </a:solidFill>
                <a:latin typeface="Trebuchet MS"/>
                <a:cs typeface="Trebuchet MS"/>
              </a:rPr>
              <a:t>or</a:t>
            </a:r>
            <a:r>
              <a:rPr dirty="0" sz="2700" spc="-4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80" b="1">
                <a:solidFill>
                  <a:srgbClr val="050505"/>
                </a:solidFill>
                <a:latin typeface="Trebuchet MS"/>
                <a:cs typeface="Trebuchet MS"/>
              </a:rPr>
              <a:t>changes. </a:t>
            </a:r>
            <a:r>
              <a:rPr dirty="0" sz="2700" spc="140" b="1">
                <a:solidFill>
                  <a:srgbClr val="050505"/>
                </a:solidFill>
                <a:latin typeface="Trebuchet MS"/>
                <a:cs typeface="Trebuchet MS"/>
              </a:rPr>
              <a:t>Set</a:t>
            </a:r>
            <a:r>
              <a:rPr dirty="0" sz="2700" spc="-4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95" b="1">
                <a:solidFill>
                  <a:srgbClr val="050505"/>
                </a:solidFill>
                <a:latin typeface="Trebuchet MS"/>
                <a:cs typeface="Trebuchet MS"/>
              </a:rPr>
              <a:t>up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95" b="1">
                <a:solidFill>
                  <a:srgbClr val="050505"/>
                </a:solidFill>
                <a:latin typeface="Trebuchet MS"/>
                <a:cs typeface="Trebuchet MS"/>
              </a:rPr>
              <a:t>alerts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65" b="1">
                <a:solidFill>
                  <a:srgbClr val="050505"/>
                </a:solidFill>
                <a:latin typeface="Trebuchet MS"/>
                <a:cs typeface="Trebuchet MS"/>
              </a:rPr>
              <a:t>for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30" b="1">
                <a:solidFill>
                  <a:srgbClr val="050505"/>
                </a:solidFill>
                <a:latin typeface="Trebuchet MS"/>
                <a:cs typeface="Trebuchet MS"/>
              </a:rPr>
              <a:t>login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95" b="1">
                <a:solidFill>
                  <a:srgbClr val="050505"/>
                </a:solidFill>
                <a:latin typeface="Trebuchet MS"/>
                <a:cs typeface="Trebuchet MS"/>
              </a:rPr>
              <a:t>attempts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204" b="1">
                <a:solidFill>
                  <a:srgbClr val="050505"/>
                </a:solidFill>
                <a:latin typeface="Trebuchet MS"/>
                <a:cs typeface="Trebuchet MS"/>
              </a:rPr>
              <a:t>from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204" b="1">
                <a:solidFill>
                  <a:srgbClr val="050505"/>
                </a:solidFill>
                <a:latin typeface="Trebuchet MS"/>
                <a:cs typeface="Trebuchet MS"/>
              </a:rPr>
              <a:t>unknown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80" b="1">
                <a:solidFill>
                  <a:srgbClr val="050505"/>
                </a:solidFill>
                <a:latin typeface="Trebuchet MS"/>
                <a:cs typeface="Trebuchet MS"/>
              </a:rPr>
              <a:t>devices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481830" marR="5080" indent="-4469765">
              <a:lnSpc>
                <a:spcPct val="108000"/>
              </a:lnSpc>
              <a:spcBef>
                <a:spcPts val="100"/>
              </a:spcBef>
            </a:pPr>
            <a:r>
              <a:rPr dirty="0" spc="280"/>
              <a:t>Case</a:t>
            </a:r>
            <a:r>
              <a:rPr dirty="0" spc="-165"/>
              <a:t> </a:t>
            </a:r>
            <a:r>
              <a:rPr dirty="0" spc="300"/>
              <a:t>Studies</a:t>
            </a:r>
            <a:r>
              <a:rPr dirty="0" spc="-160"/>
              <a:t> </a:t>
            </a:r>
            <a:r>
              <a:rPr dirty="0" spc="1645"/>
              <a:t>–</a:t>
            </a:r>
            <a:r>
              <a:rPr dirty="0" spc="-165"/>
              <a:t> </a:t>
            </a:r>
            <a:r>
              <a:rPr dirty="0" spc="120"/>
              <a:t>Real</a:t>
            </a:r>
            <a:r>
              <a:rPr dirty="0" spc="-160"/>
              <a:t> </a:t>
            </a:r>
            <a:r>
              <a:rPr dirty="0" spc="210"/>
              <a:t>Phishing </a:t>
            </a:r>
            <a:r>
              <a:rPr dirty="0" spc="455"/>
              <a:t>Attacks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9847" y="0"/>
            <a:ext cx="1168192" cy="48931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63286" y="9701126"/>
            <a:ext cx="1361313" cy="58587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125" y="4954280"/>
            <a:ext cx="152400" cy="1523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125" y="6306830"/>
            <a:ext cx="152400" cy="15239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125" y="7659380"/>
            <a:ext cx="152400" cy="152399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76619" rIns="0" bIns="0" rtlCol="0" vert="horz">
            <a:spAutoFit/>
          </a:bodyPr>
          <a:lstStyle/>
          <a:p>
            <a:pPr marL="248285" marR="1064895">
              <a:lnSpc>
                <a:spcPct val="108200"/>
              </a:lnSpc>
              <a:spcBef>
                <a:spcPts val="95"/>
              </a:spcBef>
            </a:pPr>
            <a:r>
              <a:rPr dirty="0" spc="280"/>
              <a:t>Google</a:t>
            </a:r>
            <a:r>
              <a:rPr dirty="0" spc="-114"/>
              <a:t> </a:t>
            </a:r>
            <a:r>
              <a:rPr dirty="0" spc="200"/>
              <a:t>&amp;</a:t>
            </a:r>
            <a:r>
              <a:rPr dirty="0" spc="-100"/>
              <a:t> </a:t>
            </a:r>
            <a:r>
              <a:rPr dirty="0" spc="204"/>
              <a:t>Facebook</a:t>
            </a:r>
            <a:r>
              <a:rPr dirty="0" spc="-95"/>
              <a:t> </a:t>
            </a:r>
            <a:r>
              <a:rPr dirty="0" spc="-75"/>
              <a:t>(2013-</a:t>
            </a:r>
            <a:r>
              <a:rPr dirty="0" spc="-10"/>
              <a:t>2015)</a:t>
            </a:r>
            <a:r>
              <a:rPr dirty="0" spc="-100"/>
              <a:t> </a:t>
            </a:r>
            <a:r>
              <a:rPr dirty="0" spc="-390"/>
              <a:t>:</a:t>
            </a:r>
            <a:r>
              <a:rPr dirty="0" spc="-90"/>
              <a:t> </a:t>
            </a:r>
            <a:r>
              <a:rPr dirty="0" spc="180"/>
              <a:t>Lost</a:t>
            </a:r>
            <a:r>
              <a:rPr dirty="0" spc="-95"/>
              <a:t> </a:t>
            </a:r>
            <a:r>
              <a:rPr dirty="0" spc="210"/>
              <a:t>over</a:t>
            </a:r>
            <a:r>
              <a:rPr dirty="0" spc="-100"/>
              <a:t> </a:t>
            </a:r>
            <a:r>
              <a:rPr dirty="0" spc="165"/>
              <a:t>$100M</a:t>
            </a:r>
            <a:r>
              <a:rPr dirty="0" spc="-95"/>
              <a:t> </a:t>
            </a:r>
            <a:r>
              <a:rPr dirty="0" spc="385"/>
              <a:t>to</a:t>
            </a:r>
            <a:r>
              <a:rPr dirty="0" spc="-100"/>
              <a:t> </a:t>
            </a:r>
            <a:r>
              <a:rPr dirty="0" spc="240"/>
              <a:t>a</a:t>
            </a:r>
            <a:r>
              <a:rPr dirty="0" spc="-95"/>
              <a:t> </a:t>
            </a:r>
            <a:r>
              <a:rPr dirty="0" spc="204"/>
              <a:t>fake </a:t>
            </a:r>
            <a:r>
              <a:rPr dirty="0" spc="130"/>
              <a:t>invoice</a:t>
            </a:r>
            <a:r>
              <a:rPr dirty="0" spc="-80"/>
              <a:t> </a:t>
            </a:r>
            <a:r>
              <a:rPr dirty="0" spc="190"/>
              <a:t>phishing</a:t>
            </a:r>
            <a:r>
              <a:rPr dirty="0" spc="-75"/>
              <a:t> </a:t>
            </a:r>
            <a:r>
              <a:rPr dirty="0" spc="100"/>
              <a:t>scam.</a:t>
            </a:r>
          </a:p>
          <a:p>
            <a:pPr marL="248285" marR="5080">
              <a:lnSpc>
                <a:spcPct val="108200"/>
              </a:lnSpc>
            </a:pPr>
            <a:r>
              <a:rPr dirty="0" spc="150"/>
              <a:t>Twitter</a:t>
            </a:r>
            <a:r>
              <a:rPr dirty="0" spc="-80"/>
              <a:t> </a:t>
            </a:r>
            <a:r>
              <a:rPr dirty="0" spc="229"/>
              <a:t>Hack</a:t>
            </a:r>
            <a:r>
              <a:rPr dirty="0" spc="-75"/>
              <a:t> </a:t>
            </a:r>
            <a:r>
              <a:rPr dirty="0" spc="150"/>
              <a:t>(2020)</a:t>
            </a:r>
            <a:r>
              <a:rPr dirty="0" spc="-75"/>
              <a:t> </a:t>
            </a:r>
            <a:r>
              <a:rPr dirty="0" spc="-390"/>
              <a:t>:</a:t>
            </a:r>
            <a:r>
              <a:rPr dirty="0" spc="-75"/>
              <a:t> </a:t>
            </a:r>
            <a:r>
              <a:rPr dirty="0" spc="190"/>
              <a:t>Spear</a:t>
            </a:r>
            <a:r>
              <a:rPr dirty="0" spc="-75"/>
              <a:t> </a:t>
            </a:r>
            <a:r>
              <a:rPr dirty="0" spc="190"/>
              <a:t>phishing</a:t>
            </a:r>
            <a:r>
              <a:rPr dirty="0" spc="-75"/>
              <a:t> </a:t>
            </a:r>
            <a:r>
              <a:rPr dirty="0" spc="260"/>
              <a:t>attack</a:t>
            </a:r>
            <a:r>
              <a:rPr dirty="0" spc="-75"/>
              <a:t> </a:t>
            </a:r>
            <a:r>
              <a:rPr dirty="0" spc="265"/>
              <a:t>compromised</a:t>
            </a:r>
            <a:r>
              <a:rPr dirty="0" spc="-75"/>
              <a:t> </a:t>
            </a:r>
            <a:r>
              <a:rPr dirty="0" spc="185"/>
              <a:t>high </a:t>
            </a:r>
            <a:r>
              <a:rPr dirty="0" spc="150"/>
              <a:t>profile</a:t>
            </a:r>
            <a:r>
              <a:rPr dirty="0" spc="-75"/>
              <a:t> </a:t>
            </a:r>
            <a:r>
              <a:rPr dirty="0" spc="150"/>
              <a:t>accounts.</a:t>
            </a:r>
          </a:p>
          <a:p>
            <a:pPr marL="248285" marR="415290">
              <a:lnSpc>
                <a:spcPct val="108200"/>
              </a:lnSpc>
            </a:pPr>
            <a:r>
              <a:rPr dirty="0" spc="260"/>
              <a:t>COVID-</a:t>
            </a:r>
            <a:r>
              <a:rPr dirty="0" spc="-330"/>
              <a:t>19</a:t>
            </a:r>
            <a:r>
              <a:rPr dirty="0" spc="-75"/>
              <a:t> </a:t>
            </a:r>
            <a:r>
              <a:rPr dirty="0" spc="235"/>
              <a:t>Scams</a:t>
            </a:r>
            <a:r>
              <a:rPr dirty="0" spc="-75"/>
              <a:t> </a:t>
            </a:r>
            <a:r>
              <a:rPr dirty="0" spc="80"/>
              <a:t>(2020+)</a:t>
            </a:r>
            <a:r>
              <a:rPr dirty="0" spc="-70"/>
              <a:t> </a:t>
            </a:r>
            <a:r>
              <a:rPr dirty="0" spc="-390"/>
              <a:t>:</a:t>
            </a:r>
            <a:r>
              <a:rPr dirty="0" spc="-75"/>
              <a:t> </a:t>
            </a:r>
            <a:r>
              <a:rPr dirty="0" spc="150"/>
              <a:t>Fraudulent</a:t>
            </a:r>
            <a:r>
              <a:rPr dirty="0" spc="-70"/>
              <a:t> </a:t>
            </a:r>
            <a:r>
              <a:rPr dirty="0" spc="145"/>
              <a:t>emails</a:t>
            </a:r>
            <a:r>
              <a:rPr dirty="0" spc="-75"/>
              <a:t> </a:t>
            </a:r>
            <a:r>
              <a:rPr dirty="0" spc="215"/>
              <a:t>pretending</a:t>
            </a:r>
            <a:r>
              <a:rPr dirty="0" spc="-75"/>
              <a:t> </a:t>
            </a:r>
            <a:r>
              <a:rPr dirty="0" spc="385"/>
              <a:t>to</a:t>
            </a:r>
            <a:r>
              <a:rPr dirty="0" spc="-70"/>
              <a:t> </a:t>
            </a:r>
            <a:r>
              <a:rPr dirty="0" spc="170"/>
              <a:t>be </a:t>
            </a:r>
            <a:r>
              <a:rPr dirty="0" spc="305"/>
              <a:t>from</a:t>
            </a:r>
            <a:r>
              <a:rPr dirty="0" spc="-75"/>
              <a:t> </a:t>
            </a:r>
            <a:r>
              <a:rPr dirty="0" spc="180"/>
              <a:t>health</a:t>
            </a:r>
            <a:r>
              <a:rPr dirty="0" spc="-75"/>
              <a:t> </a:t>
            </a:r>
            <a:r>
              <a:rPr dirty="0" spc="195"/>
              <a:t>organizations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050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Vinayak Dhanwai</dc:creator>
  <cp:keywords>DAGd3rYm3TU,BAGV0BiHjmo,0</cp:keywords>
  <dc:title>PHISHING AWARENESS TRAINING</dc:title>
  <dcterms:created xsi:type="dcterms:W3CDTF">2025-02-27T17:09:52Z</dcterms:created>
  <dcterms:modified xsi:type="dcterms:W3CDTF">2025-02-27T17:09:52Z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2025-02-01T00:00:00Z</vt:filetime>
  </property>
  <property fmtid="{D5CDD505-2E9C-101B-9397-08002B2CF9AE}" pid="3" name="Creator">
    <vt:lpwstr>Canva</vt:lpwstr>
  </property>
  <property fmtid="{D5CDD505-2E9C-101B-9397-08002B2CF9AE}" pid="4" name="LastSaved">
    <vt:filetime>2025-02-27T00:00:00Z</vt:filetime>
  </property>
  <property fmtid="{D5CDD505-2E9C-101B-9397-08002B2CF9AE}" pid="5" name="Producer">
    <vt:lpwstr>Canva</vt:lpwstr>
  </property>
</Properties>
</file>