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3"/>
  </p:notesMasterIdLst>
  <p:sldIdLst>
    <p:sldId id="268" r:id="rId2"/>
    <p:sldId id="263" r:id="rId3"/>
    <p:sldId id="270" r:id="rId4"/>
    <p:sldId id="257" r:id="rId5"/>
    <p:sldId id="302" r:id="rId6"/>
    <p:sldId id="305" r:id="rId7"/>
    <p:sldId id="304" r:id="rId8"/>
    <p:sldId id="306" r:id="rId9"/>
    <p:sldId id="308" r:id="rId10"/>
    <p:sldId id="307"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249A"/>
    <a:srgbClr val="FFFFFF"/>
    <a:srgbClr val="E4B429"/>
    <a:srgbClr val="FFD54F"/>
    <a:srgbClr val="FFEA3D"/>
    <a:srgbClr val="FFFFAA"/>
    <a:srgbClr val="0073CF"/>
    <a:srgbClr val="57068C"/>
    <a:srgbClr val="FFDB43"/>
    <a:srgbClr val="FDD541"/>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877" autoAdjust="0"/>
  </p:normalViewPr>
  <p:slideViewPr>
    <p:cSldViewPr snapToGrid="0">
      <p:cViewPr varScale="1">
        <p:scale>
          <a:sx n="87" d="100"/>
          <a:sy n="87" d="100"/>
        </p:scale>
        <p:origin x="1512" y="84"/>
      </p:cViewPr>
      <p:guideLst>
        <p:guide orient="horz" pos="2160"/>
        <p:guide pos="3840"/>
      </p:guideLst>
    </p:cSldViewPr>
  </p:slideViewPr>
  <p:notesTextViewPr>
    <p:cViewPr>
      <p:scale>
        <a:sx n="1" d="1"/>
        <a:sy n="1" d="1"/>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1999.5116" units="1/in"/>
          <inkml:channelProperty channel="T" name="resolution" value="1" units="1/dev"/>
        </inkml:channelProperties>
      </inkml:inkSource>
      <inkml:timestamp xml:id="ts0" timeString="2021-10-29T22:56:10.259"/>
    </inkml:context>
    <inkml:brush xml:id="br0">
      <inkml:brushProperty name="width" value="0.05292" units="cm"/>
      <inkml:brushProperty name="height" value="0.05292" units="cm"/>
      <inkml:brushProperty name="color" value="#FF0000"/>
    </inkml:brush>
  </inkml:definitions>
  <inkml:trace contextRef="#ctx0" brushRef="#br0">5229 17273 98 0,'0'-4'452'0,"0"4"-86"0,0-3-92 0,0 3-71 0,-6 0-45 0,6-4-36 15,0 4-25-15,0 0-21 0,0 0-15 0,0 0-15 0,0 0-9 16,0 0-9-16,0 0-6 0,0 0-4 0,0 0-8 16,0 0-4-16,0 0-4 0,6 0-1 0,-6 0-4 0,0 4 0 0,0-4-9 15,0 0-11-15,0 3-21 0,7-3-28 0,-7 4-33 0,0 0-40 16,6-1-46-16,-6 1-65 0,6 0-87 0,-6 3-74 15,0-4-38-15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E97C-1779-4CEE-80D0-5BBB1AC4023D}"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EF7D1-689C-4BC1-B59B-4A4CE078ECDF}" type="slidenum">
              <a:rPr lang="en-US" smtClean="0"/>
              <a:t>‹#›</a:t>
            </a:fld>
            <a:endParaRPr lang="en-US"/>
          </a:p>
        </p:txBody>
      </p:sp>
    </p:spTree>
    <p:extLst>
      <p:ext uri="{BB962C8B-B14F-4D97-AF65-F5344CB8AC3E}">
        <p14:creationId xmlns:p14="http://schemas.microsoft.com/office/powerpoint/2010/main" val="198114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2</a:t>
            </a:fld>
            <a:endParaRPr lang="en-US"/>
          </a:p>
        </p:txBody>
      </p:sp>
    </p:spTree>
    <p:extLst>
      <p:ext uri="{BB962C8B-B14F-4D97-AF65-F5344CB8AC3E}">
        <p14:creationId xmlns:p14="http://schemas.microsoft.com/office/powerpoint/2010/main" val="295702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3</a:t>
            </a:fld>
            <a:endParaRPr lang="en-US"/>
          </a:p>
        </p:txBody>
      </p:sp>
    </p:spTree>
    <p:extLst>
      <p:ext uri="{BB962C8B-B14F-4D97-AF65-F5344CB8AC3E}">
        <p14:creationId xmlns:p14="http://schemas.microsoft.com/office/powerpoint/2010/main" val="3612300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communication without words." is an oversimplification,</a:t>
            </a:r>
            <a:r>
              <a:rPr lang="en-GB" baseline="0" dirty="0" smtClean="0"/>
              <a:t> </a:t>
            </a:r>
            <a:r>
              <a:rPr lang="en-GB" dirty="0" smtClean="0"/>
              <a:t>vocal communication (by mouth) and verbal communication (with words). Some non-verbal messages have a vocal element. non-spoken forms of communication' such as American Sign Language, are linguistic and not really non-verbal in the</a:t>
            </a:r>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4</a:t>
            </a:fld>
            <a:endParaRPr lang="en-US"/>
          </a:p>
        </p:txBody>
      </p:sp>
    </p:spTree>
    <p:extLst>
      <p:ext uri="{BB962C8B-B14F-4D97-AF65-F5344CB8AC3E}">
        <p14:creationId xmlns:p14="http://schemas.microsoft.com/office/powerpoint/2010/main" val="360751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5</a:t>
            </a:fld>
            <a:endParaRPr lang="en-US"/>
          </a:p>
        </p:txBody>
      </p:sp>
    </p:spTree>
    <p:extLst>
      <p:ext uri="{BB962C8B-B14F-4D97-AF65-F5344CB8AC3E}">
        <p14:creationId xmlns:p14="http://schemas.microsoft.com/office/powerpoint/2010/main" val="401980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smtClean="0">
                <a:solidFill>
                  <a:schemeClr val="tx1"/>
                </a:solidFill>
                <a:effectLst/>
                <a:latin typeface="+mn-lt"/>
                <a:ea typeface="+mn-ea"/>
                <a:cs typeface="+mn-cs"/>
              </a:rPr>
              <a:t>Clothes are also a very important part of our personality so ..What we wear and how we wear it? Can s</a:t>
            </a:r>
            <a:r>
              <a:rPr lang="en-US" sz="1200" b="0" i="0" kern="1200" dirty="0" smtClean="0">
                <a:solidFill>
                  <a:schemeClr val="tx1"/>
                </a:solidFill>
                <a:effectLst/>
                <a:latin typeface="+mn-lt"/>
                <a:ea typeface="+mn-ea"/>
                <a:cs typeface="+mn-cs"/>
              </a:rPr>
              <a:t>ignal towards a multitude of things! </a:t>
            </a:r>
            <a:r>
              <a:rPr lang="en-GB" sz="1200" b="0" i="0" kern="1200" dirty="0" smtClean="0">
                <a:solidFill>
                  <a:schemeClr val="tx1"/>
                </a:solidFill>
                <a:effectLst/>
                <a:latin typeface="+mn-lt"/>
                <a:ea typeface="+mn-ea"/>
                <a:cs typeface="+mn-cs"/>
              </a:rPr>
              <a:t>C</a:t>
            </a:r>
            <a:r>
              <a:rPr lang="en-GB" dirty="0" smtClean="0"/>
              <a:t>lothing is</a:t>
            </a:r>
            <a:r>
              <a:rPr lang="en-GB" baseline="0" dirty="0" smtClean="0"/>
              <a:t> one of the most important </a:t>
            </a:r>
            <a:r>
              <a:rPr lang="en-GB" dirty="0" smtClean="0"/>
              <a:t>tool of non-verbal communication. As per our textbook,</a:t>
            </a:r>
            <a:r>
              <a:rPr lang="en-GB" baseline="0" dirty="0" smtClean="0"/>
              <a:t> a finding suggests that there are at least 10 types of messages , like – Economic level, educational level, social position, social background, etc. While posing for this picture, we asserted our strength/ our power by the use of our clothes. </a:t>
            </a:r>
            <a:r>
              <a:rPr lang="en-IN" dirty="0" smtClean="0"/>
              <a:t>Just imagine how one would , </a:t>
            </a:r>
            <a:r>
              <a:rPr lang="en-GB" dirty="0" smtClean="0"/>
              <a:t>“Roll up his sleeves” to prepare/indicate towards the possibility of a fight. However,</a:t>
            </a:r>
            <a:r>
              <a:rPr lang="en-GB" baseline="0" dirty="0" smtClean="0"/>
              <a:t> in this case we just wanted to flex our biceps. How clothes can be used to make a statement. </a:t>
            </a:r>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6</a:t>
            </a:fld>
            <a:endParaRPr lang="en-US"/>
          </a:p>
        </p:txBody>
      </p:sp>
    </p:spTree>
    <p:extLst>
      <p:ext uri="{BB962C8B-B14F-4D97-AF65-F5344CB8AC3E}">
        <p14:creationId xmlns:p14="http://schemas.microsoft.com/office/powerpoint/2010/main" val="29017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Human face is one of the most expressive parts of our body which helps us deliver a plethora of communicative signals, to regulate interactions and establish connections.  We also use</a:t>
            </a:r>
            <a:r>
              <a:rPr lang="en-GB" sz="1200" b="0" i="0" kern="1200" baseline="0" dirty="0" smtClean="0">
                <a:solidFill>
                  <a:schemeClr val="tx1"/>
                </a:solidFill>
                <a:effectLst/>
                <a:latin typeface="+mn-lt"/>
                <a:ea typeface="+mn-ea"/>
                <a:cs typeface="+mn-cs"/>
              </a:rPr>
              <a:t> are face to convey emotions, how we smile when we are happy, frown when we are sad and so on. The fact by using emoji (which are digital manifestations of our facial expression) can help us articulate our thoughts/emotions/feelings. Our eyes </a:t>
            </a:r>
            <a:r>
              <a:rPr lang="en-GB" dirty="0" smtClean="0"/>
              <a:t>themselves can send numerous</a:t>
            </a:r>
            <a:r>
              <a:rPr lang="en-GB" baseline="0" dirty="0" smtClean="0"/>
              <a:t> signals. Looking directly into the camera in front of us, And yeah I should take this moment to explain that there were actually two cameras. There was a camera directly in front of us and another camera from which this picture was taken. </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So, by </a:t>
            </a:r>
            <a:r>
              <a:rPr lang="en-GB" sz="1200" b="0" i="0" kern="1200" baseline="0" dirty="0" smtClean="0">
                <a:solidFill>
                  <a:schemeClr val="tx1"/>
                </a:solidFill>
                <a:effectLst/>
                <a:latin typeface="+mn-lt"/>
                <a:ea typeface="+mn-ea"/>
                <a:cs typeface="+mn-cs"/>
              </a:rPr>
              <a:t>l</a:t>
            </a:r>
            <a:r>
              <a:rPr lang="en-GB" baseline="0" dirty="0" smtClean="0"/>
              <a:t>ooking directly into the camera in front of us, </a:t>
            </a:r>
            <a:r>
              <a:rPr lang="en-GB" baseline="0" dirty="0" err="1" smtClean="0"/>
              <a:t>Zohr</a:t>
            </a:r>
            <a:r>
              <a:rPr lang="en-GB" baseline="0" dirty="0" smtClean="0"/>
              <a:t> is probably trying to give a message that he is a “fearless soul”.</a:t>
            </a:r>
            <a:br>
              <a:rPr lang="en-GB" baseline="0" dirty="0" smtClean="0"/>
            </a:br>
            <a:r>
              <a:rPr lang="en-GB" baseline="0" dirty="0" smtClean="0"/>
              <a:t/>
            </a:r>
            <a:br>
              <a:rPr lang="en-GB" baseline="0" dirty="0" smtClean="0"/>
            </a:br>
            <a:r>
              <a:rPr lang="en-GB" baseline="0" dirty="0" smtClean="0"/>
              <a:t>BUT WAIT THERE’s more, I don’t know if you have noticed it or not. But, there’s one more guy in the picture who is very aptly using his face to express his emotions. Nope it’s not me. Let’s zoom in a little bit</a:t>
            </a:r>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7</a:t>
            </a:fld>
            <a:endParaRPr lang="en-US"/>
          </a:p>
        </p:txBody>
      </p:sp>
    </p:spTree>
    <p:extLst>
      <p:ext uri="{BB962C8B-B14F-4D97-AF65-F5344CB8AC3E}">
        <p14:creationId xmlns:p14="http://schemas.microsoft.com/office/powerpoint/2010/main" val="14120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Hahahahahah</a:t>
            </a:r>
            <a:endParaRPr lang="en-IN" dirty="0" smtClean="0"/>
          </a:p>
          <a:p>
            <a:r>
              <a:rPr lang="en-IN" dirty="0" smtClean="0"/>
              <a:t>So this</a:t>
            </a:r>
            <a:r>
              <a:rPr lang="en-IN" baseline="0" dirty="0" smtClean="0"/>
              <a:t> is Rohan, and just by looking at his face, you can tell very easily that  he’s probably thinking “What’s going on?”. And by using these examples I hope I was able to help you understand how crucial facial expressions are in our ability to communicate with people around us. </a:t>
            </a:r>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8</a:t>
            </a:fld>
            <a:endParaRPr lang="en-US"/>
          </a:p>
        </p:txBody>
      </p:sp>
    </p:spTree>
    <p:extLst>
      <p:ext uri="{BB962C8B-B14F-4D97-AF65-F5344CB8AC3E}">
        <p14:creationId xmlns:p14="http://schemas.microsoft.com/office/powerpoint/2010/main" val="206334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9</a:t>
            </a:fld>
            <a:endParaRPr lang="en-US"/>
          </a:p>
        </p:txBody>
      </p:sp>
    </p:spTree>
    <p:extLst>
      <p:ext uri="{BB962C8B-B14F-4D97-AF65-F5344CB8AC3E}">
        <p14:creationId xmlns:p14="http://schemas.microsoft.com/office/powerpoint/2010/main" val="423091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CCEF7D1-689C-4BC1-B59B-4A4CE078ECDF}" type="slidenum">
              <a:rPr lang="en-US" smtClean="0"/>
              <a:t>10</a:t>
            </a:fld>
            <a:endParaRPr lang="en-US"/>
          </a:p>
        </p:txBody>
      </p:sp>
    </p:spTree>
    <p:extLst>
      <p:ext uri="{BB962C8B-B14F-4D97-AF65-F5344CB8AC3E}">
        <p14:creationId xmlns:p14="http://schemas.microsoft.com/office/powerpoint/2010/main" val="3029652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stretch>
            <a:fillRect/>
          </a:stretch>
        </p:blipFill>
        <p:spPr>
          <a:xfrm>
            <a:off x="434268" y="5670949"/>
            <a:ext cx="2831372" cy="724754"/>
          </a:xfrm>
          <a:prstGeom prst="rect">
            <a:avLst/>
          </a:prstGeom>
        </p:spPr>
      </p:pic>
      <p:sp>
        <p:nvSpPr>
          <p:cNvPr id="2" name="Title 1"/>
          <p:cNvSpPr>
            <a:spLocks noGrp="1"/>
          </p:cNvSpPr>
          <p:nvPr>
            <p:ph type="ctrTitle" hasCustomPrompt="1"/>
          </p:nvPr>
        </p:nvSpPr>
        <p:spPr>
          <a:xfrm>
            <a:off x="452740" y="1028940"/>
            <a:ext cx="8692199" cy="1474115"/>
          </a:xfrm>
        </p:spPr>
        <p:txBody>
          <a:bodyPr lIns="0" anchor="b">
            <a:noAutofit/>
          </a:bodyPr>
          <a:lstStyle>
            <a:lvl1pPr algn="l">
              <a:defRPr sz="5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10/30/2021</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93005692-73BE-493E-93AB-ECD6027A7652}" type="slidenum">
              <a:rPr lang="en-US" smtClean="0"/>
              <a:pPr/>
              <a:t>‹#›</a:t>
            </a:fld>
            <a:endParaRPr lang="en-US" dirty="0"/>
          </a:p>
        </p:txBody>
      </p:sp>
      <p:grpSp>
        <p:nvGrpSpPr>
          <p:cNvPr id="16" name="Group 15"/>
          <p:cNvGrpSpPr/>
          <p:nvPr userDrawn="1"/>
        </p:nvGrpSpPr>
        <p:grpSpPr>
          <a:xfrm>
            <a:off x="0" y="0"/>
            <a:ext cx="12192000" cy="397164"/>
            <a:chOff x="421830" y="1342659"/>
            <a:chExt cx="10018760" cy="290558"/>
          </a:xfrm>
        </p:grpSpPr>
        <p:sp>
          <p:nvSpPr>
            <p:cNvPr id="18" name="Rectangle 1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559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881" y="1396192"/>
            <a:ext cx="5542713" cy="670270"/>
          </a:xfrm>
        </p:spPr>
        <p:txBody>
          <a:bodyPr anchor="b">
            <a:noAutofit/>
          </a:bodyPr>
          <a:lstStyle>
            <a:lvl1pPr marL="0" indent="0">
              <a:buNone/>
              <a:defRPr sz="2800" b="1"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9881" y="2184400"/>
            <a:ext cx="5542713"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6154" y="1396192"/>
            <a:ext cx="5593458" cy="670270"/>
          </a:xfrm>
        </p:spPr>
        <p:txBody>
          <a:bodyPr anchor="b">
            <a:normAutofit/>
          </a:bodyPr>
          <a:lstStyle>
            <a:lvl1pPr marL="0" indent="0">
              <a:buNone/>
              <a:defRPr sz="2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6154" y="2184400"/>
            <a:ext cx="5593458" cy="3846945"/>
          </a:xfrm>
        </p:spPr>
        <p:txBody>
          <a:bodyPr>
            <a:normAutofit/>
          </a:bodyPr>
          <a:lstStyle>
            <a:lvl1pPr marL="288925" indent="-288925">
              <a:spcBef>
                <a:spcPts val="800"/>
              </a:spcBef>
              <a:spcAft>
                <a:spcPts val="800"/>
              </a:spcAft>
              <a:buFont typeface="Wingdings" charset="2"/>
              <a:buChar char="§"/>
              <a:defRPr sz="2000"/>
            </a:lvl1pPr>
            <a:lvl2pPr marL="685800" indent="-228600">
              <a:spcBef>
                <a:spcPts val="800"/>
              </a:spcBef>
              <a:spcAft>
                <a:spcPts val="800"/>
              </a:spcAft>
              <a:buFont typeface="Wingdings" charset="2"/>
              <a:buChar char="§"/>
              <a:defRPr sz="1800"/>
            </a:lvl2pPr>
            <a:lvl3pPr marL="1143000" indent="-228600">
              <a:spcBef>
                <a:spcPts val="800"/>
              </a:spcBef>
              <a:spcAft>
                <a:spcPts val="800"/>
              </a:spcAft>
              <a:buFont typeface="Wingdings" charset="2"/>
              <a:buChar char="§"/>
              <a:defRPr sz="1600"/>
            </a:lvl3pPr>
            <a:lvl4pPr marL="1600200" indent="-228600">
              <a:spcBef>
                <a:spcPts val="800"/>
              </a:spcBef>
              <a:spcAft>
                <a:spcPts val="800"/>
              </a:spcAft>
              <a:buFont typeface="Wingdings" charset="2"/>
              <a:buChar char="§"/>
              <a:defRPr sz="1400"/>
            </a:lvl4pPr>
            <a:lvl5pPr marL="2057400" indent="-228600">
              <a:spcBef>
                <a:spcPts val="800"/>
              </a:spcBef>
              <a:spcAft>
                <a:spcPts val="800"/>
              </a:spcAft>
              <a:buFont typeface="Wingdings" charset="2"/>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259883" y="434108"/>
            <a:ext cx="11569729" cy="895927"/>
          </a:xfrm>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C17F432B-3FBE-4889-963D-BF97BFBB7D3F}" type="datetime1">
              <a:rPr lang="en-US" smtClean="0"/>
              <a:t>10/30/2021</a:t>
            </a:fld>
            <a:endParaRPr lang="en-US" dirty="0"/>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51959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310CCC04-1E76-41EE-A8AC-75AD85313D09}" type="datetime1">
              <a:rPr lang="en-US" smtClean="0"/>
              <a:t>10/30/2021</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84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974A9E-84AC-4661-9381-CC35B09E47F7}" type="datetime1">
              <a:rPr lang="en-US" smtClean="0"/>
              <a:t>10/30/2021</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74316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E55829F-8847-4C2A-8DD0-690EAD78E53F}" type="datetime1">
              <a:rPr lang="en-US" smtClean="0"/>
              <a:t>10/30/2021</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08767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0071"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87614" y="6335309"/>
            <a:ext cx="1181114" cy="250337"/>
          </a:xfrm>
        </p:spPr>
        <p:txBody>
          <a:bodyPr/>
          <a:lstStyle/>
          <a:p>
            <a:fld id="{5FDFC970-B950-4395-A833-47227D4A68CA}" type="datetime1">
              <a:rPr lang="en-US" smtClean="0"/>
              <a:t>10/30/2021</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393007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93007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660400" y="2420360"/>
            <a:ext cx="10871200" cy="2114550"/>
          </a:xfrm>
        </p:spPr>
        <p:txBody>
          <a:bodyPr anchor="ctr">
            <a:normAutofit/>
          </a:bodyPr>
          <a:lstStyle>
            <a:lvl1pPr marL="0" indent="0" algn="ctr">
              <a:lnSpc>
                <a:spcPct val="100000"/>
              </a:lnSpc>
              <a:buNone/>
              <a:defRPr sz="28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393007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spTree>
    <p:extLst>
      <p:ext uri="{BB962C8B-B14F-4D97-AF65-F5344CB8AC3E}">
        <p14:creationId xmlns:p14="http://schemas.microsoft.com/office/powerpoint/2010/main" val="10641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6350285" y="495661"/>
            <a:ext cx="5440648" cy="5757360"/>
          </a:xfrm>
        </p:spPr>
        <p:txBody>
          <a:bodyPr/>
          <a:lstStyle/>
          <a:p>
            <a:r>
              <a:rPr lang="en-US"/>
              <a:t>Click icon to add picture</a:t>
            </a:r>
          </a:p>
        </p:txBody>
      </p:sp>
      <p:sp>
        <p:nvSpPr>
          <p:cNvPr id="2" name="Title 1"/>
          <p:cNvSpPr>
            <a:spLocks noGrp="1"/>
          </p:cNvSpPr>
          <p:nvPr>
            <p:ph type="title" hasCustomPrompt="1"/>
          </p:nvPr>
        </p:nvSpPr>
        <p:spPr>
          <a:xfrm>
            <a:off x="854362"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92947" y="6335309"/>
            <a:ext cx="1181114" cy="250337"/>
          </a:xfrm>
        </p:spPr>
        <p:txBody>
          <a:bodyPr/>
          <a:lstStyle/>
          <a:p>
            <a:fld id="{5FDFC970-B950-4395-A833-47227D4A68CA}" type="datetime1">
              <a:rPr lang="en-US" smtClean="0"/>
              <a:t>10/30/2021</a:t>
            </a:fld>
            <a:endParaRPr lang="en-US" dirty="0"/>
          </a:p>
        </p:txBody>
      </p:sp>
      <p:sp>
        <p:nvSpPr>
          <p:cNvPr id="4" name="Footer Placeholder 3"/>
          <p:cNvSpPr>
            <a:spLocks noGrp="1"/>
          </p:cNvSpPr>
          <p:nvPr>
            <p:ph type="ftr" sz="quarter" idx="11"/>
          </p:nvPr>
        </p:nvSpPr>
        <p:spPr>
          <a:xfrm>
            <a:off x="259882" y="6335309"/>
            <a:ext cx="3887245"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4479637" y="6335309"/>
            <a:ext cx="1016000" cy="250337"/>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544943" y="2409026"/>
            <a:ext cx="4950694"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a:t>Click to edit Master text styles</a:t>
            </a:r>
          </a:p>
        </p:txBody>
      </p:sp>
      <p:sp>
        <p:nvSpPr>
          <p:cNvPr id="17" name="Text Placeholder 16"/>
          <p:cNvSpPr>
            <a:spLocks noGrp="1"/>
          </p:cNvSpPr>
          <p:nvPr>
            <p:ph type="body" sz="quarter" idx="14"/>
          </p:nvPr>
        </p:nvSpPr>
        <p:spPr>
          <a:xfrm>
            <a:off x="854362" y="4784725"/>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Click to edit Master text styles</a:t>
            </a:r>
          </a:p>
        </p:txBody>
      </p:sp>
      <p:cxnSp>
        <p:nvCxnSpPr>
          <p:cNvPr id="10" name="Straight Connector 9"/>
          <p:cNvCxnSpPr/>
          <p:nvPr userDrawn="1"/>
        </p:nvCxnSpPr>
        <p:spPr>
          <a:xfrm>
            <a:off x="854363"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54363"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p>
            <a:fld id="{5FDFC970-B950-4395-A833-47227D4A68CA}" type="datetime1">
              <a:rPr lang="en-US" smtClean="0"/>
              <a:t>10/30/2021</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46772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p>
            <a:fld id="{5FDFC970-B950-4395-A833-47227D4A68CA}" type="datetime1">
              <a:rPr lang="en-US" smtClean="0"/>
              <a:t>10/30/2021</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66682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88" y="3461559"/>
            <a:ext cx="9070975" cy="598488"/>
          </a:xfrm>
        </p:spPr>
        <p:txBody>
          <a:bodyPr>
            <a:normAutofit/>
          </a:bodyPr>
          <a:lstStyle>
            <a:lvl1pPr marL="0" indent="0" algn="ctr">
              <a:buNone/>
              <a:defRPr sz="320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1" y="2382981"/>
            <a:ext cx="11569729" cy="1046019"/>
          </a:xfrm>
        </p:spPr>
        <p:txBody>
          <a:bodyPr anchor="b">
            <a:normAutofit/>
          </a:bodyPr>
          <a:lstStyle>
            <a:lvl1pPr algn="ctr">
              <a:defRPr sz="6000"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10676206" y="6335309"/>
            <a:ext cx="1181114" cy="250337"/>
          </a:xfrm>
        </p:spPr>
        <p:txBody>
          <a:bodyPr/>
          <a:lstStyle>
            <a:lvl1pPr>
              <a:defRPr>
                <a:solidFill>
                  <a:schemeClr val="bg1"/>
                </a:solidFill>
              </a:defRPr>
            </a:lvl1pPr>
          </a:lstStyle>
          <a:p>
            <a:fld id="{5FDFC970-B950-4395-A833-47227D4A68CA}" type="datetime1">
              <a:rPr lang="en-US" smtClean="0"/>
              <a:pPr/>
              <a:t>10/30/2021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03502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9" name="Picture 8" title="University of Waterlo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95865" y="546789"/>
            <a:ext cx="6400271" cy="4157128"/>
          </a:xfrm>
          <a:prstGeom prst="rect">
            <a:avLst/>
          </a:prstGeom>
        </p:spPr>
      </p:pic>
      <p:sp>
        <p:nvSpPr>
          <p:cNvPr id="2" name="Title 1"/>
          <p:cNvSpPr>
            <a:spLocks noGrp="1"/>
          </p:cNvSpPr>
          <p:nvPr>
            <p:ph type="title" hasCustomPrompt="1"/>
          </p:nvPr>
        </p:nvSpPr>
        <p:spPr>
          <a:xfrm>
            <a:off x="657225" y="4581236"/>
            <a:ext cx="10877550" cy="1597891"/>
          </a:xfrm>
          <a:noFill/>
        </p:spPr>
        <p:txBody>
          <a:bodyPr wrap="square" rtlCol="0" anchor="ctr" anchorCtr="1">
            <a:noAutofit/>
          </a:bodyPr>
          <a:lstStyle>
            <a:lvl1pPr algn="ctr">
              <a:defRPr lang="en-US" sz="1800" b="0" i="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p:txBody>
          <a:bodyPr/>
          <a:lstStyle/>
          <a:p>
            <a:fld id="{75D660D7-90CE-4513-A3CE-C070B9421917}" type="datetime1">
              <a:rPr lang="en-US" smtClean="0"/>
              <a:t>10/30/2021</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7" name="Group 6"/>
          <p:cNvGrpSpPr/>
          <p:nvPr userDrawn="1"/>
        </p:nvGrpSpPr>
        <p:grpSpPr>
          <a:xfrm>
            <a:off x="0" y="0"/>
            <a:ext cx="12192000" cy="397164"/>
            <a:chOff x="421830" y="1342659"/>
            <a:chExt cx="10018760" cy="290558"/>
          </a:xfrm>
        </p:grpSpPr>
        <p:sp>
          <p:nvSpPr>
            <p:cNvPr id="8" name="Rectangle 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967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10/30/2021</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lvl1pPr>
          </a:lstStyle>
          <a:p>
            <a:fld id="{93005692-73BE-493E-93AB-ECD6027A7652}" type="slidenum">
              <a:rPr lang="en-US" smtClean="0"/>
              <a:pPr/>
              <a:t>‹#›</a:t>
            </a:fld>
            <a:endParaRPr lang="en-US" dirty="0"/>
          </a:p>
        </p:txBody>
      </p:sp>
      <p:pic>
        <p:nvPicPr>
          <p:cNvPr id="15" name="Picture 14"/>
          <p:cNvPicPr>
            <a:picLocks noChangeAspect="1"/>
          </p:cNvPicPr>
          <p:nvPr userDrawn="1"/>
        </p:nvPicPr>
        <p:blipFill>
          <a:blip r:embed="rId2"/>
          <a:stretch>
            <a:fillRect/>
          </a:stretch>
        </p:blipFill>
        <p:spPr>
          <a:xfrm>
            <a:off x="434268" y="5670949"/>
            <a:ext cx="2831372" cy="724754"/>
          </a:xfrm>
          <a:prstGeom prst="rect">
            <a:avLst/>
          </a:prstGeom>
        </p:spPr>
      </p:pic>
      <p:grpSp>
        <p:nvGrpSpPr>
          <p:cNvPr id="16" name="Group 15"/>
          <p:cNvGrpSpPr/>
          <p:nvPr userDrawn="1"/>
        </p:nvGrpSpPr>
        <p:grpSpPr>
          <a:xfrm>
            <a:off x="0" y="0"/>
            <a:ext cx="12192000" cy="397164"/>
            <a:chOff x="421830" y="1342659"/>
            <a:chExt cx="10018760" cy="290558"/>
          </a:xfrm>
        </p:grpSpPr>
        <p:sp>
          <p:nvSpPr>
            <p:cNvPr id="18" name="Rectangle 1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3183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_AL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059"/>
          <a:stretch/>
        </p:blipFill>
        <p:spPr>
          <a:xfrm>
            <a:off x="0" y="384561"/>
            <a:ext cx="12192000" cy="6473439"/>
          </a:xfrm>
          <a:prstGeom prst="rect">
            <a:avLst/>
          </a:prstGeom>
        </p:spPr>
      </p:pic>
      <p:pic>
        <p:nvPicPr>
          <p:cNvPr id="11" name="Picture 10" title="University of Waterloo"/>
          <p:cNvPicPr>
            <a:picLocks noChangeAspect="1"/>
          </p:cNvPicPr>
          <p:nvPr userDrawn="1"/>
        </p:nvPicPr>
        <p:blipFill rotWithShape="1">
          <a:blip r:embed="rId3">
            <a:extLst>
              <a:ext uri="{28A0092B-C50C-407E-A947-70E740481C1C}">
                <a14:useLocalDpi xmlns:a14="http://schemas.microsoft.com/office/drawing/2010/main" val="0"/>
              </a:ext>
            </a:extLst>
          </a:blip>
          <a:srcRect l="13985" t="13985" r="13985" b="13985"/>
          <a:stretch/>
        </p:blipFill>
        <p:spPr bwMode="gray">
          <a:xfrm>
            <a:off x="3775904" y="1122373"/>
            <a:ext cx="4628005" cy="3005998"/>
          </a:xfrm>
          <a:prstGeom prst="rect">
            <a:avLst/>
          </a:prstGeom>
          <a:effectLst>
            <a:outerShdw blurRad="50800" dist="38100" dir="2700000" algn="tl" rotWithShape="0">
              <a:prstClr val="black">
                <a:alpha val="40000"/>
              </a:prstClr>
            </a:outerShdw>
          </a:effectLst>
        </p:spPr>
      </p:pic>
      <p:sp>
        <p:nvSpPr>
          <p:cNvPr id="2" name="Title 1"/>
          <p:cNvSpPr>
            <a:spLocks noGrp="1"/>
          </p:cNvSpPr>
          <p:nvPr>
            <p:ph type="title" hasCustomPrompt="1"/>
          </p:nvPr>
        </p:nvSpPr>
        <p:spPr>
          <a:xfrm>
            <a:off x="733425" y="4682836"/>
            <a:ext cx="10725150" cy="1559782"/>
          </a:xfrm>
          <a:noFill/>
        </p:spPr>
        <p:txBody>
          <a:bodyPr wrap="square" rtlCol="0" anchor="ctr" anchorCtr="1">
            <a:noAutofit/>
          </a:bodyPr>
          <a:lstStyle>
            <a:lvl1pPr algn="ctr">
              <a:defRPr lang="en-US" sz="180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 OPTION 2</a:t>
            </a:r>
          </a:p>
        </p:txBody>
      </p:sp>
      <p:sp>
        <p:nvSpPr>
          <p:cNvPr id="6" name="Date Placeholder 5"/>
          <p:cNvSpPr>
            <a:spLocks noGrp="1"/>
          </p:cNvSpPr>
          <p:nvPr>
            <p:ph type="dt" sz="half" idx="10"/>
          </p:nvPr>
        </p:nvSpPr>
        <p:spPr/>
        <p:txBody>
          <a:bodyPr/>
          <a:lstStyle/>
          <a:p>
            <a:fld id="{0A368D4B-3D0A-49AB-8EA2-2DC8CB4594DB}" type="datetime1">
              <a:rPr lang="en-US" smtClean="0"/>
              <a:t>10/30/2021</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72208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clrChange>
              <a:clrFrom>
                <a:srgbClr val="000000"/>
              </a:clrFrom>
              <a:clrTo>
                <a:srgbClr val="000000">
                  <a:alpha val="0"/>
                </a:srgbClr>
              </a:clrTo>
            </a:clrChange>
          </a:blip>
          <a:stretch>
            <a:fillRect/>
          </a:stretch>
        </p:blipFill>
        <p:spPr>
          <a:xfrm>
            <a:off x="434267" y="5680659"/>
            <a:ext cx="2770751" cy="717639"/>
          </a:xfrm>
          <a:prstGeom prst="rect">
            <a:avLst/>
          </a:prstGeom>
        </p:spPr>
      </p:pic>
      <p:sp>
        <p:nvSpPr>
          <p:cNvPr id="2" name="Title 1"/>
          <p:cNvSpPr>
            <a:spLocks noGrp="1"/>
          </p:cNvSpPr>
          <p:nvPr>
            <p:ph type="ctrTitle" hasCustomPrompt="1"/>
          </p:nvPr>
        </p:nvSpPr>
        <p:spPr>
          <a:xfrm>
            <a:off x="452740" y="1028940"/>
            <a:ext cx="8692199" cy="1474115"/>
          </a:xfrm>
        </p:spPr>
        <p:txBody>
          <a:bodyPr lIns="0" anchor="b">
            <a:noAutofit/>
          </a:bodyPr>
          <a:lstStyle>
            <a:lvl1pPr algn="l">
              <a:defRPr sz="5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10/30/2021</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17" name="Group 16"/>
          <p:cNvGrpSpPr/>
          <p:nvPr userDrawn="1"/>
        </p:nvGrpSpPr>
        <p:grpSpPr>
          <a:xfrm>
            <a:off x="0" y="0"/>
            <a:ext cx="12192000" cy="397164"/>
            <a:chOff x="421830" y="1342659"/>
            <a:chExt cx="10018760" cy="290558"/>
          </a:xfrm>
        </p:grpSpPr>
        <p:sp>
          <p:nvSpPr>
            <p:cNvPr id="5" name="Rectangle 4"/>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2895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6094124" y="397164"/>
            <a:ext cx="6097876" cy="6460836"/>
          </a:xfrm>
        </p:spPr>
        <p:txBody>
          <a:bodyPr/>
          <a:lstStyle/>
          <a:p>
            <a:r>
              <a:rPr lang="en-US"/>
              <a:t>Click icon to add picture</a:t>
            </a:r>
          </a:p>
        </p:txBody>
      </p:sp>
      <p:sp>
        <p:nvSpPr>
          <p:cNvPr id="2" name="Title 1"/>
          <p:cNvSpPr>
            <a:spLocks noGrp="1"/>
          </p:cNvSpPr>
          <p:nvPr>
            <p:ph type="ctrTitle" hasCustomPrompt="1"/>
          </p:nvPr>
        </p:nvSpPr>
        <p:spPr>
          <a:xfrm>
            <a:off x="452740" y="1028940"/>
            <a:ext cx="5486243" cy="1474115"/>
          </a:xfrm>
        </p:spPr>
        <p:txBody>
          <a:bodyPr lIns="0" anchor="b">
            <a:noAutofit/>
          </a:bodyPr>
          <a:lstStyle>
            <a:lvl1pPr algn="l">
              <a:defRPr sz="5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0" y="4266821"/>
            <a:ext cx="5486243" cy="666549"/>
          </a:xfrm>
        </p:spPr>
        <p:txBody>
          <a:bodyPr lIns="0" anchor="t">
            <a:normAutofit/>
          </a:bodyPr>
          <a:lstStyle>
            <a:lvl1pPr marL="0" indent="0" algn="l">
              <a:buNone/>
              <a:defRPr sz="2000" b="0">
                <a:solidFill>
                  <a:schemeClr val="bg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a:xfrm>
            <a:off x="452740" y="2642329"/>
            <a:ext cx="1182916"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10/30/2021</a:t>
            </a:fld>
            <a:endParaRPr lang="en-US" dirty="0"/>
          </a:p>
        </p:txBody>
      </p:sp>
      <p:sp>
        <p:nvSpPr>
          <p:cNvPr id="8" name="Footer Placeholder 7"/>
          <p:cNvSpPr>
            <a:spLocks noGrp="1"/>
          </p:cNvSpPr>
          <p:nvPr>
            <p:ph type="ftr" sz="quarter" idx="11"/>
          </p:nvPr>
        </p:nvSpPr>
        <p:spPr>
          <a:xfrm>
            <a:off x="6623674" y="6377231"/>
            <a:ext cx="4293708" cy="250337"/>
          </a:xfrm>
        </p:spPr>
        <p:txBody>
          <a:bodyPr/>
          <a:lstStyle>
            <a:lvl1pPr algn="ctr">
              <a:defRPr>
                <a:solidFill>
                  <a:schemeClr val="bg1">
                    <a:lumMod val="85000"/>
                  </a:schemeClr>
                </a:solidFill>
              </a:defRPr>
            </a:lvl1pPr>
          </a:lstStyle>
          <a:p>
            <a:r>
              <a:rPr lang="en-US"/>
              <a:t>PRESENTATION TITLE</a:t>
            </a:r>
            <a:endParaRPr lang="en-US" dirty="0"/>
          </a:p>
        </p:txBody>
      </p:sp>
      <p:sp>
        <p:nvSpPr>
          <p:cNvPr id="9" name="Slide Number Placeholder 8"/>
          <p:cNvSpPr>
            <a:spLocks noGrp="1"/>
          </p:cNvSpPr>
          <p:nvPr>
            <p:ph type="sldNum" sz="quarter" idx="12"/>
          </p:nvPr>
        </p:nvSpPr>
        <p:spPr>
          <a:xfrm>
            <a:off x="11148416" y="6377231"/>
            <a:ext cx="553900"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pic>
        <p:nvPicPr>
          <p:cNvPr id="16" name="Picture 15"/>
          <p:cNvPicPr>
            <a:picLocks noChangeAspect="1"/>
          </p:cNvPicPr>
          <p:nvPr userDrawn="1"/>
        </p:nvPicPr>
        <p:blipFill>
          <a:blip r:embed="rId2">
            <a:clrChange>
              <a:clrFrom>
                <a:srgbClr val="000000"/>
              </a:clrFrom>
              <a:clrTo>
                <a:srgbClr val="000000">
                  <a:alpha val="0"/>
                </a:srgbClr>
              </a:clrTo>
            </a:clrChange>
          </a:blip>
          <a:stretch>
            <a:fillRect/>
          </a:stretch>
        </p:blipFill>
        <p:spPr>
          <a:xfrm>
            <a:off x="434267" y="5680659"/>
            <a:ext cx="2770751" cy="717639"/>
          </a:xfrm>
          <a:prstGeom prst="rect">
            <a:avLst/>
          </a:prstGeom>
        </p:spPr>
      </p:pic>
      <p:grpSp>
        <p:nvGrpSpPr>
          <p:cNvPr id="15" name="Group 14"/>
          <p:cNvGrpSpPr/>
          <p:nvPr userDrawn="1"/>
        </p:nvGrpSpPr>
        <p:grpSpPr>
          <a:xfrm>
            <a:off x="0" y="0"/>
            <a:ext cx="12192000" cy="397164"/>
            <a:chOff x="421830" y="1342659"/>
            <a:chExt cx="10018760" cy="290558"/>
          </a:xfrm>
        </p:grpSpPr>
        <p:sp>
          <p:nvSpPr>
            <p:cNvPr id="20" name="Rectangle 19"/>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10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D4B0C9-B47E-4B33-A656-C78D1805DA95}" type="datetime1">
              <a:rPr lang="en-US" smtClean="0"/>
              <a:t>10/30/2021</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66632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7407696"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8908224" y="685060"/>
            <a:ext cx="1420859" cy="286052"/>
          </a:xfrm>
        </p:spPr>
        <p:txBody>
          <a:bodyPr anchor="ctr">
            <a:noAutofit/>
          </a:bodyPr>
          <a:lstStyle>
            <a:lvl1pPr marL="0" indent="0" algn="ctr">
              <a:buNone/>
              <a:defRPr sz="11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10408752" y="685060"/>
            <a:ext cx="1420859" cy="286052"/>
          </a:xfrm>
        </p:spPr>
        <p:txBody>
          <a:bodyPr anchor="ctr">
            <a:noAutofit/>
          </a:bodyPr>
          <a:lstStyle>
            <a:lvl1pPr marL="0" indent="0" algn="ctr">
              <a:buNone/>
              <a:defRPr sz="1100"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8C228CE-C572-4AF5-9728-AA6E475873DD}" type="datetime1">
              <a:rPr lang="en-US" smtClean="0"/>
              <a:t>10/30/2021</a:t>
            </a:fld>
            <a:endParaRPr lang="en-US" dirty="0"/>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259883" y="434108"/>
            <a:ext cx="7046081" cy="895927"/>
          </a:xfrm>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26703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2" y="1709738"/>
            <a:ext cx="9399507" cy="2852737"/>
          </a:xfrm>
        </p:spPr>
        <p:txBody>
          <a:bodyPr anchor="b">
            <a:normAutofit/>
          </a:bodyPr>
          <a:lstStyle>
            <a:lvl1pPr algn="l">
              <a:defRPr sz="4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259882" y="4589463"/>
            <a:ext cx="9399507"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26D43AC-4B94-471D-A170-0D88FCD1FB54}" type="datetime1">
              <a:rPr lang="en-US" smtClean="0"/>
              <a:t>10/30/2021</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96902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960521" y="1692454"/>
            <a:ext cx="5200134" cy="1331092"/>
          </a:xfrm>
          <a:prstGeom prst="rect">
            <a:avLst/>
          </a:prstGeom>
        </p:spPr>
      </p:pic>
      <p:sp>
        <p:nvSpPr>
          <p:cNvPr id="2" name="Title 1"/>
          <p:cNvSpPr>
            <a:spLocks noGrp="1"/>
          </p:cNvSpPr>
          <p:nvPr>
            <p:ph type="ctrTitle" hasCustomPrompt="1"/>
          </p:nvPr>
        </p:nvSpPr>
        <p:spPr>
          <a:xfrm>
            <a:off x="960521" y="3727927"/>
            <a:ext cx="8770620" cy="1212056"/>
          </a:xfrm>
        </p:spPr>
        <p:txBody>
          <a:bodyPr anchor="b">
            <a:noAutofit/>
          </a:bodyPr>
          <a:lstStyle>
            <a:lvl1pPr algn="l">
              <a:defRPr sz="4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960521" y="4947813"/>
            <a:ext cx="8770620" cy="666549"/>
          </a:xfrm>
        </p:spPr>
        <p:txBody>
          <a:bodyPr anchor="t">
            <a:normAutofit/>
          </a:bodyPr>
          <a:lstStyle>
            <a:lvl1pPr marL="0" indent="0" algn="l">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FF9E2-52BD-4C8D-9C57-79F661DB94A1}" type="datetime1">
              <a:rPr lang="en-US" smtClean="0"/>
              <a:t>10/30/2021</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6" name="Group 15"/>
          <p:cNvGrpSpPr/>
          <p:nvPr userDrawn="1"/>
        </p:nvGrpSpPr>
        <p:grpSpPr>
          <a:xfrm>
            <a:off x="0" y="0"/>
            <a:ext cx="12192000" cy="397164"/>
            <a:chOff x="421830" y="1342659"/>
            <a:chExt cx="10018760" cy="290558"/>
          </a:xfrm>
        </p:grpSpPr>
        <p:sp>
          <p:nvSpPr>
            <p:cNvPr id="17" name="Rectangle 16"/>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2748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3" y="434108"/>
            <a:ext cx="11569729" cy="895927"/>
          </a:xfrm>
        </p:spPr>
        <p:txBody>
          <a:bodyPr/>
          <a:lstStyle/>
          <a:p>
            <a:r>
              <a:rPr lang="en-US" dirty="0"/>
              <a:t>CLICK TO EDIT MASTER TITLE STYLE</a:t>
            </a:r>
          </a:p>
        </p:txBody>
      </p:sp>
      <p:sp>
        <p:nvSpPr>
          <p:cNvPr id="3" name="Content Placeholder 2"/>
          <p:cNvSpPr>
            <a:spLocks noGrp="1"/>
          </p:cNvSpPr>
          <p:nvPr>
            <p:ph sz="half" idx="1"/>
          </p:nvPr>
        </p:nvSpPr>
        <p:spPr>
          <a:xfrm>
            <a:off x="259882" y="1413164"/>
            <a:ext cx="5586855"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992" y="1413164"/>
            <a:ext cx="5658620" cy="4590472"/>
          </a:xfrm>
        </p:spPr>
        <p:txBody>
          <a:bodyPr/>
          <a:lstStyle>
            <a:lvl1pPr marL="288925" indent="-288925">
              <a:spcBef>
                <a:spcPts val="800"/>
              </a:spcBef>
              <a:spcAft>
                <a:spcPts val="800"/>
              </a:spcAft>
              <a:buFont typeface="Wingdings" charset="2"/>
              <a:buChar char="§"/>
              <a:defRPr/>
            </a:lvl1pPr>
            <a:lvl2pPr marL="685800" indent="-228600">
              <a:spcBef>
                <a:spcPts val="800"/>
              </a:spcBef>
              <a:spcAft>
                <a:spcPts val="800"/>
              </a:spcAft>
              <a:buFont typeface="Wingdings" charset="2"/>
              <a:buChar char="§"/>
              <a:defRPr/>
            </a:lvl2pPr>
            <a:lvl3pPr marL="1143000" indent="-228600">
              <a:spcBef>
                <a:spcPts val="800"/>
              </a:spcBef>
              <a:spcAft>
                <a:spcPts val="800"/>
              </a:spcAft>
              <a:buFont typeface="Wingdings" charset="2"/>
              <a:buChar char="§"/>
              <a:defRPr/>
            </a:lvl3pPr>
            <a:lvl4pPr marL="1600200" indent="-228600">
              <a:spcBef>
                <a:spcPts val="800"/>
              </a:spcBef>
              <a:spcAft>
                <a:spcPts val="800"/>
              </a:spcAft>
              <a:buFont typeface="Wingdings" charset="2"/>
              <a:buChar char="§"/>
              <a:defRPr/>
            </a:lvl4pPr>
            <a:lvl5pPr marL="2057400" indent="-228600">
              <a:spcBef>
                <a:spcPts val="800"/>
              </a:spcBef>
              <a:spcAft>
                <a:spcPts val="800"/>
              </a:spcAft>
              <a:buFont typeface="Wingdings"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81881F3-AB4F-4026-8B03-DBF7475676B1}" type="datetime1">
              <a:rPr lang="en-US" smtClean="0"/>
              <a:t>10/30/2021</a:t>
            </a:fld>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23851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2"/>
          <a:stretch>
            <a:fillRect/>
          </a:stretch>
        </p:blipFill>
        <p:spPr>
          <a:xfrm>
            <a:off x="9790545" y="6147742"/>
            <a:ext cx="2060466" cy="527423"/>
          </a:xfrm>
          <a:prstGeom prst="rect">
            <a:avLst/>
          </a:prstGeom>
        </p:spPr>
      </p:pic>
      <p:sp>
        <p:nvSpPr>
          <p:cNvPr id="2" name="Title Placeholder 1"/>
          <p:cNvSpPr>
            <a:spLocks noGrp="1"/>
          </p:cNvSpPr>
          <p:nvPr>
            <p:ph type="title"/>
          </p:nvPr>
        </p:nvSpPr>
        <p:spPr>
          <a:xfrm>
            <a:off x="259883" y="434108"/>
            <a:ext cx="11569729"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9882" y="1413163"/>
            <a:ext cx="11569729" cy="45951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8014" y="6335309"/>
            <a:ext cx="1181114"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10/30/2021</a:t>
            </a:fld>
            <a:endParaRPr lang="en-US" dirty="0"/>
          </a:p>
        </p:txBody>
      </p:sp>
      <p:sp>
        <p:nvSpPr>
          <p:cNvPr id="5" name="Footer Placeholder 4"/>
          <p:cNvSpPr>
            <a:spLocks noGrp="1"/>
          </p:cNvSpPr>
          <p:nvPr>
            <p:ph type="ftr" sz="quarter" idx="3"/>
          </p:nvPr>
        </p:nvSpPr>
        <p:spPr>
          <a:xfrm>
            <a:off x="259882" y="6335309"/>
            <a:ext cx="5226517" cy="250337"/>
          </a:xfrm>
          <a:prstGeom prst="rect">
            <a:avLst/>
          </a:prstGeom>
        </p:spPr>
        <p:txBody>
          <a:bodyPr vert="horz" lIns="91440" tIns="45720" rIns="91440" bIns="45720" rtlCol="0" anchor="ctr"/>
          <a:lstStyle>
            <a:lvl1pPr algn="l">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5588000" y="6335309"/>
            <a:ext cx="1016000"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15" name="Group 14"/>
          <p:cNvGrpSpPr/>
          <p:nvPr userDrawn="1"/>
        </p:nvGrpSpPr>
        <p:grpSpPr>
          <a:xfrm>
            <a:off x="0" y="0"/>
            <a:ext cx="12192000" cy="397164"/>
            <a:chOff x="421830" y="1342659"/>
            <a:chExt cx="10018760" cy="290558"/>
          </a:xfrm>
        </p:grpSpPr>
        <p:sp>
          <p:nvSpPr>
            <p:cNvPr id="16" name="Rectangle 15"/>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3700157"/>
      </p:ext>
    </p:extLst>
  </p:cSld>
  <p:clrMap bg1="lt1" tx1="dk1" bg2="lt2" tx2="dk2" accent1="accent1" accent2="accent2" accent3="accent3" accent4="accent4" accent5="accent5" accent6="accent6" hlink="hlink" folHlink="folHlink"/>
  <p:sldLayoutIdLst>
    <p:sldLayoutId id="2147483669" r:id="rId1"/>
    <p:sldLayoutId id="2147483714" r:id="rId2"/>
    <p:sldLayoutId id="2147483715" r:id="rId3"/>
    <p:sldLayoutId id="2147483716" r:id="rId4"/>
    <p:sldLayoutId id="2147483670" r:id="rId5"/>
    <p:sldLayoutId id="2147483693" r:id="rId6"/>
    <p:sldLayoutId id="2147483671" r:id="rId7"/>
    <p:sldLayoutId id="2147483690" r:id="rId8"/>
    <p:sldLayoutId id="2147483672" r:id="rId9"/>
    <p:sldLayoutId id="2147483673" r:id="rId10"/>
    <p:sldLayoutId id="2147483674" r:id="rId11"/>
    <p:sldLayoutId id="2147483675" r:id="rId12"/>
    <p:sldLayoutId id="2147483710" r:id="rId13"/>
    <p:sldLayoutId id="2147483717" r:id="rId14"/>
    <p:sldLayoutId id="2147483718" r:id="rId15"/>
    <p:sldLayoutId id="2147483719" r:id="rId16"/>
    <p:sldLayoutId id="2147483720" r:id="rId17"/>
    <p:sldLayoutId id="2147483721" r:id="rId18"/>
    <p:sldLayoutId id="2147483712" r:id="rId19"/>
    <p:sldLayoutId id="214748371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heresmybook.com/"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hyperlink" Target="https://www.youtube.com/watch?v=zrtfXDk0L8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emf"/><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Non-Verbal Communications</a:t>
            </a:r>
            <a:endParaRPr lang="en-US" sz="4500" dirty="0"/>
          </a:p>
        </p:txBody>
      </p:sp>
      <p:sp>
        <p:nvSpPr>
          <p:cNvPr id="3" name="Subtitle 2"/>
          <p:cNvSpPr>
            <a:spLocks noGrp="1"/>
          </p:cNvSpPr>
          <p:nvPr>
            <p:ph type="subTitle" idx="1"/>
          </p:nvPr>
        </p:nvSpPr>
        <p:spPr/>
        <p:txBody>
          <a:bodyPr>
            <a:normAutofit fontScale="70000" lnSpcReduction="20000"/>
          </a:bodyPr>
          <a:lstStyle/>
          <a:p>
            <a:r>
              <a:rPr lang="en-US" dirty="0"/>
              <a:t>Presented by</a:t>
            </a:r>
            <a:r>
              <a:rPr lang="en-US" dirty="0" smtClean="0"/>
              <a:t>: </a:t>
            </a:r>
            <a:r>
              <a:rPr lang="en-US" dirty="0" err="1" smtClean="0"/>
              <a:t>Vinayak</a:t>
            </a:r>
            <a:r>
              <a:rPr lang="en-US" dirty="0" smtClean="0"/>
              <a:t> Bector, Computer Science Student</a:t>
            </a:r>
            <a:endParaRPr lang="en-US" dirty="0"/>
          </a:p>
          <a:p>
            <a:r>
              <a:rPr lang="en-US" dirty="0" smtClean="0"/>
              <a:t>jvbector@uwaterloo.ca</a:t>
            </a:r>
            <a:endParaRPr lang="en-US" dirty="0"/>
          </a:p>
        </p:txBody>
      </p:sp>
      <p:sp>
        <p:nvSpPr>
          <p:cNvPr id="7" name="Date Placeholder 6"/>
          <p:cNvSpPr>
            <a:spLocks noGrp="1"/>
          </p:cNvSpPr>
          <p:nvPr>
            <p:ph type="dt" sz="half" idx="10"/>
          </p:nvPr>
        </p:nvSpPr>
        <p:spPr/>
        <p:txBody>
          <a:bodyPr/>
          <a:lstStyle/>
          <a:p>
            <a:r>
              <a:rPr lang="en-IN" dirty="0" smtClean="0"/>
              <a:t>10/29/2021</a:t>
            </a:r>
            <a:endParaRPr lang="en-US" dirty="0"/>
          </a:p>
        </p:txBody>
      </p:sp>
    </p:spTree>
    <p:extLst>
      <p:ext uri="{BB962C8B-B14F-4D97-AF65-F5344CB8AC3E}">
        <p14:creationId xmlns:p14="http://schemas.microsoft.com/office/powerpoint/2010/main" val="227815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7435-6430-4DD9-AEEB-82F036F5134D}"/>
              </a:ext>
            </a:extLst>
          </p:cNvPr>
          <p:cNvSpPr>
            <a:spLocks noGrp="1"/>
          </p:cNvSpPr>
          <p:nvPr>
            <p:ph type="title"/>
          </p:nvPr>
        </p:nvSpPr>
        <p:spPr/>
        <p:txBody>
          <a:bodyPr/>
          <a:lstStyle/>
          <a:p>
            <a:r>
              <a:rPr lang="en-IN" dirty="0" smtClean="0"/>
              <a:t>References </a:t>
            </a:r>
            <a:endParaRPr lang="en-US" dirty="0"/>
          </a:p>
        </p:txBody>
      </p:sp>
      <p:sp>
        <p:nvSpPr>
          <p:cNvPr id="3" name="Content Placeholder 2">
            <a:extLst>
              <a:ext uri="{FF2B5EF4-FFF2-40B4-BE49-F238E27FC236}">
                <a16:creationId xmlns:a16="http://schemas.microsoft.com/office/drawing/2014/main" id="{323A7C9F-7CE9-4040-98F9-18313B9F5E05}"/>
              </a:ext>
            </a:extLst>
          </p:cNvPr>
          <p:cNvSpPr>
            <a:spLocks noGrp="1"/>
          </p:cNvSpPr>
          <p:nvPr>
            <p:ph idx="1"/>
          </p:nvPr>
        </p:nvSpPr>
        <p:spPr/>
        <p:txBody>
          <a:bodyPr/>
          <a:lstStyle/>
          <a:p>
            <a:r>
              <a:rPr lang="en-US" i="1" u="sng" dirty="0"/>
              <a:t>Interplay (Oxford textbook)</a:t>
            </a:r>
            <a:r>
              <a:rPr lang="en-US" i="1" u="sng" dirty="0">
                <a:hlinkClick r:id="rId3"/>
              </a:rPr>
              <a:t>–</a:t>
            </a:r>
            <a:r>
              <a:rPr lang="en-US" i="1" u="sng" dirty="0"/>
              <a:t> </a:t>
            </a:r>
            <a:r>
              <a:rPr lang="en-US" dirty="0" smtClean="0"/>
              <a:t>Definitions of various terminologies</a:t>
            </a:r>
          </a:p>
          <a:p>
            <a:r>
              <a:rPr lang="en-US" i="1" u="sng" dirty="0" smtClean="0"/>
              <a:t>Body </a:t>
            </a:r>
            <a:r>
              <a:rPr lang="en-US" i="1" u="sng" dirty="0"/>
              <a:t>Language</a:t>
            </a:r>
            <a:r>
              <a:rPr lang="en-US" i="1" u="sng" dirty="0"/>
              <a:t>– </a:t>
            </a:r>
            <a:r>
              <a:rPr lang="en-US" dirty="0" smtClean="0"/>
              <a:t>by Allen Pease, </a:t>
            </a:r>
            <a:r>
              <a:rPr lang="en-US" dirty="0" smtClean="0"/>
              <a:t>discusses in length how a person’s gestures accurately indicate emotions/thoughts/desires. </a:t>
            </a:r>
          </a:p>
          <a:p>
            <a:r>
              <a:rPr lang="en-US" dirty="0" smtClean="0">
                <a:hlinkClick r:id="rId4"/>
              </a:rPr>
              <a:t>The Dictionary of Body Language  </a:t>
            </a:r>
            <a:r>
              <a:rPr lang="en-US" dirty="0" smtClean="0"/>
              <a:t>– by Joe Navarro, who is (</a:t>
            </a:r>
            <a:r>
              <a:rPr lang="en-US" dirty="0" err="1" smtClean="0"/>
              <a:t>Retd</a:t>
            </a:r>
            <a:r>
              <a:rPr lang="en-US" dirty="0" smtClean="0"/>
              <a:t>) FBI Special Agent.  </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71B2F1B0-38E6-4368-9A4E-8EF536036CB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FC44F54-3962-4C57-A11B-6FB80D8C78FC}"/>
              </a:ext>
            </a:extLst>
          </p:cNvPr>
          <p:cNvSpPr>
            <a:spLocks noGrp="1"/>
          </p:cNvSpPr>
          <p:nvPr>
            <p:ph type="sldNum" sz="quarter" idx="12"/>
          </p:nvPr>
        </p:nvSpPr>
        <p:spPr/>
        <p:txBody>
          <a:bodyPr/>
          <a:lstStyle/>
          <a:p>
            <a:r>
              <a:rPr lang="en-US"/>
              <a:t>PAGE  </a:t>
            </a:r>
            <a:fld id="{93005692-73BE-493E-93AB-ECD6027A7652}" type="slidenum">
              <a:rPr lang="en-US" smtClean="0"/>
              <a:pPr/>
              <a:t>10</a:t>
            </a:fld>
            <a:endParaRPr lang="en-US"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7189" y="3610778"/>
            <a:ext cx="3775113" cy="212350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4808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dirty="0"/>
              <a:t>PAGE  </a:t>
            </a:r>
            <a:fld id="{93005692-73BE-493E-93AB-ECD6027A7652}" type="slidenum">
              <a:rPr lang="en-US" smtClean="0"/>
              <a:pPr/>
              <a:t>11</a:t>
            </a:fld>
            <a:endParaRPr lang="en-US" dirty="0"/>
          </a:p>
        </p:txBody>
      </p:sp>
    </p:spTree>
    <p:extLst>
      <p:ext uri="{BB962C8B-B14F-4D97-AF65-F5344CB8AC3E}">
        <p14:creationId xmlns:p14="http://schemas.microsoft.com/office/powerpoint/2010/main" val="124037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883" y="382350"/>
            <a:ext cx="11569729" cy="895927"/>
          </a:xfrm>
        </p:spPr>
        <p:txBody>
          <a:bodyPr/>
          <a:lstStyle/>
          <a:p>
            <a:r>
              <a:rPr lang="en-IN" dirty="0" smtClean="0"/>
              <a:t>Introduction</a:t>
            </a:r>
            <a:endParaRPr lang="en-US" dirty="0"/>
          </a:p>
        </p:txBody>
      </p:sp>
      <p:sp>
        <p:nvSpPr>
          <p:cNvPr id="3" name="Content Placeholder 2"/>
          <p:cNvSpPr>
            <a:spLocks noGrp="1"/>
          </p:cNvSpPr>
          <p:nvPr>
            <p:ph idx="1"/>
          </p:nvPr>
        </p:nvSpPr>
        <p:spPr/>
        <p:txBody>
          <a:bodyPr/>
          <a:lstStyle/>
          <a:p>
            <a:pPr marL="0" indent="0">
              <a:buNone/>
            </a:pPr>
            <a:r>
              <a:rPr lang="en-IN" dirty="0" smtClean="0"/>
              <a:t>Hi my name’s </a:t>
            </a:r>
            <a:r>
              <a:rPr lang="en-IN" dirty="0" err="1" smtClean="0"/>
              <a:t>Vinayak</a:t>
            </a:r>
            <a:r>
              <a:rPr lang="en-IN" dirty="0" smtClean="0"/>
              <a:t> Bector</a:t>
            </a:r>
          </a:p>
          <a:p>
            <a:pPr marL="0" indent="0">
              <a:buNone/>
            </a:pPr>
            <a:r>
              <a:rPr lang="en-IN" dirty="0" smtClean="0"/>
              <a:t>( 1A CS Student )</a:t>
            </a:r>
          </a:p>
          <a:p>
            <a:pPr marL="0" indent="0">
              <a:buNone/>
            </a:pPr>
            <a:endParaRPr lang="en-IN" dirty="0" smtClean="0"/>
          </a:p>
          <a:p>
            <a:pPr marL="0" indent="0">
              <a:buNone/>
            </a:pPr>
            <a:endParaRPr lang="en-IN" dirty="0" smtClean="0"/>
          </a:p>
          <a:p>
            <a:pPr marL="0" indent="0">
              <a:buNone/>
            </a:pPr>
            <a:r>
              <a:rPr lang="en-IN" sz="1800" dirty="0" smtClean="0"/>
              <a:t>But you can call be Bector. </a:t>
            </a:r>
          </a:p>
          <a:p>
            <a:pPr marL="0" indent="0">
              <a:buNone/>
            </a:pPr>
            <a:r>
              <a:rPr lang="en-IN" sz="1800" dirty="0" smtClean="0"/>
              <a:t>Bector is pronounced the same way you’ll </a:t>
            </a:r>
          </a:p>
          <a:p>
            <a:pPr marL="0" indent="0">
              <a:buNone/>
            </a:pPr>
            <a:r>
              <a:rPr lang="en-IN" sz="1800" dirty="0" smtClean="0"/>
              <a:t>speak </a:t>
            </a:r>
            <a:r>
              <a:rPr lang="en-IN" sz="1800" i="1" dirty="0" smtClean="0"/>
              <a:t>Vector </a:t>
            </a:r>
            <a:r>
              <a:rPr lang="en-IN" sz="1800" dirty="0" smtClean="0"/>
              <a:t>(Quantity with Direction + Mag.) </a:t>
            </a:r>
          </a:p>
          <a:p>
            <a:pPr marL="0" indent="0">
              <a:buNone/>
            </a:pPr>
            <a:r>
              <a:rPr lang="en-IN" sz="1800" dirty="0" smtClean="0"/>
              <a:t>you just need to replace the sound of </a:t>
            </a:r>
            <a:r>
              <a:rPr lang="en-IN" sz="1800" i="1" dirty="0" smtClean="0"/>
              <a:t>‘V’ </a:t>
            </a:r>
            <a:r>
              <a:rPr lang="en-IN" sz="1800" dirty="0" smtClean="0"/>
              <a:t>with the</a:t>
            </a:r>
          </a:p>
          <a:p>
            <a:pPr marL="0" indent="0">
              <a:buNone/>
            </a:pPr>
            <a:r>
              <a:rPr lang="en-IN" sz="1800" dirty="0"/>
              <a:t>s</a:t>
            </a:r>
            <a:r>
              <a:rPr lang="en-IN" sz="1800" dirty="0" smtClean="0"/>
              <a:t>ound of </a:t>
            </a:r>
            <a:r>
              <a:rPr lang="en-IN" sz="1800" i="1" dirty="0" smtClean="0"/>
              <a:t>‘B’</a:t>
            </a:r>
            <a:r>
              <a:rPr lang="en-IN" sz="1800" dirty="0" smtClean="0"/>
              <a:t> . </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8324" y="1413163"/>
            <a:ext cx="3554083" cy="355408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4320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dirty="0" smtClean="0"/>
              <a:t>Meme of the day</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r>
              <a:rPr lang="en-US" dirty="0"/>
              <a:t>PAGE  </a:t>
            </a:r>
            <a:fld id="{93005692-73BE-493E-93AB-ECD6027A7652}" type="slidenum">
              <a:rPr lang="en-US" smtClean="0"/>
              <a:pPr/>
              <a:t>3</a:t>
            </a:fld>
            <a:endParaRPr lang="en-US" dirty="0"/>
          </a:p>
        </p:txBody>
      </p:sp>
      <p:pic>
        <p:nvPicPr>
          <p:cNvPr id="2" name="Picture 1"/>
          <p:cNvPicPr>
            <a:picLocks noChangeAspect="1"/>
          </p:cNvPicPr>
          <p:nvPr/>
        </p:nvPicPr>
        <p:blipFill>
          <a:blip r:embed="rId3"/>
          <a:stretch>
            <a:fillRect/>
          </a:stretch>
        </p:blipFill>
        <p:spPr>
          <a:xfrm>
            <a:off x="5095873" y="2334635"/>
            <a:ext cx="2000250" cy="2286000"/>
          </a:xfrm>
          <a:prstGeom prst="rect">
            <a:avLst/>
          </a:prstGeom>
        </p:spPr>
      </p:pic>
      <p:sp>
        <p:nvSpPr>
          <p:cNvPr id="13" name="Text Placeholder 12"/>
          <p:cNvSpPr>
            <a:spLocks noGrp="1"/>
          </p:cNvSpPr>
          <p:nvPr>
            <p:ph type="body" sz="quarter" idx="14"/>
          </p:nvPr>
        </p:nvSpPr>
        <p:spPr/>
        <p:txBody>
          <a:bodyPr>
            <a:normAutofit/>
          </a:bodyPr>
          <a:lstStyle/>
          <a:p>
            <a:r>
              <a:rPr lang="en-US" dirty="0" smtClean="0"/>
              <a:t>~ https</a:t>
            </a:r>
            <a:r>
              <a:rPr lang="en-US" dirty="0"/>
              <a:t>://www.memecreator.org</a:t>
            </a:r>
            <a:r>
              <a:rPr lang="en-US" dirty="0" smtClean="0"/>
              <a:t>/</a:t>
            </a:r>
            <a:endParaRPr lang="en-US" dirty="0"/>
          </a:p>
        </p:txBody>
      </p:sp>
    </p:spTree>
    <p:extLst>
      <p:ext uri="{BB962C8B-B14F-4D97-AF65-F5344CB8AC3E}">
        <p14:creationId xmlns:p14="http://schemas.microsoft.com/office/powerpoint/2010/main" val="92631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Non-verbal Communication</a:t>
            </a:r>
            <a:endParaRPr lang="en-US" dirty="0"/>
          </a:p>
        </p:txBody>
      </p:sp>
      <p:sp>
        <p:nvSpPr>
          <p:cNvPr id="3" name="Content Placeholder 2"/>
          <p:cNvSpPr>
            <a:spLocks noGrp="1"/>
          </p:cNvSpPr>
          <p:nvPr>
            <p:ph idx="1"/>
          </p:nvPr>
        </p:nvSpPr>
        <p:spPr/>
        <p:txBody>
          <a:bodyPr>
            <a:normAutofit/>
          </a:bodyPr>
          <a:lstStyle/>
          <a:p>
            <a:r>
              <a:rPr lang="en-IN" dirty="0" smtClean="0">
                <a:latin typeface="Arial" panose="020B0604020202020204" pitchFamily="34" charset="0"/>
              </a:rPr>
              <a:t>Our textbook, Interplay, defines Non-Verbal Communication as –</a:t>
            </a:r>
          </a:p>
          <a:p>
            <a:pPr marL="0" indent="0" algn="ctr">
              <a:buNone/>
            </a:pPr>
            <a:r>
              <a:rPr lang="en-IN" b="0" i="1" dirty="0" smtClean="0">
                <a:effectLst/>
                <a:latin typeface="Arial" panose="020B0604020202020204" pitchFamily="34" charset="0"/>
              </a:rPr>
              <a:t>“Messages expressed by non-linguistic means”</a:t>
            </a:r>
          </a:p>
          <a:p>
            <a:r>
              <a:rPr lang="en-IN" b="1" dirty="0" smtClean="0">
                <a:latin typeface="Arial" panose="020B0604020202020204" pitchFamily="34" charset="0"/>
              </a:rPr>
              <a:t>Non-Linguistic </a:t>
            </a:r>
            <a:r>
              <a:rPr lang="en-IN" dirty="0" smtClean="0">
                <a:latin typeface="Arial" panose="020B0604020202020204" pitchFamily="34" charset="0"/>
              </a:rPr>
              <a:t>, because it’ll be an oversimplification to state that it is </a:t>
            </a:r>
          </a:p>
          <a:p>
            <a:pPr marL="0" indent="0" algn="ctr">
              <a:buNone/>
            </a:pPr>
            <a:r>
              <a:rPr lang="en-IN" dirty="0" smtClean="0">
                <a:latin typeface="Arial" panose="020B0604020202020204" pitchFamily="34" charset="0"/>
              </a:rPr>
              <a:t>“</a:t>
            </a:r>
            <a:r>
              <a:rPr lang="en-GB" dirty="0" smtClean="0"/>
              <a:t>communication </a:t>
            </a:r>
            <a:r>
              <a:rPr lang="en-GB" dirty="0"/>
              <a:t>without </a:t>
            </a:r>
            <a:r>
              <a:rPr lang="en-GB" dirty="0" smtClean="0"/>
              <a:t>words”</a:t>
            </a:r>
          </a:p>
          <a:p>
            <a:r>
              <a:rPr lang="en-GB" dirty="0"/>
              <a:t>Some non-verbal messages have a vocal element</a:t>
            </a:r>
            <a:r>
              <a:rPr lang="en-GB" dirty="0" smtClean="0"/>
              <a:t>. (Voice Modulation)</a:t>
            </a:r>
          </a:p>
          <a:p>
            <a:r>
              <a:rPr lang="en-GB" dirty="0" smtClean="0"/>
              <a:t>Non-spoken </a:t>
            </a:r>
            <a:r>
              <a:rPr lang="en-GB" dirty="0"/>
              <a:t>forms of communication' such as American Sign Language, are linguistic and not really </a:t>
            </a:r>
            <a:r>
              <a:rPr lang="en-GB" dirty="0" smtClean="0"/>
              <a:t>non-verbal.</a:t>
            </a:r>
          </a:p>
          <a:p>
            <a:pPr marL="0" indent="0" algn="r">
              <a:buNone/>
            </a:pPr>
            <a:r>
              <a:rPr lang="en-GB" sz="1800" i="1" dirty="0" smtClean="0"/>
              <a:t>(These points are taken from our textbook)</a:t>
            </a:r>
            <a:r>
              <a:rPr lang="en-GB" dirty="0" smtClean="0"/>
              <a:t> </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4</a:t>
            </a:fld>
            <a:endParaRPr lang="en-US" dirty="0"/>
          </a:p>
        </p:txBody>
      </p:sp>
    </p:spTree>
    <p:extLst>
      <p:ext uri="{BB962C8B-B14F-4D97-AF65-F5344CB8AC3E}">
        <p14:creationId xmlns:p14="http://schemas.microsoft.com/office/powerpoint/2010/main" val="253480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F25A-5D16-473A-8804-CD8E5C612B97}"/>
              </a:ext>
            </a:extLst>
          </p:cNvPr>
          <p:cNvSpPr>
            <a:spLocks noGrp="1"/>
          </p:cNvSpPr>
          <p:nvPr>
            <p:ph type="title"/>
          </p:nvPr>
        </p:nvSpPr>
        <p:spPr/>
        <p:txBody>
          <a:bodyPr/>
          <a:lstStyle/>
          <a:p>
            <a:r>
              <a:rPr lang="en-IN" dirty="0" smtClean="0"/>
              <a:t>The Picture!</a:t>
            </a:r>
            <a:endParaRPr lang="en-US" dirty="0"/>
          </a:p>
        </p:txBody>
      </p:sp>
      <p:sp>
        <p:nvSpPr>
          <p:cNvPr id="3" name="Content Placeholder 2">
            <a:extLst>
              <a:ext uri="{FF2B5EF4-FFF2-40B4-BE49-F238E27FC236}">
                <a16:creationId xmlns:a16="http://schemas.microsoft.com/office/drawing/2014/main" id="{2D8E2707-242D-4B6B-8D48-362BFDD424F6}"/>
              </a:ext>
            </a:extLst>
          </p:cNvPr>
          <p:cNvSpPr>
            <a:spLocks noGrp="1"/>
          </p:cNvSpPr>
          <p:nvPr>
            <p:ph idx="1"/>
          </p:nvPr>
        </p:nvSpPr>
        <p:spPr>
          <a:xfrm>
            <a:off x="259882" y="1413163"/>
            <a:ext cx="11627318" cy="4595117"/>
          </a:xfrm>
        </p:spPr>
        <p:txBody>
          <a:bodyPr/>
          <a:lstStyle/>
          <a:p>
            <a:pPr marL="0" indent="0">
              <a:buNone/>
            </a:pPr>
            <a:r>
              <a:rPr lang="en-IN" dirty="0" smtClean="0"/>
              <a:t>We will analyse and discuss a few non-verbal cues depicted in the following photo:</a:t>
            </a: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1A96FB8-5464-40EE-B31E-4DA656D065C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244BC13-533B-4417-83DA-875BA8107B98}"/>
              </a:ext>
            </a:extLst>
          </p:cNvPr>
          <p:cNvSpPr>
            <a:spLocks noGrp="1"/>
          </p:cNvSpPr>
          <p:nvPr>
            <p:ph type="sldNum" sz="quarter" idx="12"/>
          </p:nvPr>
        </p:nvSpPr>
        <p:spPr/>
        <p:txBody>
          <a:bodyPr/>
          <a:lstStyle/>
          <a:p>
            <a:r>
              <a:rPr lang="en-US"/>
              <a:t>PAGE  </a:t>
            </a:r>
            <a:fld id="{93005692-73BE-493E-93AB-ECD6027A7652}" type="slidenum">
              <a:rPr lang="en-US" smtClean="0"/>
              <a:pPr/>
              <a:t>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569" y="2018598"/>
            <a:ext cx="5078353" cy="3384246"/>
          </a:xfrm>
          <a:prstGeom prst="rect">
            <a:avLst/>
          </a:prstGeom>
        </p:spPr>
      </p:pic>
      <p:sp>
        <p:nvSpPr>
          <p:cNvPr id="7" name="TextBox 6"/>
          <p:cNvSpPr txBox="1"/>
          <p:nvPr/>
        </p:nvSpPr>
        <p:spPr>
          <a:xfrm>
            <a:off x="2899956" y="5402844"/>
            <a:ext cx="6348548" cy="369332"/>
          </a:xfrm>
          <a:prstGeom prst="rect">
            <a:avLst/>
          </a:prstGeom>
          <a:noFill/>
        </p:spPr>
        <p:txBody>
          <a:bodyPr wrap="square" rtlCol="0">
            <a:spAutoFit/>
          </a:bodyPr>
          <a:lstStyle/>
          <a:p>
            <a:r>
              <a:rPr lang="en-GB" i="1" dirty="0"/>
              <a:t>A photograph of me, on the right-side, and my friend </a:t>
            </a:r>
            <a:r>
              <a:rPr lang="en-GB" i="1" dirty="0" err="1"/>
              <a:t>Zohr</a:t>
            </a:r>
            <a:endParaRPr lang="en-US" dirty="0"/>
          </a:p>
        </p:txBody>
      </p:sp>
    </p:spTree>
    <p:extLst>
      <p:ext uri="{BB962C8B-B14F-4D97-AF65-F5344CB8AC3E}">
        <p14:creationId xmlns:p14="http://schemas.microsoft.com/office/powerpoint/2010/main" val="296219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9DEF-0AAF-4187-9E44-E3D6CAAF715A}"/>
              </a:ext>
            </a:extLst>
          </p:cNvPr>
          <p:cNvSpPr>
            <a:spLocks noGrp="1"/>
          </p:cNvSpPr>
          <p:nvPr>
            <p:ph type="title"/>
          </p:nvPr>
        </p:nvSpPr>
        <p:spPr/>
        <p:txBody>
          <a:bodyPr/>
          <a:lstStyle/>
          <a:p>
            <a:r>
              <a:rPr lang="en-IN" dirty="0" smtClean="0"/>
              <a:t>Clothes – As a Non-Verbal Cue</a:t>
            </a:r>
            <a:endParaRPr lang="en-US" dirty="0"/>
          </a:p>
        </p:txBody>
      </p:sp>
      <p:sp>
        <p:nvSpPr>
          <p:cNvPr id="3" name="Content Placeholder 2">
            <a:extLst>
              <a:ext uri="{FF2B5EF4-FFF2-40B4-BE49-F238E27FC236}">
                <a16:creationId xmlns:a16="http://schemas.microsoft.com/office/drawing/2014/main" id="{45B51AA9-AAA1-4B18-8951-BDB6071218CF}"/>
              </a:ext>
            </a:extLst>
          </p:cNvPr>
          <p:cNvSpPr>
            <a:spLocks noGrp="1"/>
          </p:cNvSpPr>
          <p:nvPr>
            <p:ph idx="1"/>
          </p:nvPr>
        </p:nvSpPr>
        <p:spPr/>
        <p:txBody>
          <a:bodyPr/>
          <a:lstStyle/>
          <a:p>
            <a:r>
              <a:rPr lang="en-IN" i="1" dirty="0" smtClean="0"/>
              <a:t>Interplay, </a:t>
            </a:r>
            <a:r>
              <a:rPr lang="en-IN" dirty="0" smtClean="0"/>
              <a:t>states that there’re </a:t>
            </a:r>
            <a:r>
              <a:rPr lang="en-IN" b="1" dirty="0" smtClean="0"/>
              <a:t>Half-a-dozen </a:t>
            </a:r>
            <a:r>
              <a:rPr lang="en-IN" dirty="0" smtClean="0"/>
              <a:t>t</a:t>
            </a:r>
            <a:r>
              <a:rPr lang="en-IN" dirty="0" smtClean="0"/>
              <a:t>ypes of messages conveyed by what we wear. </a:t>
            </a:r>
            <a:r>
              <a:rPr lang="en-US" sz="1600" i="1" dirty="0" smtClean="0"/>
              <a:t>(</a:t>
            </a:r>
            <a:r>
              <a:rPr lang="en-US" sz="1600" i="1" dirty="0" err="1"/>
              <a:t>Thourlby</a:t>
            </a:r>
            <a:r>
              <a:rPr lang="en-US" sz="1600" i="1" dirty="0"/>
              <a:t>, 1978</a:t>
            </a:r>
            <a:r>
              <a:rPr lang="en-US" sz="1600" i="1" dirty="0" smtClean="0"/>
              <a:t>)</a:t>
            </a:r>
          </a:p>
          <a:p>
            <a:r>
              <a:rPr lang="en-IN" dirty="0" smtClean="0"/>
              <a:t>In this picture, we are asserting our</a:t>
            </a:r>
          </a:p>
          <a:p>
            <a:pPr marL="0" indent="0">
              <a:buNone/>
            </a:pPr>
            <a:r>
              <a:rPr lang="en-IN" dirty="0"/>
              <a:t> </a:t>
            </a:r>
            <a:r>
              <a:rPr lang="en-IN" dirty="0" smtClean="0"/>
              <a:t>    </a:t>
            </a:r>
            <a:r>
              <a:rPr lang="en-IN" b="1" dirty="0" smtClean="0"/>
              <a:t>strength</a:t>
            </a:r>
            <a:r>
              <a:rPr lang="en-IN" dirty="0"/>
              <a:t>, </a:t>
            </a:r>
            <a:r>
              <a:rPr lang="en-IN" dirty="0" smtClean="0"/>
              <a:t>by the use of our clothes. </a:t>
            </a:r>
            <a:endParaRPr lang="en-US" dirty="0" smtClean="0"/>
          </a:p>
          <a:p>
            <a:r>
              <a:rPr lang="en-IN" dirty="0"/>
              <a:t>Just imagine how one would , </a:t>
            </a:r>
            <a:endParaRPr lang="en-IN" dirty="0" smtClean="0"/>
          </a:p>
          <a:p>
            <a:pPr marL="0" indent="0">
              <a:buNone/>
            </a:pPr>
            <a:r>
              <a:rPr lang="en-GB" dirty="0" smtClean="0"/>
              <a:t>    “</a:t>
            </a:r>
            <a:r>
              <a:rPr lang="en-GB" dirty="0"/>
              <a:t>Roll up his sleeves” to prepare/indicate </a:t>
            </a:r>
            <a:endParaRPr lang="en-GB" dirty="0" smtClean="0"/>
          </a:p>
          <a:p>
            <a:pPr marL="0" indent="0">
              <a:buNone/>
            </a:pPr>
            <a:r>
              <a:rPr lang="en-GB" dirty="0"/>
              <a:t> </a:t>
            </a:r>
            <a:r>
              <a:rPr lang="en-GB" dirty="0" smtClean="0"/>
              <a:t>   towards </a:t>
            </a:r>
            <a:r>
              <a:rPr lang="en-GB" dirty="0"/>
              <a:t>the possibility of a fight 😮</a:t>
            </a:r>
            <a:endParaRPr lang="en-US" dirty="0"/>
          </a:p>
          <a:p>
            <a:endParaRPr lang="en-US" dirty="0"/>
          </a:p>
        </p:txBody>
      </p:sp>
      <p:sp>
        <p:nvSpPr>
          <p:cNvPr id="4" name="Footer Placeholder 3">
            <a:extLst>
              <a:ext uri="{FF2B5EF4-FFF2-40B4-BE49-F238E27FC236}">
                <a16:creationId xmlns:a16="http://schemas.microsoft.com/office/drawing/2014/main" id="{E4627994-FB73-452D-81D8-B3ACE64D7FC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CCE37F3-B0A2-4543-8BE7-6EBE66448A5C}"/>
              </a:ext>
            </a:extLst>
          </p:cNvPr>
          <p:cNvSpPr>
            <a:spLocks noGrp="1"/>
          </p:cNvSpPr>
          <p:nvPr>
            <p:ph type="sldNum" sz="quarter" idx="12"/>
          </p:nvPr>
        </p:nvSpPr>
        <p:spPr/>
        <p:txBody>
          <a:bodyPr/>
          <a:lstStyle/>
          <a:p>
            <a:r>
              <a:rPr lang="en-US"/>
              <a:t>PAGE  </a:t>
            </a:r>
            <a:fld id="{93005692-73BE-493E-93AB-ECD6027A7652}" type="slidenum">
              <a:rPr lang="en-US" smtClean="0"/>
              <a:pPr/>
              <a:t>6</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720" y="2253729"/>
            <a:ext cx="5078353" cy="3384246"/>
          </a:xfrm>
          <a:prstGeom prst="rect">
            <a:avLst/>
          </a:prstGeom>
        </p:spPr>
      </p:pic>
    </p:spTree>
    <p:extLst>
      <p:ext uri="{BB962C8B-B14F-4D97-AF65-F5344CB8AC3E}">
        <p14:creationId xmlns:p14="http://schemas.microsoft.com/office/powerpoint/2010/main" val="316368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AA23-E7F1-41BA-A9BE-1C3D183A1F36}"/>
              </a:ext>
            </a:extLst>
          </p:cNvPr>
          <p:cNvSpPr>
            <a:spLocks noGrp="1"/>
          </p:cNvSpPr>
          <p:nvPr>
            <p:ph type="title"/>
          </p:nvPr>
        </p:nvSpPr>
        <p:spPr/>
        <p:txBody>
          <a:bodyPr/>
          <a:lstStyle/>
          <a:p>
            <a:r>
              <a:rPr lang="en-IN" dirty="0" smtClean="0"/>
              <a:t>Facial Expressions </a:t>
            </a:r>
            <a:endParaRPr lang="en-US" dirty="0"/>
          </a:p>
        </p:txBody>
      </p:sp>
      <p:sp>
        <p:nvSpPr>
          <p:cNvPr id="3" name="Content Placeholder 2">
            <a:extLst>
              <a:ext uri="{FF2B5EF4-FFF2-40B4-BE49-F238E27FC236}">
                <a16:creationId xmlns:a16="http://schemas.microsoft.com/office/drawing/2014/main" id="{8CA81A78-E732-446D-8000-F0D237837D45}"/>
              </a:ext>
            </a:extLst>
          </p:cNvPr>
          <p:cNvSpPr>
            <a:spLocks noGrp="1"/>
          </p:cNvSpPr>
          <p:nvPr>
            <p:ph idx="1"/>
          </p:nvPr>
        </p:nvSpPr>
        <p:spPr>
          <a:xfrm>
            <a:off x="259882" y="1413163"/>
            <a:ext cx="11569729" cy="4922146"/>
          </a:xfrm>
        </p:spPr>
        <p:txBody>
          <a:bodyPr/>
          <a:lstStyle/>
          <a:p>
            <a:r>
              <a:rPr lang="en-IN" dirty="0" smtClean="0"/>
              <a:t>The face </a:t>
            </a:r>
            <a:r>
              <a:rPr lang="en-GB" dirty="0"/>
              <a:t>and eyes are probably the most noticeable parts of the body, </a:t>
            </a:r>
            <a:r>
              <a:rPr lang="en-GB" dirty="0" smtClean="0"/>
              <a:t>thus can give us a number of non-verbal cues. </a:t>
            </a:r>
          </a:p>
          <a:p>
            <a:r>
              <a:rPr lang="en-GB" dirty="0" smtClean="0"/>
              <a:t>Facial expressions are often used to convey </a:t>
            </a:r>
          </a:p>
          <a:p>
            <a:pPr marL="0" indent="0">
              <a:buNone/>
            </a:pPr>
            <a:r>
              <a:rPr lang="en-GB" dirty="0" smtClean="0"/>
              <a:t>    emotions. </a:t>
            </a:r>
            <a:r>
              <a:rPr lang="en-IN" dirty="0" smtClean="0"/>
              <a:t>😃😛😯😐☹</a:t>
            </a:r>
            <a:endParaRPr lang="en-US" dirty="0"/>
          </a:p>
          <a:p>
            <a:r>
              <a:rPr lang="en-GB" dirty="0"/>
              <a:t>E</a:t>
            </a:r>
            <a:r>
              <a:rPr lang="en-GB" dirty="0" smtClean="0"/>
              <a:t>yes </a:t>
            </a:r>
            <a:r>
              <a:rPr lang="en-GB" dirty="0"/>
              <a:t>themselves can send several kinds of </a:t>
            </a:r>
            <a:endParaRPr lang="en-GB" dirty="0" smtClean="0"/>
          </a:p>
          <a:p>
            <a:pPr marL="0" indent="0">
              <a:buNone/>
            </a:pPr>
            <a:r>
              <a:rPr lang="en-GB" dirty="0"/>
              <a:t> </a:t>
            </a:r>
            <a:r>
              <a:rPr lang="en-GB" dirty="0" smtClean="0"/>
              <a:t>   messages.</a:t>
            </a:r>
          </a:p>
          <a:p>
            <a:r>
              <a:rPr lang="en-GB" dirty="0" smtClean="0"/>
              <a:t>How </a:t>
            </a:r>
            <a:r>
              <a:rPr lang="en-GB" dirty="0" err="1" smtClean="0"/>
              <a:t>Zohr</a:t>
            </a:r>
            <a:r>
              <a:rPr lang="en-GB" dirty="0" smtClean="0"/>
              <a:t> (the guy on the left), is looking </a:t>
            </a:r>
          </a:p>
          <a:p>
            <a:pPr marL="0" indent="0">
              <a:buNone/>
            </a:pPr>
            <a:r>
              <a:rPr lang="en-GB" dirty="0"/>
              <a:t> </a:t>
            </a:r>
            <a:r>
              <a:rPr lang="en-GB" dirty="0" smtClean="0"/>
              <a:t>   directly into the camera (which was in front.)</a:t>
            </a:r>
          </a:p>
        </p:txBody>
      </p:sp>
      <p:sp>
        <p:nvSpPr>
          <p:cNvPr id="4" name="Footer Placeholder 3">
            <a:extLst>
              <a:ext uri="{FF2B5EF4-FFF2-40B4-BE49-F238E27FC236}">
                <a16:creationId xmlns:a16="http://schemas.microsoft.com/office/drawing/2014/main" id="{A90969A8-8572-40D8-A401-9F379932EB7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55A105-5D96-4D8F-94F2-7629502C0AAD}"/>
              </a:ext>
            </a:extLst>
          </p:cNvPr>
          <p:cNvSpPr>
            <a:spLocks noGrp="1"/>
          </p:cNvSpPr>
          <p:nvPr>
            <p:ph type="sldNum" sz="quarter" idx="12"/>
          </p:nvPr>
        </p:nvSpPr>
        <p:spPr/>
        <p:txBody>
          <a:bodyPr/>
          <a:lstStyle/>
          <a:p>
            <a:r>
              <a:rPr lang="en-US"/>
              <a:t>PAGE  </a:t>
            </a:r>
            <a:fld id="{93005692-73BE-493E-93AB-ECD6027A7652}" type="slidenum">
              <a:rPr lang="en-US" smtClean="0"/>
              <a:pPr/>
              <a:t>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7720" y="2253729"/>
            <a:ext cx="5078353" cy="3384246"/>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1880280" y="6214320"/>
              <a:ext cx="9360" cy="13320"/>
            </p14:xfrm>
          </p:contentPart>
        </mc:Choice>
        <mc:Fallback>
          <p:pic>
            <p:nvPicPr>
              <p:cNvPr id="7" name="Ink 6"/>
              <p:cNvPicPr/>
              <p:nvPr/>
            </p:nvPicPr>
            <p:blipFill>
              <a:blip r:embed="rId5"/>
              <a:stretch>
                <a:fillRect/>
              </a:stretch>
            </p:blipFill>
            <p:spPr>
              <a:xfrm>
                <a:off x="1870560" y="6204600"/>
                <a:ext cx="24480" cy="25920"/>
              </a:xfrm>
              <a:prstGeom prst="rect">
                <a:avLst/>
              </a:prstGeom>
            </p:spPr>
          </p:pic>
        </mc:Fallback>
      </mc:AlternateContent>
    </p:spTree>
    <p:extLst>
      <p:ext uri="{BB962C8B-B14F-4D97-AF65-F5344CB8AC3E}">
        <p14:creationId xmlns:p14="http://schemas.microsoft.com/office/powerpoint/2010/main" val="417482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6018C-0482-4FC2-9585-6696D0F096E8}"/>
              </a:ext>
            </a:extLst>
          </p:cNvPr>
          <p:cNvSpPr>
            <a:spLocks noGrp="1"/>
          </p:cNvSpPr>
          <p:nvPr>
            <p:ph type="title"/>
          </p:nvPr>
        </p:nvSpPr>
        <p:spPr/>
        <p:txBody>
          <a:bodyPr/>
          <a:lstStyle/>
          <a:p>
            <a:r>
              <a:rPr lang="en-US" dirty="0"/>
              <a:t>Re-contextualizing disability</a:t>
            </a:r>
          </a:p>
        </p:txBody>
      </p:sp>
      <p:sp>
        <p:nvSpPr>
          <p:cNvPr id="3" name="Content Placeholder 2">
            <a:extLst>
              <a:ext uri="{FF2B5EF4-FFF2-40B4-BE49-F238E27FC236}">
                <a16:creationId xmlns:a16="http://schemas.microsoft.com/office/drawing/2014/main" id="{5E7A28E2-09C9-4FDD-A878-908C08B361E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85491B63-1F74-4136-8A9C-5FF07ABCA4E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503054D-B832-4AAD-8D48-304CD44C853C}"/>
              </a:ext>
            </a:extLst>
          </p:cNvPr>
          <p:cNvSpPr>
            <a:spLocks noGrp="1"/>
          </p:cNvSpPr>
          <p:nvPr>
            <p:ph type="sldNum" sz="quarter" idx="12"/>
          </p:nvPr>
        </p:nvSpPr>
        <p:spPr/>
        <p:txBody>
          <a:bodyPr/>
          <a:lstStyle/>
          <a:p>
            <a:r>
              <a:rPr lang="en-US"/>
              <a:t>PAGE  </a:t>
            </a:r>
            <a:fld id="{93005692-73BE-493E-93AB-ECD6027A7652}" type="slidenum">
              <a:rPr lang="en-US" smtClean="0"/>
              <a:pPr/>
              <a:t>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46" y="2173517"/>
            <a:ext cx="5078353" cy="3384246"/>
          </a:xfrm>
          <a:prstGeom prst="rect">
            <a:avLst/>
          </a:prstGeom>
        </p:spPr>
      </p:pic>
      <p:pic>
        <p:nvPicPr>
          <p:cNvPr id="7" name="Picture 6"/>
          <p:cNvPicPr>
            <a:picLocks noChangeAspect="1"/>
          </p:cNvPicPr>
          <p:nvPr/>
        </p:nvPicPr>
        <p:blipFill>
          <a:blip r:embed="rId4"/>
          <a:stretch>
            <a:fillRect/>
          </a:stretch>
        </p:blipFill>
        <p:spPr>
          <a:xfrm>
            <a:off x="7248261" y="2385079"/>
            <a:ext cx="3791479" cy="2524477"/>
          </a:xfrm>
          <a:prstGeom prst="rect">
            <a:avLst/>
          </a:prstGeom>
          <a:ln w="57150">
            <a:solidFill>
              <a:srgbClr val="E0249A"/>
            </a:solidFill>
          </a:ln>
        </p:spPr>
      </p:pic>
      <p:sp>
        <p:nvSpPr>
          <p:cNvPr id="8" name="Rectangle 7"/>
          <p:cNvSpPr/>
          <p:nvPr/>
        </p:nvSpPr>
        <p:spPr>
          <a:xfrm>
            <a:off x="408046" y="3320716"/>
            <a:ext cx="1549091" cy="1042737"/>
          </a:xfrm>
          <a:prstGeom prst="rect">
            <a:avLst/>
          </a:prstGeom>
          <a:noFill/>
          <a:ln w="76200">
            <a:solidFill>
              <a:srgbClr val="E024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882063" y="5089586"/>
            <a:ext cx="4947548" cy="369332"/>
          </a:xfrm>
          <a:prstGeom prst="rect">
            <a:avLst/>
          </a:prstGeom>
          <a:noFill/>
        </p:spPr>
        <p:txBody>
          <a:bodyPr wrap="square" rtlCol="0">
            <a:spAutoFit/>
          </a:bodyPr>
          <a:lstStyle/>
          <a:p>
            <a:r>
              <a:rPr lang="en-IN" dirty="0" smtClean="0"/>
              <a:t>He is probably thinking, </a:t>
            </a:r>
            <a:r>
              <a:rPr lang="en-IN" i="1" dirty="0" smtClean="0"/>
              <a:t>What’s going on?</a:t>
            </a:r>
            <a:endParaRPr lang="en-US" i="1" dirty="0"/>
          </a:p>
        </p:txBody>
      </p:sp>
    </p:spTree>
    <p:extLst>
      <p:ext uri="{BB962C8B-B14F-4D97-AF65-F5344CB8AC3E}">
        <p14:creationId xmlns:p14="http://schemas.microsoft.com/office/powerpoint/2010/main" val="419775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52A1-E1EA-4811-BB7B-9BE062726322}"/>
              </a:ext>
            </a:extLst>
          </p:cNvPr>
          <p:cNvSpPr>
            <a:spLocks noGrp="1"/>
          </p:cNvSpPr>
          <p:nvPr>
            <p:ph type="title"/>
          </p:nvPr>
        </p:nvSpPr>
        <p:spPr/>
        <p:txBody>
          <a:bodyPr/>
          <a:lstStyle/>
          <a:p>
            <a:r>
              <a:rPr lang="en-IN" dirty="0" smtClean="0"/>
              <a:t>Summary</a:t>
            </a:r>
            <a:endParaRPr lang="en-US" dirty="0"/>
          </a:p>
        </p:txBody>
      </p:sp>
      <p:sp>
        <p:nvSpPr>
          <p:cNvPr id="3" name="Content Placeholder 2">
            <a:extLst>
              <a:ext uri="{FF2B5EF4-FFF2-40B4-BE49-F238E27FC236}">
                <a16:creationId xmlns:a16="http://schemas.microsoft.com/office/drawing/2014/main" id="{79DFD6CA-E980-4E1F-9B2E-6B0854B25EDA}"/>
              </a:ext>
            </a:extLst>
          </p:cNvPr>
          <p:cNvSpPr>
            <a:spLocks noGrp="1"/>
          </p:cNvSpPr>
          <p:nvPr>
            <p:ph idx="1"/>
          </p:nvPr>
        </p:nvSpPr>
        <p:spPr/>
        <p:txBody>
          <a:bodyPr>
            <a:normAutofit/>
          </a:bodyPr>
          <a:lstStyle/>
          <a:p>
            <a:r>
              <a:rPr lang="en-GB" dirty="0" smtClean="0"/>
              <a:t>Non-verbal </a:t>
            </a:r>
            <a:r>
              <a:rPr lang="en-GB" dirty="0"/>
              <a:t>communication consists of </a:t>
            </a:r>
            <a:r>
              <a:rPr lang="en-GB" dirty="0" smtClean="0"/>
              <a:t>messages </a:t>
            </a:r>
            <a:r>
              <a:rPr lang="en-GB" dirty="0"/>
              <a:t>expressed by non-linguistic </a:t>
            </a:r>
            <a:r>
              <a:rPr lang="en-GB" dirty="0" smtClean="0"/>
              <a:t>means</a:t>
            </a:r>
            <a:endParaRPr lang="en-GB" i="1" dirty="0"/>
          </a:p>
          <a:p>
            <a:r>
              <a:rPr lang="en-GB" dirty="0"/>
              <a:t>Non-verbal messages can be </a:t>
            </a:r>
            <a:r>
              <a:rPr lang="en-GB" dirty="0" smtClean="0"/>
              <a:t>communicated </a:t>
            </a:r>
            <a:r>
              <a:rPr lang="en-GB" dirty="0"/>
              <a:t>in a variety of ways-through the face and </a:t>
            </a:r>
            <a:r>
              <a:rPr lang="en-GB" dirty="0" smtClean="0"/>
              <a:t>eyes as well as our clothes</a:t>
            </a:r>
          </a:p>
          <a:p>
            <a:r>
              <a:rPr lang="en-US" b="1" dirty="0"/>
              <a:t> Facial Expression – </a:t>
            </a:r>
            <a:r>
              <a:rPr lang="en-US" dirty="0"/>
              <a:t>How the human face is one of the most expressive parts of our body which helps us deliver a plethora of communicative signals, to regulate interactions and establish connections</a:t>
            </a:r>
            <a:r>
              <a:rPr lang="en-US" dirty="0" smtClean="0"/>
              <a:t>.</a:t>
            </a:r>
          </a:p>
          <a:p>
            <a:r>
              <a:rPr lang="en-US" b="1" dirty="0"/>
              <a:t> Clothes - </a:t>
            </a:r>
            <a:r>
              <a:rPr lang="en-US" i="1" dirty="0"/>
              <a:t>What we wear and how we wear it? Can s</a:t>
            </a:r>
            <a:r>
              <a:rPr lang="en-US" dirty="0"/>
              <a:t>ignal towards a multitude of things! </a:t>
            </a:r>
            <a:endParaRPr lang="en-GB" dirty="0" smtClean="0"/>
          </a:p>
          <a:p>
            <a:pPr marL="0" indent="0">
              <a:buNone/>
            </a:pPr>
            <a:endParaRPr lang="en-GB" i="1" dirty="0"/>
          </a:p>
        </p:txBody>
      </p:sp>
      <p:sp>
        <p:nvSpPr>
          <p:cNvPr id="4" name="Footer Placeholder 3">
            <a:extLst>
              <a:ext uri="{FF2B5EF4-FFF2-40B4-BE49-F238E27FC236}">
                <a16:creationId xmlns:a16="http://schemas.microsoft.com/office/drawing/2014/main" id="{75D75D10-4E11-4D77-BFBA-E77351951CC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4C4C639-BEF8-419B-9AE9-9B160E370461}"/>
              </a:ext>
            </a:extLst>
          </p:cNvPr>
          <p:cNvSpPr>
            <a:spLocks noGrp="1"/>
          </p:cNvSpPr>
          <p:nvPr>
            <p:ph type="sldNum" sz="quarter" idx="12"/>
          </p:nvPr>
        </p:nvSpPr>
        <p:spPr/>
        <p:txBody>
          <a:bodyPr/>
          <a:lstStyle/>
          <a:p>
            <a:r>
              <a:rPr lang="en-US"/>
              <a:t>PAGE  </a:t>
            </a:r>
            <a:fld id="{93005692-73BE-493E-93AB-ECD6027A7652}" type="slidenum">
              <a:rPr lang="en-US" smtClean="0"/>
              <a:pPr/>
              <a:t>9</a:t>
            </a:fld>
            <a:endParaRPr lang="en-US" dirty="0"/>
          </a:p>
        </p:txBody>
      </p:sp>
    </p:spTree>
    <p:extLst>
      <p:ext uri="{BB962C8B-B14F-4D97-AF65-F5344CB8AC3E}">
        <p14:creationId xmlns:p14="http://schemas.microsoft.com/office/powerpoint/2010/main" val="403198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UofWaterloo_WhiteBkgrd">
  <a:themeElements>
    <a:clrScheme name="Waterloo2016">
      <a:dk1>
        <a:sysClr val="windowText" lastClr="000000"/>
      </a:dk1>
      <a:lt1>
        <a:sysClr val="window" lastClr="FFFFFF"/>
      </a:lt1>
      <a:dk2>
        <a:srgbClr val="757575"/>
      </a:dk2>
      <a:lt2>
        <a:srgbClr val="D6D6D6"/>
      </a:lt2>
      <a:accent1>
        <a:srgbClr val="FFD54F"/>
      </a:accent1>
      <a:accent2>
        <a:srgbClr val="0C0C0C"/>
      </a:accent2>
      <a:accent3>
        <a:srgbClr val="AEAEAE"/>
      </a:accent3>
      <a:accent4>
        <a:srgbClr val="B71233"/>
      </a:accent4>
      <a:accent5>
        <a:srgbClr val="7F7F7F"/>
      </a:accent5>
      <a:accent6>
        <a:srgbClr val="0073CE"/>
      </a:accent6>
      <a:hlink>
        <a:srgbClr val="353535"/>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16x9" id="{6AE4079F-C156-5F44-BB1F-9B1BE8D38F60}" vid="{B5180624-4081-3E41-A45E-4FDAF4AEA2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 presentation template</Template>
  <TotalTime>763</TotalTime>
  <Words>975</Words>
  <Application>Microsoft Office PowerPoint</Application>
  <PresentationFormat>Widescreen</PresentationFormat>
  <Paragraphs>81</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Georgia</vt:lpstr>
      <vt:lpstr>Impact</vt:lpstr>
      <vt:lpstr>Verdana</vt:lpstr>
      <vt:lpstr>Wingdings</vt:lpstr>
      <vt:lpstr>UofWaterloo_WhiteBkgrd</vt:lpstr>
      <vt:lpstr>Non-Verbal Communications</vt:lpstr>
      <vt:lpstr>Introduction</vt:lpstr>
      <vt:lpstr>Meme of the day</vt:lpstr>
      <vt:lpstr>What is Non-verbal Communication</vt:lpstr>
      <vt:lpstr>The Picture!</vt:lpstr>
      <vt:lpstr>Clothes – As a Non-Verbal Cue</vt:lpstr>
      <vt:lpstr>Facial Expressions </vt:lpstr>
      <vt:lpstr>Re-contextualizing disability</vt:lpstr>
      <vt:lpstr>Summary</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Disability?  (and how do we interact with it?)</dc:title>
  <dc:creator>Joyce Barlow</dc:creator>
  <cp:lastModifiedBy>Windows User</cp:lastModifiedBy>
  <cp:revision>46</cp:revision>
  <dcterms:created xsi:type="dcterms:W3CDTF">2021-05-31T20:38:12Z</dcterms:created>
  <dcterms:modified xsi:type="dcterms:W3CDTF">2021-10-29T23:18:25Z</dcterms:modified>
</cp:coreProperties>
</file>