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p:cViewPr>
        <p:scale>
          <a:sx n="50" d="100"/>
          <a:sy n="50" d="100"/>
        </p:scale>
        <p:origin x="922" y="-1411"/>
      </p:cViewPr>
      <p:guideLst>
        <p:guide orient="horz" pos="4752"/>
        <p:guide pos="67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6/18/2024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6/18/2024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6/18/2024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6/18/2024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6/18/2024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6/18/2024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6/18/2024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6/18/2024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6/18/2024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6/18/2024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6/18/2024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6/18/2024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6/18/2024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bura.brunel.ac.uk/bitstream/2438/25119/4/FullText.pdf" TargetMode="External"/><Relationship Id="rId11" Type="http://schemas.openxmlformats.org/officeDocument/2006/relationships/image" Target="../media/image6.png"/><Relationship Id="rId5" Type="http://schemas.openxmlformats.org/officeDocument/2006/relationships/hyperlink" Target="https://www.ietf.org/proceedings/96/slides/slides-96-maprg-6.pdf" TargetMode="External"/><Relationship Id="rId10" Type="http://schemas.openxmlformats.org/officeDocument/2006/relationships/image" Target="../media/image5.png"/><Relationship Id="rId4" Type="http://schemas.openxmlformats.org/officeDocument/2006/relationships/hyperlink" Target="https://www.cisco.com/c/en/us/td/docs/switches/datacenter/nexus1000/sw/4_0/qos/configuration/guide/nexus1000v_qos/qos_6dscp_val.pdf"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53111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7100" dirty="0">
              <a:latin typeface="Bookman Old Style" panose="02050604050505020204" pitchFamily="18" charset="0"/>
            </a:endParaRPr>
          </a:p>
          <a:p>
            <a:pPr algn="ctr" defTabSz="2077720" fontAlgn="auto">
              <a:spcBef>
                <a:spcPts val="0"/>
              </a:spcBef>
              <a:spcAft>
                <a:spcPts val="0"/>
              </a:spcAft>
              <a:defRPr/>
            </a:pPr>
            <a:endParaRPr lang="en-GB" sz="7100" b="1" dirty="0">
              <a:solidFill>
                <a:schemeClr val="bg1"/>
              </a:solidFill>
              <a:latin typeface="Bookman Old Style" panose="02050604050505020204" pitchFamily="18" charset="0"/>
            </a:endParaRPr>
          </a:p>
          <a:p>
            <a:pPr algn="ctr" defTabSz="2077720" fontAlgn="auto">
              <a:spcBef>
                <a:spcPts val="0"/>
              </a:spcBef>
              <a:spcAft>
                <a:spcPts val="0"/>
              </a:spcAft>
              <a:defRPr/>
            </a:pPr>
            <a:r>
              <a:rPr lang="en-GB" sz="4800" b="1" dirty="0">
                <a:solidFill>
                  <a:schemeClr val="bg1"/>
                </a:solidFill>
                <a:latin typeface="Bookman Old Style" panose="02050604050505020204" pitchFamily="18" charset="0"/>
              </a:rPr>
              <a:t> </a:t>
            </a:r>
            <a:r>
              <a:rPr lang="en-US" altLang="en-GB" sz="4800" b="1" dirty="0">
                <a:solidFill>
                  <a:schemeClr val="bg1"/>
                </a:solidFill>
                <a:latin typeface="Bookman Old Style" panose="02050604050505020204" pitchFamily="18" charset="0"/>
              </a:rPr>
              <a:t>                         </a:t>
            </a:r>
            <a:r>
              <a:rPr lang="en-US" altLang="en-GB" sz="4000" b="1" dirty="0">
                <a:solidFill>
                  <a:srgbClr val="C00000"/>
                </a:solidFill>
                <a:latin typeface="Bookman Old Style" panose="02050604050505020204" pitchFamily="18" charset="0"/>
              </a:rPr>
              <a:t>Prioritizing SHE packets for Emergency Response</a:t>
            </a:r>
            <a:endParaRPr lang="en-US" sz="1100" b="1" dirty="0">
              <a:solidFill>
                <a:srgbClr val="002060"/>
              </a:solidFill>
              <a:latin typeface="Calibri(body)"/>
            </a:endParaRPr>
          </a:p>
          <a:p>
            <a:pPr algn="ctr" defTabSz="2077720" fontAlgn="auto">
              <a:spcBef>
                <a:spcPts val="0"/>
              </a:spcBef>
              <a:spcAft>
                <a:spcPts val="0"/>
              </a:spcAft>
              <a:defRPr/>
            </a:pPr>
            <a:r>
              <a:rPr lang="pt-BR" sz="2800" dirty="0">
                <a:solidFill>
                  <a:srgbClr val="C00000"/>
                </a:solidFill>
                <a:latin typeface="Bookman Old Style" panose="02050604050505020204" pitchFamily="18" charset="0"/>
              </a:rPr>
              <a:t>                                  Aishwarya K, Babusingh R, Rahul S, Vinayak B</a:t>
            </a:r>
            <a:endParaRPr lang="en-US" altLang="en-GB" sz="2800" dirty="0">
              <a:solidFill>
                <a:srgbClr val="C00000"/>
              </a:solidFill>
              <a:latin typeface="Bookman Old Style" panose="02050604050505020204" pitchFamily="18" charset="0"/>
            </a:endParaRPr>
          </a:p>
          <a:p>
            <a:pPr algn="ctr" defTabSz="2077720" fontAlgn="auto">
              <a:spcBef>
                <a:spcPts val="0"/>
              </a:spcBef>
              <a:spcAft>
                <a:spcPts val="0"/>
              </a:spcAft>
              <a:defRPr/>
            </a:pPr>
            <a:r>
              <a:rPr lang="en-US" altLang="en-GB" sz="2800" dirty="0">
                <a:solidFill>
                  <a:srgbClr val="C00000"/>
                </a:solidFill>
                <a:latin typeface="Bookman Old Style" panose="02050604050505020204" pitchFamily="18" charset="0"/>
              </a:rPr>
              <a:t>           Guide: Prof. Kiran M R</a:t>
            </a:r>
            <a:endParaRPr lang="en-GB" sz="2800" dirty="0">
              <a:solidFill>
                <a:srgbClr val="C00000"/>
              </a:solidFill>
              <a:latin typeface="Bookman Old Style" panose="02050604050505020204" pitchFamily="18" charset="0"/>
            </a:endParaRPr>
          </a:p>
          <a:p>
            <a:pPr algn="ctr" defTabSz="2077720" fontAlgn="auto">
              <a:lnSpc>
                <a:spcPct val="90000"/>
              </a:lnSpc>
              <a:spcBef>
                <a:spcPts val="0"/>
              </a:spcBef>
              <a:spcAft>
                <a:spcPts val="0"/>
              </a:spcAft>
              <a:defRPr/>
            </a:pPr>
            <a:r>
              <a:rPr lang="en-GB" sz="2800" dirty="0">
                <a:solidFill>
                  <a:srgbClr val="C00000"/>
                </a:solidFill>
                <a:latin typeface="Bookman Old Style" panose="02050604050505020204" pitchFamily="18" charset="0"/>
              </a:rPr>
              <a:t>                           </a:t>
            </a:r>
            <a:r>
              <a:rPr lang="en-GB" sz="3200" dirty="0">
                <a:solidFill>
                  <a:srgbClr val="C00000"/>
                </a:solidFill>
                <a:latin typeface="Bookman Old Style" panose="02050604050505020204" pitchFamily="18" charset="0"/>
              </a:rPr>
              <a:t>School of Electronics and Communication </a:t>
            </a:r>
            <a:r>
              <a:rPr lang="en-GB" sz="3200" dirty="0" err="1">
                <a:solidFill>
                  <a:srgbClr val="C00000"/>
                </a:solidFill>
                <a:latin typeface="Bookman Old Style" panose="02050604050505020204" pitchFamily="18" charset="0"/>
              </a:rPr>
              <a:t>Engineerin</a:t>
            </a:r>
            <a:r>
              <a:rPr lang="en-US" altLang="en-GB" sz="3200" dirty="0">
                <a:solidFill>
                  <a:srgbClr val="C00000"/>
                </a:solidFill>
                <a:latin typeface="Bookman Old Style" panose="02050604050505020204" pitchFamily="18" charset="0"/>
              </a:rPr>
              <a:t>g</a:t>
            </a:r>
          </a:p>
          <a:p>
            <a:pPr algn="ctr" defTabSz="2077720" fontAlgn="auto">
              <a:lnSpc>
                <a:spcPct val="90000"/>
              </a:lnSpc>
              <a:spcBef>
                <a:spcPts val="0"/>
              </a:spcBef>
              <a:spcAft>
                <a:spcPts val="0"/>
              </a:spcAft>
              <a:defRPr/>
            </a:pPr>
            <a:endParaRPr lang="en-GB" sz="2800" dirty="0">
              <a:solidFill>
                <a:srgbClr val="C00000"/>
              </a:solidFill>
              <a:latin typeface="Bookman Old Style" panose="02050604050505020204" pitchFamily="18" charset="0"/>
            </a:endParaRPr>
          </a:p>
          <a:p>
            <a:pPr algn="ctr" defTabSz="2077720" fontAlgn="auto">
              <a:spcBef>
                <a:spcPts val="0"/>
              </a:spcBef>
              <a:spcAft>
                <a:spcPts val="0"/>
              </a:spcAft>
              <a:defRPr/>
            </a:pPr>
            <a:endParaRPr lang="en-GB" sz="32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3600" dirty="0">
              <a:latin typeface="Bookman Old Style" panose="02050604050505020204" pitchFamily="18" charset="0"/>
            </a:endParaRPr>
          </a:p>
          <a:p>
            <a:pPr algn="ctr" defTabSz="2077720" fontAlgn="auto">
              <a:spcBef>
                <a:spcPts val="0"/>
              </a:spcBef>
              <a:spcAft>
                <a:spcPts val="0"/>
              </a:spcAft>
              <a:defRPr/>
            </a:pPr>
            <a:r>
              <a:rPr lang="en-US" sz="7100" dirty="0">
                <a:latin typeface="Bookman Old Style" panose="02050604050505020204" pitchFamily="18" charset="0"/>
              </a:rPr>
              <a:t>zzz</a:t>
            </a:r>
          </a:p>
        </p:txBody>
      </p:sp>
      <p:sp>
        <p:nvSpPr>
          <p:cNvPr id="2060" name="Text Box 25"/>
          <p:cNvSpPr txBox="1">
            <a:spLocks noChangeArrowheads="1"/>
          </p:cNvSpPr>
          <p:nvPr/>
        </p:nvSpPr>
        <p:spPr bwMode="auto">
          <a:xfrm>
            <a:off x="106679" y="4447431"/>
            <a:ext cx="7233286" cy="747730"/>
          </a:xfrm>
          <a:prstGeom prst="rect">
            <a:avLst/>
          </a:prstGeom>
          <a:solidFill>
            <a:schemeClr val="accent3">
              <a:lumMod val="40000"/>
              <a:lumOff val="60000"/>
            </a:schemeClr>
          </a:solidFill>
          <a:ln w="9525">
            <a:noFill/>
            <a:prstDash val="sysDot"/>
            <a:miter lim="800000"/>
          </a:ln>
        </p:spPr>
        <p:txBody>
          <a:bodyPr wrap="none" lIns="161460" tIns="161460" rIns="161460" bIns="161460" anchor="t" anchorCtr="1"/>
          <a:lstStyle/>
          <a:p>
            <a:r>
              <a:rPr lang="en-US" sz="3600" b="1" dirty="0">
                <a:solidFill>
                  <a:srgbClr val="C00000"/>
                </a:solidFill>
                <a:latin typeface="Bookman Old Style" panose="02050604050505020204" pitchFamily="18" charset="0"/>
                <a:cs typeface="Arial" panose="020B0604020202020204" pitchFamily="34" charset="0"/>
              </a:rPr>
              <a:t>Objectives</a:t>
            </a:r>
            <a:endParaRPr lang="en-US" sz="3400" dirty="0">
              <a:solidFill>
                <a:srgbClr val="C00000"/>
              </a:solidFill>
              <a:latin typeface="Bookman Old Style" panose="02050604050505020204" pitchFamily="18" charset="0"/>
            </a:endParaRPr>
          </a:p>
        </p:txBody>
      </p:sp>
      <p:sp>
        <p:nvSpPr>
          <p:cNvPr id="2062" name="Text Box 25"/>
          <p:cNvSpPr txBox="1">
            <a:spLocks noChangeArrowheads="1"/>
          </p:cNvSpPr>
          <p:nvPr/>
        </p:nvSpPr>
        <p:spPr bwMode="auto">
          <a:xfrm>
            <a:off x="14551450" y="2547057"/>
            <a:ext cx="6509913" cy="500943"/>
          </a:xfrm>
          <a:prstGeom prst="rect">
            <a:avLst/>
          </a:prstGeom>
          <a:solidFill>
            <a:schemeClr val="accent3">
              <a:lumMod val="40000"/>
              <a:lumOff val="60000"/>
            </a:schemeClr>
          </a:solidFill>
          <a:ln w="9525">
            <a:noFill/>
            <a:prstDash val="sysDot"/>
            <a:miter lim="800000"/>
          </a:ln>
        </p:spPr>
        <p:txBody>
          <a:bodyPr wrap="none" lIns="161460" tIns="161460" rIns="161460" bIns="161460" anchor="ctr" anchorCtr="1"/>
          <a:lstStyle/>
          <a:p>
            <a:pPr algn="ctr" defTabSz="3098800"/>
            <a:r>
              <a:rPr lang="en-GB" sz="3400" dirty="0">
                <a:latin typeface="Bookman Old Style" panose="02050604050505020204" pitchFamily="18" charset="0"/>
              </a:rPr>
              <a:t>   </a:t>
            </a:r>
            <a:r>
              <a:rPr lang="en-GB" sz="3600" b="1" dirty="0">
                <a:solidFill>
                  <a:srgbClr val="C00000"/>
                </a:solidFill>
                <a:latin typeface="Bookman Old Style" panose="02050604050505020204" pitchFamily="18" charset="0"/>
                <a:cs typeface="Arial" panose="020B0604020202020204" pitchFamily="34" charset="0"/>
              </a:rPr>
              <a:t>Results and Discussion</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137" name="Content Placeholder 2"/>
          <p:cNvSpPr txBox="1"/>
          <p:nvPr/>
        </p:nvSpPr>
        <p:spPr bwMode="auto">
          <a:xfrm>
            <a:off x="-23553" y="3209735"/>
            <a:ext cx="7501800" cy="11379047"/>
          </a:xfrm>
          <a:prstGeom prst="rect">
            <a:avLst/>
          </a:prstGeom>
          <a:noFill/>
          <a:ln w="9525">
            <a:noFill/>
            <a:miter lim="800000"/>
          </a:ln>
        </p:spPr>
        <p:txBody>
          <a:bodyPr vert="horz" wrap="square" lIns="207793" tIns="103897" rIns="207793" bIns="103897" numCol="1" anchor="t" anchorCtr="0" compatLnSpc="1"/>
          <a:lstStyle/>
          <a:p>
            <a:pPr marL="0" indent="0" algn="just">
              <a:buNone/>
            </a:pPr>
            <a:endParaRPr lang="en-GB" sz="1330" dirty="0">
              <a:latin typeface="Bookman Old Style" panose="02050604050505020204" pitchFamily="18" charset="0"/>
              <a:cs typeface="Bookman Old Style" panose="02050604050505020204" pitchFamily="18" charset="0"/>
            </a:endParaRPr>
          </a:p>
          <a:p>
            <a:pPr marL="0" indent="0" algn="just">
              <a:buNone/>
            </a:pPr>
            <a:r>
              <a:rPr lang="en-GB" sz="1330" dirty="0">
                <a:latin typeface="Bookman Old Style" panose="02050604050505020204" pitchFamily="18" charset="0"/>
                <a:cs typeface="Bookman Old Style" panose="02050604050505020204" pitchFamily="18" charset="0"/>
              </a:rPr>
              <a:t>Addressing the challenge of maintaining resilient networking infrastructure during disasters to ensure uninterrupted communication and data exchange for effective emergency response.</a:t>
            </a:r>
            <a:endParaRPr kumimoji="0" lang="en-US" sz="1330" b="0" i="0" kern="1200" cap="none" spc="0" normalizeH="0" baseline="0" noProof="0" dirty="0">
              <a:solidFill>
                <a:schemeClr val="tx1">
                  <a:tint val="75000"/>
                </a:schemeClr>
              </a:solidFill>
              <a:latin typeface="Bookman Old Style" panose="02050604050505020204" pitchFamily="18" charset="0"/>
              <a:cs typeface="Bookman Old Style" panose="02050604050505020204" pitchFamily="18" charset="0"/>
            </a:endParaRPr>
          </a:p>
          <a:p>
            <a:pPr marR="0" algn="just" defTabSz="2076450" eaLnBrk="0" latinLnBrk="0" hangingPunct="0">
              <a:lnSpc>
                <a:spcPct val="100000"/>
              </a:lnSpc>
              <a:spcBef>
                <a:spcPct val="20000"/>
              </a:spcBef>
              <a:buClrTx/>
              <a:buSzTx/>
              <a:defRPr/>
            </a:pPr>
            <a:endParaRPr lang="en-US" sz="1330" dirty="0">
              <a:latin typeface="Bookman Old Style" panose="02050604050505020204" pitchFamily="18" charset="0"/>
            </a:endParaRPr>
          </a:p>
          <a:p>
            <a:pPr marR="0" algn="just" defTabSz="2076450" eaLnBrk="0" latinLnBrk="0" hangingPunct="0">
              <a:lnSpc>
                <a:spcPct val="100000"/>
              </a:lnSpc>
              <a:spcBef>
                <a:spcPct val="20000"/>
              </a:spcBef>
              <a:buClrTx/>
              <a:buSzTx/>
              <a:defRPr/>
            </a:pPr>
            <a:endParaRPr lang="en-US" sz="1330" dirty="0">
              <a:latin typeface="Bookman Old Style" panose="02050604050505020204" pitchFamily="18" charset="0"/>
            </a:endParaRPr>
          </a:p>
          <a:p>
            <a:pPr marR="0" algn="just" defTabSz="2076450" eaLnBrk="0" latinLnBrk="0" hangingPunct="0">
              <a:lnSpc>
                <a:spcPct val="100000"/>
              </a:lnSpc>
              <a:spcBef>
                <a:spcPct val="20000"/>
              </a:spcBef>
              <a:buClrTx/>
              <a:buSzTx/>
              <a:defRPr/>
            </a:pPr>
            <a:endParaRPr lang="en-US" sz="1330" noProof="0" dirty="0">
              <a:latin typeface="Bookman Old Style" panose="02050604050505020204" pitchFamily="18" charset="0"/>
            </a:endParaRPr>
          </a:p>
          <a:p>
            <a:pPr marR="0" algn="just" defTabSz="2076450" eaLnBrk="0" latinLnBrk="0" hangingPunct="0">
              <a:lnSpc>
                <a:spcPct val="100000"/>
              </a:lnSpc>
              <a:spcBef>
                <a:spcPct val="20000"/>
              </a:spcBef>
              <a:buClrTx/>
              <a:buSzTx/>
              <a:defRPr/>
            </a:pPr>
            <a:endParaRPr kumimoji="0" lang="en-US" sz="1330" b="0" i="0" kern="1200" cap="none" spc="0" normalizeH="0" baseline="0" noProof="0" dirty="0">
              <a:latin typeface="Bookman Old Style" panose="02050604050505020204" pitchFamily="18" charset="0"/>
            </a:endParaRPr>
          </a:p>
          <a:p>
            <a:pPr marL="285750" marR="0" indent="-285750" algn="just" defTabSz="2076450" eaLnBrk="0" latinLnBrk="0" hangingPunct="0">
              <a:lnSpc>
                <a:spcPct val="100000"/>
              </a:lnSpc>
              <a:spcBef>
                <a:spcPct val="20000"/>
              </a:spcBef>
              <a:buClrTx/>
              <a:buSzTx/>
              <a:buFont typeface="Arial" panose="020B0604020202020204" pitchFamily="34" charset="0"/>
              <a:buChar char="•"/>
              <a:defRPr/>
            </a:pPr>
            <a:endParaRPr lang="en-US" sz="1330" dirty="0">
              <a:latin typeface="Bookman Old Style" panose="02050604050505020204" pitchFamily="18" charset="0"/>
            </a:endParaRPr>
          </a:p>
          <a:p>
            <a:pPr marL="285750" marR="0" indent="-285750" algn="just" defTabSz="2076450" eaLnBrk="0" latinLnBrk="0" hangingPunct="0">
              <a:lnSpc>
                <a:spcPct val="100000"/>
              </a:lnSpc>
              <a:spcBef>
                <a:spcPct val="20000"/>
              </a:spcBef>
              <a:buClrTx/>
              <a:buSzTx/>
              <a:buFont typeface="Arial" panose="020B0604020202020204" pitchFamily="34" charset="0"/>
              <a:buChar char="•"/>
              <a:defRPr/>
            </a:pPr>
            <a:r>
              <a:rPr kumimoji="0" lang="en-GB" sz="1330" b="0" i="0" kern="1200" cap="none" spc="0" normalizeH="0" baseline="0" noProof="0" dirty="0">
                <a:latin typeface="Bookman Old Style" panose="02050604050505020204" pitchFamily="18" charset="0"/>
              </a:rPr>
              <a:t>Ensure the prioritized transfer of Security, Health, and Emergency (SHE) packets over the communication network. </a:t>
            </a:r>
            <a:r>
              <a:rPr kumimoji="0" lang="en-US" sz="1330" b="0" i="0" kern="1200" cap="none" spc="0" normalizeH="0" baseline="0" noProof="0" dirty="0">
                <a:latin typeface="Bookman Old Style" panose="02050604050505020204" pitchFamily="18" charset="0"/>
              </a:rPr>
              <a:t>.</a:t>
            </a:r>
          </a:p>
          <a:p>
            <a:pPr marL="285750" marR="0" indent="-285750" algn="just" defTabSz="2076450" eaLnBrk="0" latinLnBrk="0" hangingPunct="0">
              <a:lnSpc>
                <a:spcPct val="100000"/>
              </a:lnSpc>
              <a:spcBef>
                <a:spcPct val="20000"/>
              </a:spcBef>
              <a:buClrTx/>
              <a:buSzTx/>
              <a:buFont typeface="Arial" panose="020B0604020202020204" pitchFamily="34" charset="0"/>
              <a:buChar char="•"/>
              <a:defRPr/>
            </a:pPr>
            <a:r>
              <a:rPr kumimoji="0" lang="en-GB" sz="1330" b="0" i="0" kern="1200" cap="none" spc="0" normalizeH="0" baseline="0" noProof="0" dirty="0">
                <a:latin typeface="Bookman Old Style" panose="02050604050505020204" pitchFamily="18" charset="0"/>
              </a:rPr>
              <a:t>To provide uninterrupted communication and data exchange for effective emergency response.</a:t>
            </a:r>
            <a:r>
              <a:rPr kumimoji="0" lang="en-US" sz="1330" b="0" i="0" kern="1200" cap="none" spc="0" normalizeH="0" baseline="0" noProof="0" dirty="0">
                <a:latin typeface="Bookman Old Style" panose="02050604050505020204" pitchFamily="18" charset="0"/>
              </a:rPr>
              <a:t>.</a:t>
            </a:r>
          </a:p>
          <a:p>
            <a:pPr marL="285750" marR="0" indent="-285750" algn="just" defTabSz="2076450" eaLnBrk="0" latinLnBrk="0" hangingPunct="0">
              <a:lnSpc>
                <a:spcPct val="100000"/>
              </a:lnSpc>
              <a:spcBef>
                <a:spcPct val="20000"/>
              </a:spcBef>
              <a:buClrTx/>
              <a:buSzTx/>
              <a:buFont typeface="Arial" panose="020B0604020202020204" pitchFamily="34" charset="0"/>
              <a:buChar char="•"/>
              <a:defRPr/>
            </a:pPr>
            <a:r>
              <a:rPr kumimoji="0" lang="en-GB" sz="1330" b="0" i="0" kern="1200" cap="none" spc="0" normalizeH="0" baseline="0" noProof="0" dirty="0">
                <a:latin typeface="Bookman Old Style" panose="02050604050505020204" pitchFamily="18" charset="0"/>
              </a:rPr>
              <a:t>To develop an easy-to-use communication network that works even when things are really tough.</a:t>
            </a:r>
            <a:endParaRPr kumimoji="0" lang="en-US" sz="1330" b="0" i="0" kern="1200" cap="none" spc="0" normalizeH="0" baseline="0" noProof="0" dirty="0">
              <a:latin typeface="Bookman Old Style" panose="02050604050505020204" pitchFamily="18" charset="0"/>
            </a:endParaRPr>
          </a:p>
          <a:p>
            <a:pPr marL="285750" marR="0" indent="-285750" algn="just" defTabSz="2076450" eaLnBrk="0" latinLnBrk="0" hangingPunct="0">
              <a:lnSpc>
                <a:spcPct val="100000"/>
              </a:lnSpc>
              <a:spcBef>
                <a:spcPct val="20000"/>
              </a:spcBef>
              <a:buClrTx/>
              <a:buSzTx/>
              <a:buFont typeface="Arial" panose="020B0604020202020204" pitchFamily="34" charset="0"/>
              <a:buChar char="•"/>
              <a:defRPr/>
            </a:pPr>
            <a:endParaRPr lang="en-US" sz="1330" dirty="0">
              <a:latin typeface="Bookman Old Style" panose="02050604050505020204" pitchFamily="18" charset="0"/>
            </a:endParaRPr>
          </a:p>
          <a:p>
            <a:pPr marL="285750" marR="0" indent="-285750" algn="just" defTabSz="2076450" eaLnBrk="0" latinLnBrk="0" hangingPunct="0">
              <a:lnSpc>
                <a:spcPct val="100000"/>
              </a:lnSpc>
              <a:spcBef>
                <a:spcPct val="20000"/>
              </a:spcBef>
              <a:buClrTx/>
              <a:buSzTx/>
              <a:buFont typeface="Arial" panose="020B0604020202020204" pitchFamily="34" charset="0"/>
              <a:buChar char="•"/>
              <a:defRPr/>
            </a:pPr>
            <a:endParaRPr kumimoji="0" lang="en-US" sz="1330" b="0" i="0" kern="1200" cap="none" spc="0" normalizeH="0" baseline="0" noProof="0" dirty="0">
              <a:latin typeface="Bookman Old Style" panose="02050604050505020204" pitchFamily="18" charset="0"/>
            </a:endParaRPr>
          </a:p>
          <a:p>
            <a:pPr marR="0" algn="just" defTabSz="2076450" eaLnBrk="0" latinLnBrk="0" hangingPunct="0">
              <a:lnSpc>
                <a:spcPct val="100000"/>
              </a:lnSpc>
              <a:spcBef>
                <a:spcPct val="20000"/>
              </a:spcBef>
              <a:buClrTx/>
              <a:buSzTx/>
              <a:defRPr/>
            </a:pPr>
            <a:endParaRPr lang="en-US" sz="1330" dirty="0">
              <a:latin typeface="Bookman Old Style" panose="02050604050505020204" pitchFamily="18" charset="0"/>
            </a:endParaRPr>
          </a:p>
          <a:p>
            <a:pPr marR="0" algn="just" defTabSz="2076450" eaLnBrk="0" latinLnBrk="0" hangingPunct="0">
              <a:lnSpc>
                <a:spcPct val="100000"/>
              </a:lnSpc>
              <a:spcBef>
                <a:spcPct val="20000"/>
              </a:spcBef>
              <a:buClrTx/>
              <a:buSzTx/>
              <a:defRPr/>
            </a:pPr>
            <a:endParaRPr lang="en-US" sz="1330" dirty="0">
              <a:latin typeface="Bookman Old Style" panose="02050604050505020204" pitchFamily="18" charset="0"/>
            </a:endParaRPr>
          </a:p>
          <a:p>
            <a:pPr marR="0" algn="just" defTabSz="2076450" eaLnBrk="0" latinLnBrk="0" hangingPunct="0">
              <a:lnSpc>
                <a:spcPct val="100000"/>
              </a:lnSpc>
              <a:spcBef>
                <a:spcPct val="20000"/>
              </a:spcBef>
              <a:buClrTx/>
              <a:buSzTx/>
              <a:defRPr/>
            </a:pPr>
            <a:r>
              <a:rPr lang="en-GB" sz="1330" dirty="0">
                <a:latin typeface="Bookman Old Style" panose="02050604050505020204" pitchFamily="18" charset="0"/>
              </a:rPr>
              <a:t>Our project uniquely prioritizes Safety, Health, and Emergency (SHE) packets using DSCP bits in an SDN-controlled network for disaster management. By simulating network failures in Mininet, we demonstrated SHE packets' rerouting from a compromised Network A to Network B via alternative paths. This ensures continuous, reliable emergency response, a novel approach not explored in existing literature.</a:t>
            </a:r>
            <a:endParaRPr lang="en-US" sz="1330" dirty="0">
              <a:latin typeface="Bookman Old Style" panose="02050604050505020204" pitchFamily="18" charset="0"/>
            </a:endParaRPr>
          </a:p>
          <a:p>
            <a:pPr marL="285750" marR="0" indent="-285750" algn="just" defTabSz="2076450" eaLnBrk="0" latinLnBrk="0" hangingPunct="0">
              <a:lnSpc>
                <a:spcPct val="100000"/>
              </a:lnSpc>
              <a:spcBef>
                <a:spcPct val="20000"/>
              </a:spcBef>
              <a:buClrTx/>
              <a:buSzTx/>
              <a:buFont typeface="Arial" panose="020B0604020202020204" pitchFamily="34" charset="0"/>
              <a:buChar char="•"/>
              <a:defRPr/>
            </a:pPr>
            <a:endParaRPr kumimoji="0" lang="en-US" sz="1330" b="0" i="0" kern="1200" cap="none" spc="0" normalizeH="0" baseline="0" noProof="0" dirty="0">
              <a:latin typeface="Bookman Old Style" panose="02050604050505020204" pitchFamily="18" charset="0"/>
            </a:endParaRPr>
          </a:p>
          <a:p>
            <a:pPr marR="0" algn="just" defTabSz="2076450" eaLnBrk="0" latinLnBrk="0" hangingPunct="0">
              <a:lnSpc>
                <a:spcPct val="100000"/>
              </a:lnSpc>
              <a:spcBef>
                <a:spcPct val="20000"/>
              </a:spcBef>
              <a:buClrTx/>
              <a:buSzTx/>
              <a:defRPr/>
            </a:pPr>
            <a:endParaRPr kumimoji="0" lang="en-US" sz="1330" b="0" i="0" kern="1200" cap="none" spc="0" normalizeH="0" baseline="0" noProof="0" dirty="0">
              <a:latin typeface="Bookman Old Style" panose="02050604050505020204" pitchFamily="18" charset="0"/>
            </a:endParaRPr>
          </a:p>
          <a:p>
            <a:pPr marR="0" algn="just" defTabSz="2076450" eaLnBrk="0" latinLnBrk="0" hangingPunct="0">
              <a:lnSpc>
                <a:spcPct val="100000"/>
              </a:lnSpc>
              <a:spcBef>
                <a:spcPct val="20000"/>
              </a:spcBef>
              <a:buClrTx/>
              <a:buSzTx/>
              <a:defRPr/>
            </a:pPr>
            <a:endParaRPr kumimoji="0" lang="en-US" sz="1330" b="0" i="0" kern="1200" cap="none" spc="0" normalizeH="0" baseline="0" noProof="0" dirty="0">
              <a:latin typeface="Bookman Old Style" panose="02050604050505020204" pitchFamily="18" charset="0"/>
            </a:endParaRPr>
          </a:p>
          <a:p>
            <a:pPr marL="342900" marR="0" indent="-342900" algn="just" defTabSz="2076450" eaLnBrk="0" latinLnBrk="0" hangingPunct="0">
              <a:lnSpc>
                <a:spcPct val="100000"/>
              </a:lnSpc>
              <a:spcBef>
                <a:spcPct val="20000"/>
              </a:spcBef>
              <a:buClrTx/>
              <a:buSzTx/>
              <a:buFont typeface="+mj-lt"/>
              <a:buAutoNum type="arabicPeriod"/>
              <a:defRPr/>
            </a:pPr>
            <a:endParaRPr kumimoji="0" lang="en-GB" sz="1330" b="0" i="0" kern="1200" cap="none" spc="0" normalizeH="0" baseline="0" noProof="0" dirty="0">
              <a:latin typeface="Bookman Old Style" panose="02050604050505020204" pitchFamily="18" charset="0"/>
            </a:endParaRPr>
          </a:p>
          <a:p>
            <a:pPr marL="342900" marR="0" indent="-342900" algn="just" defTabSz="2076450" eaLnBrk="0" latinLnBrk="0" hangingPunct="0">
              <a:lnSpc>
                <a:spcPct val="100000"/>
              </a:lnSpc>
              <a:spcBef>
                <a:spcPct val="20000"/>
              </a:spcBef>
              <a:buClrTx/>
              <a:buSzTx/>
              <a:buFont typeface="+mj-lt"/>
              <a:buAutoNum type="arabicPeriod"/>
              <a:defRPr/>
            </a:pPr>
            <a:endParaRPr lang="en-GB" sz="1330" dirty="0">
              <a:latin typeface="Bookman Old Style" panose="02050604050505020204" pitchFamily="18" charset="0"/>
            </a:endParaRPr>
          </a:p>
          <a:p>
            <a:pPr marL="342900" marR="0" indent="-342900" algn="just" defTabSz="2076450" eaLnBrk="0" latinLnBrk="0" hangingPunct="0">
              <a:lnSpc>
                <a:spcPct val="100000"/>
              </a:lnSpc>
              <a:spcBef>
                <a:spcPct val="20000"/>
              </a:spcBef>
              <a:buClrTx/>
              <a:buSzTx/>
              <a:buFont typeface="+mj-lt"/>
              <a:buAutoNum type="arabicPeriod"/>
              <a:defRPr/>
            </a:pPr>
            <a:r>
              <a:rPr kumimoji="0" lang="en-GB" sz="1330" b="0" i="0" kern="1200" cap="none" spc="0" normalizeH="0" baseline="0" noProof="0" dirty="0">
                <a:latin typeface="Bookman Old Style" panose="02050604050505020204" pitchFamily="18" charset="0"/>
              </a:rPr>
              <a:t>Yaseen, F.A., </a:t>
            </a:r>
            <a:r>
              <a:rPr kumimoji="0" lang="en-GB" sz="1330" b="0" i="0" kern="1200" cap="none" spc="0" normalizeH="0" baseline="0" noProof="0" dirty="0" err="1">
                <a:latin typeface="Bookman Old Style" panose="02050604050505020204" pitchFamily="18" charset="0"/>
              </a:rPr>
              <a:t>Alkhalidi</a:t>
            </a:r>
            <a:r>
              <a:rPr kumimoji="0" lang="en-GB" sz="1330" b="0" i="0" kern="1200" cap="none" spc="0" normalizeH="0" baseline="0" noProof="0" dirty="0">
                <a:latin typeface="Bookman Old Style" panose="02050604050505020204" pitchFamily="18" charset="0"/>
              </a:rPr>
              <a:t>, N.A. and Al-</a:t>
            </a:r>
            <a:r>
              <a:rPr kumimoji="0" lang="en-GB" sz="1330" b="0" i="0" kern="1200" cap="none" spc="0" normalizeH="0" baseline="0" noProof="0" dirty="0" err="1">
                <a:latin typeface="Bookman Old Style" panose="02050604050505020204" pitchFamily="18" charset="0"/>
              </a:rPr>
              <a:t>Raweshidy</a:t>
            </a:r>
            <a:r>
              <a:rPr kumimoji="0" lang="en-GB" sz="1330" b="0" i="0" kern="1200" cap="none" spc="0" normalizeH="0" baseline="0" noProof="0" dirty="0">
                <a:latin typeface="Bookman Old Style" panose="02050604050505020204" pitchFamily="18" charset="0"/>
              </a:rPr>
              <a:t>, H.S., 2022. She networks: Security, health, and emergency networks traffic priority management based on ml and </a:t>
            </a:r>
            <a:r>
              <a:rPr kumimoji="0" lang="en-GB" sz="1330" b="0" i="0" kern="1200" cap="none" spc="0" normalizeH="0" baseline="0" noProof="0" dirty="0" err="1">
                <a:latin typeface="Bookman Old Style" panose="02050604050505020204" pitchFamily="18" charset="0"/>
              </a:rPr>
              <a:t>sdn</a:t>
            </a:r>
            <a:r>
              <a:rPr kumimoji="0" lang="en-GB" sz="1330" b="0" i="0" kern="1200" cap="none" spc="0" normalizeH="0" baseline="0" noProof="0" dirty="0">
                <a:latin typeface="Bookman Old Style" panose="02050604050505020204" pitchFamily="18" charset="0"/>
              </a:rPr>
              <a:t>. IEEE Access, 10, pp.92249-92258.</a:t>
            </a:r>
          </a:p>
          <a:p>
            <a:pPr marL="342900" marR="0" indent="-342900" algn="just" defTabSz="2076450" eaLnBrk="0" latinLnBrk="0" hangingPunct="0">
              <a:lnSpc>
                <a:spcPct val="100000"/>
              </a:lnSpc>
              <a:spcBef>
                <a:spcPct val="20000"/>
              </a:spcBef>
              <a:buClrTx/>
              <a:buSzTx/>
              <a:buFont typeface="+mj-lt"/>
              <a:buAutoNum type="arabicPeriod"/>
              <a:defRPr/>
            </a:pPr>
            <a:r>
              <a:rPr kumimoji="0" lang="en-US" sz="1330" b="0" i="0" kern="1200" cap="none" spc="0" normalizeH="0" baseline="0" noProof="0" dirty="0">
                <a:latin typeface="Bookman Old Style" panose="02050604050505020204" pitchFamily="18" charset="0"/>
              </a:rPr>
              <a:t>Ali, K., Nguyen, H.X., Vien, Q.T. and Shah, P., 2015, March. Disaster management communication networks: Challenges and architecture design. In 2015 IEEE International Conference on Pervasive Computing and Communication Workshops (</a:t>
            </a:r>
            <a:r>
              <a:rPr kumimoji="0" lang="en-US" sz="1330" b="0" i="0" kern="1200" cap="none" spc="0" normalizeH="0" baseline="0" noProof="0" dirty="0" err="1">
                <a:latin typeface="Bookman Old Style" panose="02050604050505020204" pitchFamily="18" charset="0"/>
              </a:rPr>
              <a:t>PerCom</a:t>
            </a:r>
            <a:r>
              <a:rPr kumimoji="0" lang="en-US" sz="1330" b="0" i="0" kern="1200" cap="none" spc="0" normalizeH="0" baseline="0" noProof="0" dirty="0">
                <a:latin typeface="Bookman Old Style" panose="02050604050505020204" pitchFamily="18" charset="0"/>
              </a:rPr>
              <a:t> Workshops) (pp. 537-542). IEEE.</a:t>
            </a:r>
          </a:p>
          <a:p>
            <a:pPr marL="342900" marR="0" indent="-342900" algn="just" defTabSz="2076450" eaLnBrk="0" latinLnBrk="0" hangingPunct="0">
              <a:lnSpc>
                <a:spcPct val="100000"/>
              </a:lnSpc>
              <a:spcBef>
                <a:spcPct val="20000"/>
              </a:spcBef>
              <a:buClrTx/>
              <a:buSzTx/>
              <a:buFont typeface="+mj-lt"/>
              <a:buAutoNum type="arabicPeriod"/>
              <a:defRPr/>
            </a:pPr>
            <a:r>
              <a:rPr kumimoji="0" lang="en-US" sz="1330" b="0" i="0" kern="1200" cap="none" spc="0" normalizeH="0" baseline="0" noProof="0" dirty="0">
                <a:latin typeface="Bookman Old Style" panose="02050604050505020204" pitchFamily="18" charset="0"/>
              </a:rPr>
              <a:t>Paul, S.P. and </a:t>
            </a:r>
            <a:r>
              <a:rPr kumimoji="0" lang="en-US" sz="1330" b="0" i="0" kern="1200" cap="none" spc="0" normalizeH="0" baseline="0" noProof="0" dirty="0" err="1">
                <a:latin typeface="Bookman Old Style" panose="02050604050505020204" pitchFamily="18" charset="0"/>
              </a:rPr>
              <a:t>Vetrithangam</a:t>
            </a:r>
            <a:r>
              <a:rPr kumimoji="0" lang="en-US" sz="1330" b="0" i="0" kern="1200" cap="none" spc="0" normalizeH="0" baseline="0" noProof="0" dirty="0">
                <a:latin typeface="Bookman Old Style" panose="02050604050505020204" pitchFamily="18" charset="0"/>
              </a:rPr>
              <a:t>, D., 2022, November. A Comprehensive Analysis on Issues and Challenges of Wireless Sensor Network Communication in Commercial Applications. In 2022 International Conference on Computing, Communication, and Intelligent Systems (ICCCIS) (pp. 377-382). IEEE.</a:t>
            </a:r>
            <a:endParaRPr lang="en-US" sz="1330" dirty="0">
              <a:latin typeface="Bookman Old Style" panose="02050604050505020204" pitchFamily="18" charset="0"/>
            </a:endParaRPr>
          </a:p>
          <a:p>
            <a:pPr marL="342900" marR="0" indent="-342900" algn="just" defTabSz="2076450" eaLnBrk="0" latinLnBrk="0" hangingPunct="0">
              <a:lnSpc>
                <a:spcPct val="100000"/>
              </a:lnSpc>
              <a:spcBef>
                <a:spcPct val="20000"/>
              </a:spcBef>
              <a:buClrTx/>
              <a:buSzTx/>
              <a:buFont typeface="+mj-lt"/>
              <a:buAutoNum type="arabicPeriod"/>
              <a:defRPr/>
            </a:pPr>
            <a:r>
              <a:rPr kumimoji="0" lang="en-GB" sz="1330" b="0" i="0" kern="1200" cap="none" spc="0" normalizeH="0" baseline="0" noProof="0" dirty="0">
                <a:latin typeface="Bookman Old Style" panose="02050604050505020204" pitchFamily="18" charset="0"/>
              </a:rPr>
              <a:t>Yu, C., Lan, J., Xie, J. and Hu, Y., 2018. QoS-aware traffic classification architecture using machine learning and deep packet inspection in SDNs. Procedia computer science, 131, pp.1209-1216.</a:t>
            </a:r>
            <a:endParaRPr kumimoji="0" lang="en-US" sz="1330" b="0" i="0" kern="1200" cap="none" spc="0" normalizeH="0" baseline="0" noProof="0" dirty="0">
              <a:latin typeface="Bookman Old Style" panose="02050604050505020204" pitchFamily="18" charset="0"/>
            </a:endParaRPr>
          </a:p>
          <a:p>
            <a:pPr marL="342900" marR="0" indent="-342900" algn="just" defTabSz="2076450" eaLnBrk="0" latinLnBrk="0" hangingPunct="0">
              <a:lnSpc>
                <a:spcPct val="100000"/>
              </a:lnSpc>
              <a:spcBef>
                <a:spcPct val="20000"/>
              </a:spcBef>
              <a:buClrTx/>
              <a:buSzTx/>
              <a:buFont typeface="+mj-lt"/>
              <a:buAutoNum type="arabicPeriod"/>
              <a:defRPr/>
            </a:pPr>
            <a:r>
              <a:rPr kumimoji="0" lang="en-GB" sz="1330" b="0" i="0" kern="1200" cap="none" spc="0" normalizeH="0" baseline="0" noProof="0" dirty="0" err="1">
                <a:latin typeface="Bookman Old Style" panose="02050604050505020204" pitchFamily="18" charset="0"/>
              </a:rPr>
              <a:t>Faezi</a:t>
            </a:r>
            <a:r>
              <a:rPr kumimoji="0" lang="en-GB" sz="1330" b="0" i="0" kern="1200" cap="none" spc="0" normalizeH="0" baseline="0" noProof="0" dirty="0">
                <a:latin typeface="Bookman Old Style" panose="02050604050505020204" pitchFamily="18" charset="0"/>
              </a:rPr>
              <a:t>, S. and </a:t>
            </a:r>
            <a:r>
              <a:rPr kumimoji="0" lang="en-GB" sz="1330" b="0" i="0" kern="1200" cap="none" spc="0" normalizeH="0" baseline="0" noProof="0" dirty="0" err="1">
                <a:latin typeface="Bookman Old Style" panose="02050604050505020204" pitchFamily="18" charset="0"/>
              </a:rPr>
              <a:t>Shirmarz</a:t>
            </a:r>
            <a:r>
              <a:rPr kumimoji="0" lang="en-GB" sz="1330" b="0" i="0" kern="1200" cap="none" spc="0" normalizeH="0" baseline="0" noProof="0" dirty="0">
                <a:latin typeface="Bookman Old Style" panose="02050604050505020204" pitchFamily="18" charset="0"/>
              </a:rPr>
              <a:t>, A., 2023. A comprehensive survey on machine learning using in software defined networks (SDN). Human-Centric Intelligent Systems, 3(3), pp.312-343</a:t>
            </a:r>
            <a:endParaRPr kumimoji="0" lang="en-US" sz="1330" b="0" i="0" kern="1200" cap="none" spc="0" normalizeH="0" baseline="0" noProof="0" dirty="0">
              <a:latin typeface="Bookman Old Style" panose="02050604050505020204" pitchFamily="18" charset="0"/>
            </a:endParaRPr>
          </a:p>
        </p:txBody>
      </p:sp>
      <p:sp>
        <p:nvSpPr>
          <p:cNvPr id="250" name="Rectangle 249"/>
          <p:cNvSpPr/>
          <p:nvPr/>
        </p:nvSpPr>
        <p:spPr>
          <a:xfrm>
            <a:off x="131205" y="9089874"/>
            <a:ext cx="7233286" cy="646331"/>
          </a:xfrm>
          <a:prstGeom prst="rect">
            <a:avLst/>
          </a:prstGeom>
          <a:solidFill>
            <a:schemeClr val="accent3">
              <a:lumMod val="40000"/>
              <a:lumOff val="60000"/>
            </a:schemeClr>
          </a:solidFill>
        </p:spPr>
        <p:txBody>
          <a:bodyPr wrap="square">
            <a:spAutoFit/>
          </a:bodyPr>
          <a:lstStyle/>
          <a:p>
            <a:pPr algn="ctr" defTabSz="2077720" fontAlgn="auto">
              <a:spcBef>
                <a:spcPts val="0"/>
              </a:spcBef>
              <a:spcAft>
                <a:spcPts val="0"/>
              </a:spcAft>
              <a:defRPr/>
            </a:pPr>
            <a:r>
              <a:rPr lang="en-GB" sz="3600" b="1" dirty="0">
                <a:solidFill>
                  <a:srgbClr val="C00000"/>
                </a:solidFill>
                <a:latin typeface="Bookman Old Style" panose="02050604050505020204" pitchFamily="18" charset="0"/>
                <a:cs typeface="Arial" panose="020B0604020202020204" pitchFamily="34" charset="0"/>
              </a:rPr>
              <a:t>Literature survey</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210" name="Rectangle 209"/>
          <p:cNvSpPr/>
          <p:nvPr/>
        </p:nvSpPr>
        <p:spPr>
          <a:xfrm>
            <a:off x="7478247" y="2563404"/>
            <a:ext cx="6858000" cy="11725275"/>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Proposed Framework</a:t>
            </a: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US" sz="3600" b="1" dirty="0">
              <a:latin typeface="Bookman Old Style" panose="02050604050505020204" pitchFamily="18" charset="0"/>
              <a:cs typeface="Arial" panose="020B0604020202020204" pitchFamily="34" charset="0"/>
            </a:endParaRPr>
          </a:p>
        </p:txBody>
      </p:sp>
      <p:sp>
        <p:nvSpPr>
          <p:cNvPr id="55" name="Rectangle 54"/>
          <p:cNvSpPr/>
          <p:nvPr/>
        </p:nvSpPr>
        <p:spPr>
          <a:xfrm>
            <a:off x="106679" y="2563404"/>
            <a:ext cx="7233286"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anose="02050604050505020204" pitchFamily="18" charset="0"/>
              </a:rPr>
              <a:t> </a:t>
            </a:r>
            <a:r>
              <a:rPr lang="en-US" sz="3600" b="1" dirty="0">
                <a:solidFill>
                  <a:srgbClr val="C00000"/>
                </a:solidFill>
                <a:latin typeface="Bookman Old Style" panose="02050604050505020204" pitchFamily="18" charset="0"/>
              </a:rPr>
              <a:t>Problem statement</a:t>
            </a:r>
            <a:endParaRPr lang="en-GB" sz="2600" b="1" dirty="0">
              <a:solidFill>
                <a:srgbClr val="C00000"/>
              </a:solidFill>
              <a:latin typeface="Bookman Old Style" panose="02050604050505020204" pitchFamily="18" charset="0"/>
              <a:cs typeface="Arial" panose="020B0604020202020204" pitchFamily="34" charset="0"/>
            </a:endParaRPr>
          </a:p>
        </p:txBody>
      </p:sp>
      <p:sp>
        <p:nvSpPr>
          <p:cNvPr id="32" name="Rectangle 31"/>
          <p:cNvSpPr/>
          <p:nvPr/>
        </p:nvSpPr>
        <p:spPr>
          <a:xfrm>
            <a:off x="14530812" y="8695086"/>
            <a:ext cx="6477963"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Conclusions</a:t>
            </a:r>
            <a:endParaRPr lang="en-US" sz="3600" dirty="0">
              <a:solidFill>
                <a:srgbClr val="C00000"/>
              </a:solidFill>
              <a:latin typeface="Bookman Old Style" panose="02050604050505020204" pitchFamily="18" charset="0"/>
            </a:endParaRPr>
          </a:p>
        </p:txBody>
      </p:sp>
      <p:sp>
        <p:nvSpPr>
          <p:cNvPr id="33" name="Rectangle 32"/>
          <p:cNvSpPr/>
          <p:nvPr/>
        </p:nvSpPr>
        <p:spPr>
          <a:xfrm>
            <a:off x="0" y="144780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rgbClr val="C00000"/>
                </a:solidFill>
                <a:latin typeface="Bookman Old Style" panose="02050604050505020204" pitchFamily="18" charset="0"/>
              </a:rPr>
              <a:t>Minor Project-2023-24</a:t>
            </a:r>
          </a:p>
        </p:txBody>
      </p:sp>
      <p:pic>
        <p:nvPicPr>
          <p:cNvPr id="20" name="Picture 19" descr="C:\Documents and Settings\Ramesh\Desktop\UAS\Documents\images.png"/>
          <p:cNvPicPr>
            <a:picLocks noChangeAspect="1" noChangeArrowheads="1"/>
          </p:cNvPicPr>
          <p:nvPr/>
        </p:nvPicPr>
        <p:blipFill>
          <a:blip r:embed="rId3"/>
          <a:srcRect/>
          <a:stretch>
            <a:fillRect/>
          </a:stretch>
        </p:blipFill>
        <p:spPr bwMode="auto">
          <a:xfrm>
            <a:off x="113650" y="498818"/>
            <a:ext cx="6247765" cy="1680846"/>
          </a:xfrm>
          <a:prstGeom prst="rect">
            <a:avLst/>
          </a:prstGeom>
          <a:noFill/>
        </p:spPr>
      </p:pic>
      <p:sp>
        <p:nvSpPr>
          <p:cNvPr id="4" name="Text Box 3"/>
          <p:cNvSpPr txBox="1"/>
          <p:nvPr/>
        </p:nvSpPr>
        <p:spPr>
          <a:xfrm>
            <a:off x="14480647" y="9469250"/>
            <a:ext cx="6528128" cy="2343719"/>
          </a:xfrm>
          <a:prstGeom prst="rect">
            <a:avLst/>
          </a:prstGeom>
          <a:noFill/>
        </p:spPr>
        <p:txBody>
          <a:bodyPr wrap="square" rtlCol="0">
            <a:spAutoFit/>
          </a:bodyPr>
          <a:lstStyle/>
          <a:p>
            <a:pPr algn="just"/>
            <a:r>
              <a:rPr lang="en-GB" sz="1330" dirty="0">
                <a:latin typeface="Bookman Old Style" panose="02050604050505020204" pitchFamily="18" charset="0"/>
                <a:cs typeface="Bookman Old Style" panose="02050604050505020204" pitchFamily="18" charset="0"/>
              </a:rPr>
              <a:t>In conclusion, giving priority to Security, Health, and Emergency (SHE) packets in our communication networks is very important for keeping people safe and managing disasters better. By using Software-Defined Networking (SDN), we can make sure that important messages from emergency services get through quickly, improving response times during crises like natural disasters and accidents. This means help can reach people faster, saving lives and reducing harm. It also helps communities become stronger and ensures that those most in need get timely assistance. Overall, prioritizing SHE packets with the help of SDN is a key step in making our emergency response systems more effective and protecting everyone in our communities. The output is simulated in Mininet software.</a:t>
            </a:r>
            <a:endParaRPr lang="en-US" sz="1330" dirty="0">
              <a:latin typeface="Bookman Old Style" panose="02050604050505020204" pitchFamily="18" charset="0"/>
              <a:cs typeface="Bookman Old Style" panose="02050604050505020204" pitchFamily="18" charset="0"/>
            </a:endParaRPr>
          </a:p>
        </p:txBody>
      </p:sp>
      <p:pic>
        <p:nvPicPr>
          <p:cNvPr id="102" name="Picture 101"/>
          <p:cNvPicPr/>
          <p:nvPr/>
        </p:nvPicPr>
        <p:blipFill>
          <a:blip/>
          <a:stretch>
            <a:fillRect/>
          </a:stretch>
        </p:blipFill>
        <p:spPr>
          <a:xfrm>
            <a:off x="10698163" y="7543800"/>
            <a:ext cx="0" cy="0"/>
          </a:xfrm>
          <a:prstGeom prst="rect">
            <a:avLst/>
          </a:prstGeom>
          <a:noFill/>
          <a:ln w="9525">
            <a:noFill/>
          </a:ln>
        </p:spPr>
      </p:pic>
      <p:sp>
        <p:nvSpPr>
          <p:cNvPr id="10" name="Text Box 3">
            <a:extLst>
              <a:ext uri="{FF2B5EF4-FFF2-40B4-BE49-F238E27FC236}">
                <a16:creationId xmlns:a16="http://schemas.microsoft.com/office/drawing/2014/main" id="{EC4E5BB2-9C6B-DBCB-12E5-0AB34C4BD4E7}"/>
              </a:ext>
            </a:extLst>
          </p:cNvPr>
          <p:cNvSpPr txBox="1"/>
          <p:nvPr/>
        </p:nvSpPr>
        <p:spPr>
          <a:xfrm>
            <a:off x="7454694" y="8199215"/>
            <a:ext cx="6858000" cy="6140142"/>
          </a:xfrm>
          <a:prstGeom prst="rect">
            <a:avLst/>
          </a:prstGeom>
          <a:noFill/>
        </p:spPr>
        <p:txBody>
          <a:bodyPr wrap="square" rtlCol="0">
            <a:spAutoFit/>
          </a:bodyPr>
          <a:lstStyle/>
          <a:p>
            <a:pPr algn="just"/>
            <a:endParaRPr lang="en-US" sz="2000" dirty="0">
              <a:latin typeface="Bookman Old Style" panose="02050604050505020204" pitchFamily="18" charset="0"/>
            </a:endParaRPr>
          </a:p>
          <a:p>
            <a:pPr algn="just"/>
            <a:endParaRPr lang="en-US" sz="1300" dirty="0">
              <a:latin typeface="Bookman Old Style" panose="02050604050505020204" pitchFamily="18" charset="0"/>
            </a:endParaRPr>
          </a:p>
          <a:p>
            <a:pPr algn="just"/>
            <a:endParaRPr lang="en-US" sz="2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endParaRPr lang="en-US" sz="1400" dirty="0">
              <a:latin typeface="Bookman Old Style" panose="02050604050505020204" pitchFamily="18" charset="0"/>
            </a:endParaRPr>
          </a:p>
          <a:p>
            <a:pPr algn="just"/>
            <a:r>
              <a:rPr lang="en-US" sz="1400" dirty="0">
                <a:latin typeface="Bookman Old Style" panose="02050604050505020204" pitchFamily="18" charset="0"/>
              </a:rPr>
              <a:t>The flowchart above shows the complete data flow of the system . </a:t>
            </a:r>
          </a:p>
          <a:p>
            <a:pPr algn="just"/>
            <a:r>
              <a:rPr lang="en-US" sz="1400" dirty="0">
                <a:latin typeface="Bookman Old Style" panose="02050604050505020204" pitchFamily="18" charset="0"/>
              </a:rPr>
              <a:t>Algorithm:</a:t>
            </a:r>
          </a:p>
          <a:p>
            <a:pPr marL="285750" indent="-285750" algn="just">
              <a:buFont typeface="Arial" panose="020B0604020202020204" pitchFamily="34" charset="0"/>
              <a:buChar char="•"/>
            </a:pPr>
            <a:r>
              <a:rPr lang="en-US" sz="1400" dirty="0">
                <a:latin typeface="Bookman Old Style" panose="02050604050505020204" pitchFamily="18" charset="0"/>
              </a:rPr>
              <a:t>Start</a:t>
            </a:r>
          </a:p>
          <a:p>
            <a:pPr marL="285750" indent="-285750" algn="just">
              <a:buFont typeface="Arial" panose="020B0604020202020204" pitchFamily="34" charset="0"/>
              <a:buChar char="•"/>
            </a:pPr>
            <a:r>
              <a:rPr lang="en-GB" sz="1400" dirty="0">
                <a:latin typeface="Bookman Old Style" panose="02050604050505020204" pitchFamily="18" charset="0"/>
              </a:rPr>
              <a:t>Create two networks named A and B with SDN controller.</a:t>
            </a:r>
          </a:p>
          <a:p>
            <a:pPr marL="285750" indent="-285750" algn="just">
              <a:buFont typeface="Arial" panose="020B0604020202020204" pitchFamily="34" charset="0"/>
              <a:buChar char="•"/>
            </a:pPr>
            <a:r>
              <a:rPr lang="en-GB" sz="1400" dirty="0">
                <a:latin typeface="Bookman Old Style" panose="02050604050505020204" pitchFamily="18" charset="0"/>
              </a:rPr>
              <a:t>Destroy any end device's connection with switch.(Disaster has </a:t>
            </a:r>
            <a:r>
              <a:rPr lang="en-GB" sz="1400" dirty="0" err="1">
                <a:latin typeface="Bookman Old Style" panose="02050604050505020204" pitchFamily="18" charset="0"/>
              </a:rPr>
              <a:t>occured</a:t>
            </a:r>
            <a:r>
              <a:rPr lang="en-GB" sz="1400" dirty="0">
                <a:latin typeface="Bookman Old Style" panose="02050604050505020204" pitchFamily="18" charset="0"/>
              </a:rPr>
              <a:t>).</a:t>
            </a:r>
          </a:p>
          <a:p>
            <a:pPr marL="285750" indent="-285750" algn="just">
              <a:buFont typeface="Arial" panose="020B0604020202020204" pitchFamily="34" charset="0"/>
              <a:buChar char="•"/>
            </a:pPr>
            <a:r>
              <a:rPr lang="en-GB" sz="1400" dirty="0">
                <a:latin typeface="Bookman Old Style" panose="02050604050505020204" pitchFamily="18" charset="0"/>
              </a:rPr>
              <a:t> Immediate response is required. Packets are to network based on priority assigned by DSCP bits.</a:t>
            </a:r>
          </a:p>
          <a:p>
            <a:pPr marL="285750" indent="-285750" algn="just">
              <a:buFont typeface="Arial" panose="020B0604020202020204" pitchFamily="34" charset="0"/>
              <a:buChar char="•"/>
            </a:pPr>
            <a:r>
              <a:rPr lang="en-GB" sz="1400" dirty="0">
                <a:latin typeface="Bookman Old Style" panose="02050604050505020204" pitchFamily="18" charset="0"/>
              </a:rPr>
              <a:t>If no link is destroyed. Packets move as usual.</a:t>
            </a:r>
          </a:p>
          <a:p>
            <a:pPr marL="285750" indent="-285750" algn="just">
              <a:buFont typeface="Arial" panose="020B0604020202020204" pitchFamily="34" charset="0"/>
              <a:buChar char="•"/>
            </a:pPr>
            <a:r>
              <a:rPr lang="en-US" sz="1400" dirty="0">
                <a:latin typeface="Bookman Old Style" panose="02050604050505020204" pitchFamily="18" charset="0"/>
              </a:rPr>
              <a:t>End</a:t>
            </a:r>
          </a:p>
        </p:txBody>
      </p:sp>
      <p:sp>
        <p:nvSpPr>
          <p:cNvPr id="8" name="Text Box 3">
            <a:extLst>
              <a:ext uri="{FF2B5EF4-FFF2-40B4-BE49-F238E27FC236}">
                <a16:creationId xmlns:a16="http://schemas.microsoft.com/office/drawing/2014/main" id="{98CC3203-BB79-DABB-E142-6C78FF946E25}"/>
              </a:ext>
            </a:extLst>
          </p:cNvPr>
          <p:cNvSpPr txBox="1"/>
          <p:nvPr/>
        </p:nvSpPr>
        <p:spPr>
          <a:xfrm>
            <a:off x="14507965" y="12657139"/>
            <a:ext cx="6441196" cy="1629677"/>
          </a:xfrm>
          <a:prstGeom prst="rect">
            <a:avLst/>
          </a:prstGeom>
          <a:noFill/>
        </p:spPr>
        <p:txBody>
          <a:bodyPr wrap="square" rtlCol="0">
            <a:spAutoFit/>
          </a:bodyPr>
          <a:lstStyle/>
          <a:p>
            <a:pPr algn="just"/>
            <a:r>
              <a:rPr lang="en-US" sz="1330" dirty="0">
                <a:latin typeface="Bookman Old Style" panose="02050604050505020204" pitchFamily="18" charset="0"/>
                <a:hlinkClick r:id="rId4"/>
              </a:rPr>
              <a:t>https://www.cisco.com/c/en/us/td/docs/switches/datacenter/nexus1000/sw/4_0/qos/configuration/guide/nexus1000v_qos/qos_6dscp_val.pdf</a:t>
            </a:r>
            <a:endParaRPr lang="en-US" sz="1330" dirty="0">
              <a:latin typeface="Bookman Old Style" panose="02050604050505020204" pitchFamily="18" charset="0"/>
            </a:endParaRPr>
          </a:p>
          <a:p>
            <a:pPr algn="just"/>
            <a:endParaRPr lang="en-US" sz="1330" dirty="0">
              <a:latin typeface="Bookman Old Style" panose="02050604050505020204" pitchFamily="18" charset="0"/>
            </a:endParaRPr>
          </a:p>
          <a:p>
            <a:pPr algn="just"/>
            <a:r>
              <a:rPr lang="en-US" sz="1200" dirty="0">
                <a:latin typeface="Bookman Old Style" panose="02050604050505020204" pitchFamily="18" charset="0"/>
                <a:hlinkClick r:id="rId5"/>
              </a:rPr>
              <a:t>https://www.ietf.org/proceedings/96/slides/slides-96-maprg-6.pdf</a:t>
            </a:r>
            <a:endParaRPr lang="en-US" sz="1330" dirty="0">
              <a:latin typeface="Bookman Old Style" panose="02050604050505020204" pitchFamily="18" charset="0"/>
            </a:endParaRPr>
          </a:p>
          <a:p>
            <a:pPr algn="just"/>
            <a:endParaRPr lang="en-US" sz="1200" dirty="0">
              <a:latin typeface="Bookman Old Style" panose="02050604050505020204" pitchFamily="18" charset="0"/>
            </a:endParaRPr>
          </a:p>
          <a:p>
            <a:pPr algn="just"/>
            <a:r>
              <a:rPr lang="en-US" sz="1200" dirty="0">
                <a:latin typeface="Bookman Old Style" panose="02050604050505020204" pitchFamily="18" charset="0"/>
                <a:hlinkClick r:id="rId6"/>
              </a:rPr>
              <a:t>https://bura.brunel.ac.uk/bitstream/2438/25119/4/FullText.pdf</a:t>
            </a:r>
            <a:endParaRPr lang="en-US" sz="1200" dirty="0">
              <a:latin typeface="Bookman Old Style" panose="02050604050505020204" pitchFamily="18" charset="0"/>
            </a:endParaRPr>
          </a:p>
          <a:p>
            <a:pPr algn="just"/>
            <a:endParaRPr lang="en-US" sz="1200" dirty="0">
              <a:latin typeface="Bookman Old Style" panose="02050604050505020204" pitchFamily="18" charset="0"/>
            </a:endParaRPr>
          </a:p>
          <a:p>
            <a:pPr algn="just"/>
            <a:r>
              <a:rPr lang="en-US" sz="1200" dirty="0">
                <a:latin typeface="Bookman Old Style" panose="02050604050505020204" pitchFamily="18" charset="0"/>
              </a:rPr>
              <a:t>https://www.geeksforgeeks.org</a:t>
            </a:r>
            <a:r>
              <a:rPr lang="en-US" sz="1200">
                <a:latin typeface="Bookman Old Style" panose="02050604050505020204" pitchFamily="18" charset="0"/>
              </a:rPr>
              <a:t>/mininet-emulator-in-software-defined-networks/</a:t>
            </a:r>
            <a:endParaRPr lang="en-US" sz="1200" dirty="0">
              <a:latin typeface="Bookman Old Style" panose="02050604050505020204" pitchFamily="18" charset="0"/>
            </a:endParaRPr>
          </a:p>
        </p:txBody>
      </p:sp>
      <p:sp>
        <p:nvSpPr>
          <p:cNvPr id="9" name="Rectangle 8">
            <a:extLst>
              <a:ext uri="{FF2B5EF4-FFF2-40B4-BE49-F238E27FC236}">
                <a16:creationId xmlns:a16="http://schemas.microsoft.com/office/drawing/2014/main" id="{0A9A82A4-7479-ED8A-7E30-1CC0A7A7DC59}"/>
              </a:ext>
            </a:extLst>
          </p:cNvPr>
          <p:cNvSpPr/>
          <p:nvPr/>
        </p:nvSpPr>
        <p:spPr>
          <a:xfrm>
            <a:off x="14422491" y="11916147"/>
            <a:ext cx="644119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References </a:t>
            </a:r>
            <a:endParaRPr lang="en-US" sz="3600" dirty="0">
              <a:solidFill>
                <a:srgbClr val="C00000"/>
              </a:solidFill>
              <a:latin typeface="Bookman Old Style" panose="02050604050505020204" pitchFamily="18" charset="0"/>
            </a:endParaRPr>
          </a:p>
        </p:txBody>
      </p:sp>
      <p:sp>
        <p:nvSpPr>
          <p:cNvPr id="2" name="Rectangle 1">
            <a:extLst>
              <a:ext uri="{FF2B5EF4-FFF2-40B4-BE49-F238E27FC236}">
                <a16:creationId xmlns:a16="http://schemas.microsoft.com/office/drawing/2014/main" id="{04A3C38B-334A-4FE4-9CD7-6F40E8E4E461}"/>
              </a:ext>
            </a:extLst>
          </p:cNvPr>
          <p:cNvSpPr/>
          <p:nvPr/>
        </p:nvSpPr>
        <p:spPr>
          <a:xfrm>
            <a:off x="113650" y="6851187"/>
            <a:ext cx="7268397" cy="646331"/>
          </a:xfrm>
          <a:prstGeom prst="rect">
            <a:avLst/>
          </a:prstGeom>
          <a:solidFill>
            <a:schemeClr val="accent3">
              <a:lumMod val="40000"/>
              <a:lumOff val="60000"/>
            </a:schemeClr>
          </a:solidFill>
        </p:spPr>
        <p:txBody>
          <a:bodyPr wrap="square">
            <a:spAutoFit/>
          </a:bodyPr>
          <a:lstStyle/>
          <a:p>
            <a:pPr algn="ctr" defTabSz="2077720" fontAlgn="auto">
              <a:spcBef>
                <a:spcPts val="0"/>
              </a:spcBef>
              <a:spcAft>
                <a:spcPts val="0"/>
              </a:spcAft>
              <a:defRPr/>
            </a:pPr>
            <a:r>
              <a:rPr lang="en-GB" sz="3600" b="1" dirty="0">
                <a:solidFill>
                  <a:srgbClr val="C00000"/>
                </a:solidFill>
                <a:latin typeface="Bookman Old Style" panose="02050604050505020204" pitchFamily="18" charset="0"/>
                <a:cs typeface="Arial" panose="020B0604020202020204" pitchFamily="34" charset="0"/>
              </a:rPr>
              <a:t>Contributions </a:t>
            </a:r>
            <a:endParaRPr lang="en-US" sz="3600" b="1" dirty="0">
              <a:solidFill>
                <a:srgbClr val="C00000"/>
              </a:solidFill>
              <a:latin typeface="Bookman Old Style" panose="02050604050505020204" pitchFamily="18" charset="0"/>
              <a:cs typeface="Arial" panose="020B0604020202020204" pitchFamily="34" charset="0"/>
            </a:endParaRPr>
          </a:p>
        </p:txBody>
      </p:sp>
      <p:pic>
        <p:nvPicPr>
          <p:cNvPr id="11" name="Picture 10">
            <a:extLst>
              <a:ext uri="{FF2B5EF4-FFF2-40B4-BE49-F238E27FC236}">
                <a16:creationId xmlns:a16="http://schemas.microsoft.com/office/drawing/2014/main" id="{76913EF1-B011-225F-C87D-34CB8E51E6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4258" y="6194895"/>
            <a:ext cx="5562600" cy="5785881"/>
          </a:xfrm>
          <a:prstGeom prst="rect">
            <a:avLst/>
          </a:prstGeom>
        </p:spPr>
      </p:pic>
      <p:pic>
        <p:nvPicPr>
          <p:cNvPr id="14" name="Picture 13">
            <a:extLst>
              <a:ext uri="{FF2B5EF4-FFF2-40B4-BE49-F238E27FC236}">
                <a16:creationId xmlns:a16="http://schemas.microsoft.com/office/drawing/2014/main" id="{44A27FF6-CBEA-DA15-143B-E2480F5D5D09}"/>
              </a:ext>
            </a:extLst>
          </p:cNvPr>
          <p:cNvPicPr>
            <a:picLocks noChangeAspect="1"/>
          </p:cNvPicPr>
          <p:nvPr/>
        </p:nvPicPr>
        <p:blipFill>
          <a:blip r:embed="rId8"/>
          <a:stretch>
            <a:fillRect/>
          </a:stretch>
        </p:blipFill>
        <p:spPr>
          <a:xfrm>
            <a:off x="7633482" y="3222938"/>
            <a:ext cx="6500423" cy="2795067"/>
          </a:xfrm>
          <a:prstGeom prst="rect">
            <a:avLst/>
          </a:prstGeom>
        </p:spPr>
      </p:pic>
      <p:pic>
        <p:nvPicPr>
          <p:cNvPr id="18" name="Picture 17">
            <a:extLst>
              <a:ext uri="{FF2B5EF4-FFF2-40B4-BE49-F238E27FC236}">
                <a16:creationId xmlns:a16="http://schemas.microsoft.com/office/drawing/2014/main" id="{F9E6988B-F593-C2EB-0CA8-554817A783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87666" y="3175833"/>
            <a:ext cx="3173697" cy="1541929"/>
          </a:xfrm>
          <a:prstGeom prst="rect">
            <a:avLst/>
          </a:prstGeom>
        </p:spPr>
      </p:pic>
      <p:pic>
        <p:nvPicPr>
          <p:cNvPr id="22" name="Picture 21">
            <a:extLst>
              <a:ext uri="{FF2B5EF4-FFF2-40B4-BE49-F238E27FC236}">
                <a16:creationId xmlns:a16="http://schemas.microsoft.com/office/drawing/2014/main" id="{1F6C3926-2C0A-2716-458D-FB835162836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515351" y="3157932"/>
            <a:ext cx="3193211" cy="1559830"/>
          </a:xfrm>
          <a:prstGeom prst="rect">
            <a:avLst/>
          </a:prstGeom>
        </p:spPr>
      </p:pic>
      <p:pic>
        <p:nvPicPr>
          <p:cNvPr id="26" name="Picture 25">
            <a:extLst>
              <a:ext uri="{FF2B5EF4-FFF2-40B4-BE49-F238E27FC236}">
                <a16:creationId xmlns:a16="http://schemas.microsoft.com/office/drawing/2014/main" id="{9A95565E-F03A-8A25-6914-8062A11AFE9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944636" y="4820940"/>
            <a:ext cx="3116727" cy="1812344"/>
          </a:xfrm>
          <a:prstGeom prst="rect">
            <a:avLst/>
          </a:prstGeom>
        </p:spPr>
      </p:pic>
      <p:pic>
        <p:nvPicPr>
          <p:cNvPr id="28" name="Picture 27">
            <a:extLst>
              <a:ext uri="{FF2B5EF4-FFF2-40B4-BE49-F238E27FC236}">
                <a16:creationId xmlns:a16="http://schemas.microsoft.com/office/drawing/2014/main" id="{AC0D907C-87C4-99BC-B70C-CF1C92570F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12241" y="6720817"/>
            <a:ext cx="3096322" cy="1871091"/>
          </a:xfrm>
          <a:prstGeom prst="rect">
            <a:avLst/>
          </a:prstGeom>
        </p:spPr>
      </p:pic>
      <p:pic>
        <p:nvPicPr>
          <p:cNvPr id="30" name="Picture 29">
            <a:extLst>
              <a:ext uri="{FF2B5EF4-FFF2-40B4-BE49-F238E27FC236}">
                <a16:creationId xmlns:a16="http://schemas.microsoft.com/office/drawing/2014/main" id="{8700A2A9-7176-EDCC-421C-AAD908F01A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84557" y="6770075"/>
            <a:ext cx="3173697" cy="1855005"/>
          </a:xfrm>
          <a:prstGeom prst="rect">
            <a:avLst/>
          </a:prstGeom>
        </p:spPr>
      </p:pic>
      <p:pic>
        <p:nvPicPr>
          <p:cNvPr id="34" name="Picture 33">
            <a:extLst>
              <a:ext uri="{FF2B5EF4-FFF2-40B4-BE49-F238E27FC236}">
                <a16:creationId xmlns:a16="http://schemas.microsoft.com/office/drawing/2014/main" id="{30519F22-47A9-0FE0-AECF-A63826FC5EA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530812" y="4820940"/>
            <a:ext cx="3193211" cy="17737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717</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Calibri(body)</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Vinayak Bhajantri</cp:lastModifiedBy>
  <cp:revision>226</cp:revision>
  <dcterms:created xsi:type="dcterms:W3CDTF">2009-07-23T11:11:00Z</dcterms:created>
  <dcterms:modified xsi:type="dcterms:W3CDTF">2024-06-18T16:32:21Z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16F29B9C4D6E4B9B97F106FBB1DEBA5C</vt:lpwstr>
  </property>
  <property fmtid="{D5CDD505-2E9C-101B-9397-08002B2CF9AE}" pid="3" name="KSOProductBuildVer">
    <vt:lpwstr>1033-11.2.0.11537</vt:lpwstr>
  </property>
</Properties>
</file>