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305" r:id="rId2"/>
    <p:sldId id="314" r:id="rId3"/>
    <p:sldId id="361" r:id="rId4"/>
    <p:sldId id="376" r:id="rId5"/>
    <p:sldId id="358" r:id="rId6"/>
    <p:sldId id="368" r:id="rId7"/>
    <p:sldId id="367" r:id="rId8"/>
    <p:sldId id="359" r:id="rId9"/>
    <p:sldId id="362" r:id="rId10"/>
    <p:sldId id="372" r:id="rId11"/>
    <p:sldId id="370" r:id="rId12"/>
    <p:sldId id="375" r:id="rId13"/>
    <p:sldId id="371" r:id="rId14"/>
    <p:sldId id="373" r:id="rId15"/>
    <p:sldId id="364" r:id="rId16"/>
    <p:sldId id="374" r:id="rId17"/>
    <p:sldId id="363" r:id="rId18"/>
    <p:sldId id="36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1FD"/>
    <a:srgbClr val="ECD2FC"/>
    <a:srgbClr val="F0D6F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586" y="67"/>
      </p:cViewPr>
      <p:guideLst>
        <p:guide orient="horz" pos="2175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59CB-641C-4451-827B-16C13A191CA8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3278-5A15-4CA0-ADB8-2707565020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3278-5A15-4CA0-ADB8-2707565020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5B0-8C9E-4EAA-8462-2AAE76EE0512}" type="datetime3">
              <a:rPr lang="en-US" smtClean="0"/>
              <a:t>17 June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26E-6885-47CE-A785-2E5AEC131959}" type="datetime3">
              <a:rPr lang="en-US" smtClean="0"/>
              <a:t>17 June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0688-429E-4528-9F13-CD2A03E3AD71}" type="datetime3">
              <a:rPr lang="en-US" smtClean="0"/>
              <a:t>17 June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C105-C2DD-47F0-8D0A-710985039D24}" type="datetime3">
              <a:rPr lang="en-US" smtClean="0"/>
              <a:t>17 June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1FB2-14E0-4A1B-A8FC-26D8C89C88AA}" type="datetime3">
              <a:rPr lang="en-US" smtClean="0"/>
              <a:t>17 June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3B0F-978E-4CB6-B8E3-BABFD68AC872}" type="datetime3">
              <a:rPr lang="en-US" smtClean="0"/>
              <a:t>17 June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4AB5-E98F-40B5-9FC6-4D4BF698D2D1}" type="datetime3">
              <a:rPr lang="en-US" smtClean="0"/>
              <a:t>17 June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E931-85A2-41E6-B110-F908FFFC81B2}" type="datetime3">
              <a:rPr lang="en-US" smtClean="0"/>
              <a:t>17 June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27C5-9642-4F8D-A018-8A9AEFA97F35}" type="datetime3">
              <a:rPr lang="en-US" smtClean="0"/>
              <a:t>17 June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35E3-EAAB-484C-87EB-B9D12A4850EE}" type="datetime3">
              <a:rPr lang="en-US" smtClean="0"/>
              <a:t>17 June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2DE4-3F4B-41F5-9A27-780C51D2D1B1}" type="datetime3">
              <a:rPr lang="en-US" smtClean="0"/>
              <a:t>17 June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B896-3F3A-4251-90EE-5EBE67DE2C4F}" type="datetime3">
              <a:rPr lang="en-US" smtClean="0"/>
              <a:t>17 June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F8C5-597D-490E-A59D-8347288D1242}" type="datetime3">
              <a:rPr lang="en-US" smtClean="0"/>
              <a:t>17 June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Minor Project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461434"/>
            <a:ext cx="9144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 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C3CA1FEE-7C66-49D6-B073-536969823F0B}" type="datetime3">
              <a:rPr lang="en-US" sz="1100" b="1" smtClean="0">
                <a:solidFill>
                  <a:schemeClr val="tx1"/>
                </a:solidFill>
                <a:latin typeface="Calibri 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Calibri 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pPr>
              <a:tabLst>
                <a:tab pos="2865755" algn="ctr"/>
                <a:tab pos="5731510" algn="r"/>
              </a:tabLst>
            </a:pPr>
            <a:r>
              <a:rPr lang="en-US" sz="1200" b="1" dirty="0">
                <a:solidFill>
                  <a:srgbClr val="002060"/>
                </a:solidFill>
                <a:latin typeface="Calibri "/>
                <a:ea typeface="Calibri" panose="020F0502020204030204"/>
                <a:cs typeface="Times New Roman" panose="02020603050405020304"/>
              </a:rPr>
              <a:t>Minor Project - I</a:t>
            </a:r>
            <a:endParaRPr lang="en-US" sz="1050" dirty="0">
              <a:solidFill>
                <a:srgbClr val="002060"/>
              </a:solidFill>
              <a:latin typeface="Calibri "/>
              <a:ea typeface="Calibri" panose="020F0502020204030204"/>
              <a:cs typeface="Times New Roman" panose="020206030504050203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Calibri 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2514600" y="14488"/>
            <a:ext cx="4308591" cy="3968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468162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IN" sz="3600" b="1" dirty="0">
                <a:latin typeface="Calibri(body)"/>
                <a:cs typeface="Times New Roman" panose="02020603050405020304" pitchFamily="18" charset="0"/>
              </a:rPr>
              <a:t>Prioritizing SHE Packets for Emergency Response</a:t>
            </a:r>
            <a:endParaRPr lang="en-US" b="1" dirty="0">
              <a:solidFill>
                <a:srgbClr val="002060"/>
              </a:solidFill>
              <a:latin typeface="Calibri(body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795" y="1688673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FontTx/>
              <a:buNone/>
              <a:defRPr/>
            </a:pPr>
            <a:r>
              <a:rPr lang="en-US" sz="2000" b="1" dirty="0">
                <a:latin typeface="Calibri "/>
              </a:rPr>
              <a:t>TEAM-03</a:t>
            </a:r>
          </a:p>
          <a:p>
            <a:pPr algn="ctr">
              <a:spcBef>
                <a:spcPts val="600"/>
              </a:spcBef>
              <a:buFontTx/>
              <a:buNone/>
              <a:defRPr/>
            </a:pPr>
            <a:endParaRPr lang="en-US" sz="2000" b="1" dirty="0">
              <a:latin typeface="Calibri 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endParaRPr lang="en-US" sz="2000" b="1" dirty="0">
              <a:latin typeface="Calibri 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endParaRPr lang="en-US" sz="2000" b="1" dirty="0">
              <a:latin typeface="Calibri 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endParaRPr lang="en-US" sz="2000" b="1" dirty="0">
              <a:latin typeface="Calibri 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endParaRPr lang="en-US" sz="2000" b="1" dirty="0">
              <a:latin typeface="Calibri 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endParaRPr lang="en-US" sz="2000" b="1" dirty="0">
              <a:latin typeface="Calibri 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r>
              <a:rPr lang="en-US" sz="2000" b="1" dirty="0">
                <a:latin typeface="Calibri "/>
              </a:rPr>
              <a:t>                                                       </a:t>
            </a:r>
            <a:r>
              <a:rPr lang="en-US" sz="1400" b="1" dirty="0">
                <a:latin typeface="Calibri "/>
              </a:rPr>
              <a:t>Guide: </a:t>
            </a:r>
            <a:r>
              <a:rPr lang="en-US" sz="1400" b="1" dirty="0" err="1">
                <a:latin typeface="Calibri "/>
              </a:rPr>
              <a:t>Prof.Kiran.M.R</a:t>
            </a:r>
            <a:endParaRPr lang="en-US" sz="1400" b="1" dirty="0">
              <a:latin typeface="Calibri 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r>
              <a:rPr lang="en-US" sz="1400" b="1" dirty="0">
                <a:latin typeface="Calibri "/>
              </a:rPr>
              <a:t>                                                                                          </a:t>
            </a:r>
          </a:p>
          <a:p>
            <a:pPr algn="ctr">
              <a:spcBef>
                <a:spcPts val="600"/>
              </a:spcBef>
              <a:buFontTx/>
              <a:buNone/>
              <a:defRPr/>
            </a:pPr>
            <a:endParaRPr lang="en-US" sz="2000" b="1" dirty="0">
              <a:latin typeface="Calibri "/>
            </a:endParaRPr>
          </a:p>
          <a:p>
            <a:pPr algn="ctr">
              <a:spcBef>
                <a:spcPts val="600"/>
              </a:spcBef>
              <a:buFontTx/>
              <a:buNone/>
              <a:defRPr/>
            </a:pPr>
            <a:endParaRPr lang="en-US" sz="2000" b="1" dirty="0">
              <a:latin typeface="Calibri 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DB015E-FFC1-3F02-F09E-47C6A2136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41332"/>
              </p:ext>
            </p:extLst>
          </p:nvPr>
        </p:nvGraphicFramePr>
        <p:xfrm>
          <a:off x="1524000" y="2160002"/>
          <a:ext cx="6096000" cy="229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01642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9076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6168001"/>
                    </a:ext>
                  </a:extLst>
                </a:gridCol>
              </a:tblGrid>
              <a:tr h="448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39223"/>
                  </a:ext>
                </a:extLst>
              </a:tr>
              <a:tr h="448108">
                <a:tc>
                  <a:txBody>
                    <a:bodyPr/>
                    <a:lstStyle/>
                    <a:p>
                      <a:r>
                        <a:rPr lang="en-US" dirty="0"/>
                        <a:t>Aishwarya B </a:t>
                      </a:r>
                      <a:r>
                        <a:rPr lang="en-US" dirty="0" err="1"/>
                        <a:t>Kalatippi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01FE21BEI016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15825"/>
                  </a:ext>
                </a:extLst>
              </a:tr>
              <a:tr h="448108">
                <a:tc>
                  <a:txBody>
                    <a:bodyPr/>
                    <a:lstStyle/>
                    <a:p>
                      <a:r>
                        <a:rPr lang="en-US" dirty="0" err="1"/>
                        <a:t>Babusingh</a:t>
                      </a:r>
                      <a:r>
                        <a:rPr lang="en-US" dirty="0"/>
                        <a:t> Rajput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01FE21BEI018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42889"/>
                  </a:ext>
                </a:extLst>
              </a:tr>
              <a:tr h="448108">
                <a:tc>
                  <a:txBody>
                    <a:bodyPr/>
                    <a:lstStyle/>
                    <a:p>
                      <a:r>
                        <a:rPr lang="en-IN" dirty="0"/>
                        <a:t>Rahul B Sajjan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01FE21BEI024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90690"/>
                  </a:ext>
                </a:extLst>
              </a:tr>
              <a:tr h="448108">
                <a:tc>
                  <a:txBody>
                    <a:bodyPr/>
                    <a:lstStyle/>
                    <a:p>
                      <a:r>
                        <a:rPr lang="en-US" dirty="0"/>
                        <a:t>Vinayak Suresh Bhajantri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01FE21BEI028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371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8B076501-077A-4C20-B407-4FFE15462A51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A6CE68-B697-B1BF-1996-19DA507342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1275"/>
            <a:ext cx="9067800" cy="4330212"/>
          </a:xfrm>
        </p:spPr>
      </p:pic>
    </p:spTree>
    <p:extLst>
      <p:ext uri="{BB962C8B-B14F-4D97-AF65-F5344CB8AC3E}">
        <p14:creationId xmlns:p14="http://schemas.microsoft.com/office/powerpoint/2010/main" val="390277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5149E59C-520D-4B0E-8FEE-8910F609BEF0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30E6657-5E39-4B8B-8B82-7905C42A0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1186"/>
            <a:ext cx="9144000" cy="44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6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E1602274-5D2F-45C7-96B8-076B26299657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2C875-03B3-90F1-720A-0E21ABB89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66750"/>
            <a:ext cx="4876800" cy="41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C82B8A60-2273-4D30-B75A-7078E0C13469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707AE4-9BBB-9DB6-5F01-BC2817737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35"/>
            <a:ext cx="9143999" cy="43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F84E67F4-5FC0-42BF-9EB2-ADB6F48907A5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761E6B-8102-6C29-6B1A-C2FE2168E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36"/>
            <a:ext cx="9144000" cy="4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8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B127016B-8AFE-49C4-BA39-4265C9309BCA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FF3A2A01-6223-C951-F6BB-F186B1B1B7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5634"/>
            <a:ext cx="8853149" cy="4375854"/>
          </a:xfrm>
        </p:spPr>
      </p:pic>
    </p:spTree>
    <p:extLst>
      <p:ext uri="{BB962C8B-B14F-4D97-AF65-F5344CB8AC3E}">
        <p14:creationId xmlns:p14="http://schemas.microsoft.com/office/powerpoint/2010/main" val="105045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0170B879-E919-4E83-A8FD-B68581FB473E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7048A-E73C-71C5-6431-C47B7543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8221"/>
            <a:ext cx="8991600" cy="44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C6EAE4A6-2D43-4761-9FF0-88AFEFD68F05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C528C6-A3D3-88CC-A417-84747D634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28437"/>
            <a:ext cx="8991600" cy="4341218"/>
          </a:xfrm>
          <a:prstGeom prst="rect">
            <a:avLst/>
          </a:prstGeom>
        </p:spPr>
      </p:pic>
      <p:sp>
        <p:nvSpPr>
          <p:cNvPr id="20" name="Title 4">
            <a:extLst>
              <a:ext uri="{FF2B5EF4-FFF2-40B4-BE49-F238E27FC236}">
                <a16:creationId xmlns:a16="http://schemas.microsoft.com/office/drawing/2014/main" id="{B70DE27C-ED12-9814-7FC0-395C64A0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3839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393B6A21-6E1D-405C-864A-58E731DBB0E6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626E68D-9F0C-C8C9-4FEF-B9774F971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62200" y="1952470"/>
            <a:ext cx="4114800" cy="83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6000" b="1" dirty="0">
                <a:latin typeface="Calibri(body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85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9F8E75DA-1730-4453-8BE2-958D09879C1E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745" y="16165"/>
            <a:ext cx="1327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>
                <a:cs typeface="Times New Roman" panose="02020603050405020304" pitchFamily="18" charset="0"/>
              </a:rPr>
              <a:t>Contents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4AC88-52ED-EBA7-C9DE-EEF200294821}"/>
              </a:ext>
            </a:extLst>
          </p:cNvPr>
          <p:cNvSpPr txBox="1"/>
          <p:nvPr/>
        </p:nvSpPr>
        <p:spPr>
          <a:xfrm>
            <a:off x="152400" y="590550"/>
            <a:ext cx="839893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 (Body)"/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 (Body)"/>
              </a:rPr>
              <a:t>Literature Survey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 (Body)"/>
              </a:rPr>
              <a:t>Block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 (Body)"/>
              </a:rPr>
              <a:t>Flowchart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 (Body)"/>
              </a:rPr>
              <a:t>Implementation</a:t>
            </a:r>
          </a:p>
          <a:p>
            <a:endParaRPr lang="en-IN" dirty="0">
              <a:latin typeface="Calibri (Body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8ED75FD5-B41A-42E9-849E-ECD501BFF85A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73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626E68D-9F0C-C8C9-4FEF-B9774F971C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107" y="662426"/>
            <a:ext cx="8222905" cy="1528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alibri(body)"/>
              </a:rPr>
              <a:t>"Addressing the challenge of maintaining resilient networking infrastructure during disasters to ensure uninterrupted communication and data exchange for emergency response."</a:t>
            </a:r>
            <a:endParaRPr lang="en-IN" sz="2000" dirty="0">
              <a:latin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5107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8ED75FD5-B41A-42E9-849E-ECD501BFF85A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73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912D81-B0F7-8990-CD29-6EEE2D0E065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7861675"/>
              </p:ext>
            </p:extLst>
          </p:nvPr>
        </p:nvGraphicFramePr>
        <p:xfrm>
          <a:off x="0" y="475598"/>
          <a:ext cx="914400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90112392"/>
                    </a:ext>
                  </a:extLst>
                </a:gridCol>
                <a:gridCol w="2385392">
                  <a:extLst>
                    <a:ext uri="{9D8B030D-6E8A-4147-A177-3AD203B41FA5}">
                      <a16:colId xmlns:a16="http://schemas.microsoft.com/office/drawing/2014/main" val="341766665"/>
                    </a:ext>
                  </a:extLst>
                </a:gridCol>
                <a:gridCol w="2385392">
                  <a:extLst>
                    <a:ext uri="{9D8B030D-6E8A-4147-A177-3AD203B41FA5}">
                      <a16:colId xmlns:a16="http://schemas.microsoft.com/office/drawing/2014/main" val="2981968715"/>
                    </a:ext>
                  </a:extLst>
                </a:gridCol>
                <a:gridCol w="1908313">
                  <a:extLst>
                    <a:ext uri="{9D8B030D-6E8A-4147-A177-3AD203B41FA5}">
                      <a16:colId xmlns:a16="http://schemas.microsoft.com/office/drawing/2014/main" val="1296671878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214416906"/>
                    </a:ext>
                  </a:extLst>
                </a:gridCol>
              </a:tblGrid>
              <a:tr h="253416">
                <a:tc>
                  <a:txBody>
                    <a:bodyPr/>
                    <a:lstStyle/>
                    <a:p>
                      <a:r>
                        <a:rPr lang="en-IN" sz="1200" b="1" dirty="0"/>
                        <a:t>Paper Name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Contributions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Methodology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Gaps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200" dirty="0"/>
                    </a:p>
                    <a:p>
                      <a:pPr algn="l"/>
                      <a:r>
                        <a:rPr lang="en-IN" sz="12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11064"/>
                  </a:ext>
                </a:extLst>
              </a:tr>
              <a:tr h="651107">
                <a:tc>
                  <a:txBody>
                    <a:bodyPr/>
                    <a:lstStyle/>
                    <a:p>
                      <a:r>
                        <a:rPr lang="en-GB" sz="1200" b="1" dirty="0"/>
                        <a:t>SDN-based ML Traffic Prioritisation for SHE Data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Enhances emergency response efficiency by reducing packet loss and queue time for SHE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Combines SDN for control and flexibility with ML for classifying SHE data packets by </a:t>
                      </a:r>
                      <a:r>
                        <a:rPr lang="en-GB" sz="1200" dirty="0" err="1"/>
                        <a:t>analyzing</a:t>
                      </a:r>
                      <a:r>
                        <a:rPr lang="en-GB" sz="1200" dirty="0"/>
                        <a:t> traffic header bits.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Needs better real-time response and accuracy in emergency situations.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214333"/>
                  </a:ext>
                </a:extLst>
              </a:tr>
              <a:tr h="651107">
                <a:tc>
                  <a:txBody>
                    <a:bodyPr/>
                    <a:lstStyle/>
                    <a:p>
                      <a:r>
                        <a:rPr lang="en-GB" sz="1200" b="1" dirty="0"/>
                        <a:t>Reliable Network Architecture with Cloud Computing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Quick ICT service deployment with minimal redundancy, suitable for underdeveloped nations.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Utilizes cloud computing and a tiered architecture for quick deployment and efficient resource use.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Requires real-world validation and detailed cost analysis.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78877"/>
                  </a:ext>
                </a:extLst>
              </a:tr>
              <a:tr h="651107">
                <a:tc>
                  <a:txBody>
                    <a:bodyPr/>
                    <a:lstStyle/>
                    <a:p>
                      <a:r>
                        <a:rPr lang="en-IN" sz="1200" b="1" dirty="0"/>
                        <a:t>Wireless Sensor Communication Challenges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Provides recommendations to address network lifetime, energy use, and cost-efficiency in wireless sensor networks.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Analyzes</a:t>
                      </a:r>
                      <a:r>
                        <a:rPr lang="en-GB" sz="1200" dirty="0"/>
                        <a:t> common problems and suggests solutions through detailed comparisons of current approaches.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Needs practical implementation of solutions and further research on security and bandwidth.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86978"/>
                  </a:ext>
                </a:extLst>
              </a:tr>
              <a:tr h="651107">
                <a:tc>
                  <a:txBody>
                    <a:bodyPr/>
                    <a:lstStyle/>
                    <a:p>
                      <a:r>
                        <a:rPr lang="en-GB" sz="1200" b="1" dirty="0"/>
                        <a:t>QoS-aware Traffic Classification in SDNs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High accuracy traffic classification using DPI and ML for adaptive QoS traffic engineering.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Uses DPI, semi-supervised ML, dynamic flow database, and periodic retraining of classifiers.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Further research needed on scalability, real-time performance, and handling encrypted traffic.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03789"/>
                  </a:ext>
                </a:extLst>
              </a:tr>
              <a:tr h="651107">
                <a:tc>
                  <a:txBody>
                    <a:bodyPr/>
                    <a:lstStyle/>
                    <a:p>
                      <a:r>
                        <a:rPr lang="en-GB" sz="1200" b="1" dirty="0"/>
                        <a:t>Survey of Traffic Classification in SDNs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Reviews and highlights the importance of advanced traffic classification techniques for SDN.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Surveys frameworks, feature extraction, and classification algorithms, including DPI.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Needs focus on real-time classification and improved techniques for handling encrypted traffic.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7C736D3A-3342-4830-A855-CD78F2C82C77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608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ED8D6F-4FA6-0BF2-F594-85BE282206D2}"/>
              </a:ext>
            </a:extLst>
          </p:cNvPr>
          <p:cNvSpPr/>
          <p:nvPr/>
        </p:nvSpPr>
        <p:spPr>
          <a:xfrm>
            <a:off x="2438400" y="710672"/>
            <a:ext cx="3505200" cy="1447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E19266-C4E6-9EDC-DB3B-E8B94AAE7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156"/>
            <a:ext cx="9144000" cy="41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0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0BE21A1C-0425-4B46-9BAA-CC634EFD74B1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608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ED8D6F-4FA6-0BF2-F594-85BE282206D2}"/>
              </a:ext>
            </a:extLst>
          </p:cNvPr>
          <p:cNvSpPr/>
          <p:nvPr/>
        </p:nvSpPr>
        <p:spPr>
          <a:xfrm>
            <a:off x="2438400" y="710672"/>
            <a:ext cx="3505200" cy="1447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EC693-6D2E-7D84-8535-DFDADEFB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645"/>
            <a:ext cx="9144000" cy="42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3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9F871B5B-2AC6-4DC7-8955-59628D0D244D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ED8D6F-4FA6-0BF2-F594-85BE282206D2}"/>
              </a:ext>
            </a:extLst>
          </p:cNvPr>
          <p:cNvSpPr/>
          <p:nvPr/>
        </p:nvSpPr>
        <p:spPr>
          <a:xfrm>
            <a:off x="2438400" y="710672"/>
            <a:ext cx="3505200" cy="1447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05F05-C710-95E2-CD6F-294BF12B38CF}"/>
              </a:ext>
            </a:extLst>
          </p:cNvPr>
          <p:cNvSpPr txBox="1"/>
          <p:nvPr/>
        </p:nvSpPr>
        <p:spPr>
          <a:xfrm>
            <a:off x="187960" y="-146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(body)"/>
                <a:cs typeface="Times New Roman" panose="02020603050405020304" pitchFamily="18" charset="0"/>
              </a:rPr>
              <a:t>SOFTWARE</a:t>
            </a:r>
            <a:endParaRPr lang="en-IN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7FEFA-A0B6-680D-6524-3EA3576CC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65809"/>
            <a:ext cx="4724400" cy="31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5DDDC033-661E-4ABA-9804-ACF45AABFD1C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E3B3E2B6-F2D0-19C4-B036-0F356ACC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608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CCE717-20E2-5086-09B4-F45DE9123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645"/>
            <a:ext cx="9144000" cy="4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4800" y="475598"/>
            <a:ext cx="85344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892278"/>
            <a:ext cx="2514600" cy="273844"/>
          </a:xfrm>
        </p:spPr>
        <p:txBody>
          <a:bodyPr/>
          <a:lstStyle/>
          <a:p>
            <a:pPr algn="ctr"/>
            <a:fld id="{5D458FD1-847D-4982-9A64-EECCC041BED8}" type="datetime3"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June 2024</a:t>
            </a:fld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39069" y="4892278"/>
            <a:ext cx="3352801" cy="273844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- I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29400" y="4873068"/>
            <a:ext cx="2057400" cy="273844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94" y="1428750"/>
            <a:ext cx="822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>
            <a:fillRect/>
          </a:stretch>
        </p:blipFill>
        <p:spPr>
          <a:xfrm>
            <a:off x="5943600" y="71237"/>
            <a:ext cx="2895600" cy="351523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7FBCDCB-9D35-5331-6583-363B9655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1237"/>
            <a:ext cx="5296747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(body)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F68588-A35D-37E3-1FF2-42FA061FA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59079"/>
            <a:ext cx="8854029" cy="43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8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448</Words>
  <Application>Microsoft Office PowerPoint</Application>
  <PresentationFormat>On-screen Show (16:9)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</vt:lpstr>
      <vt:lpstr>Calibri (Body)</vt:lpstr>
      <vt:lpstr>Calibri Light</vt:lpstr>
      <vt:lpstr>Calibri(body)</vt:lpstr>
      <vt:lpstr>Times New Roman</vt:lpstr>
      <vt:lpstr>Office Theme</vt:lpstr>
      <vt:lpstr>PowerPoint Presentation</vt:lpstr>
      <vt:lpstr>PowerPoint Presentation</vt:lpstr>
      <vt:lpstr>PROBLEM STATEMENT</vt:lpstr>
      <vt:lpstr>LITERATURE SURVEY</vt:lpstr>
      <vt:lpstr>BLOCK DIAGRAM</vt:lpstr>
      <vt:lpstr>BLOCK DIAGRAM</vt:lpstr>
      <vt:lpstr>PowerPoint Presentation</vt:lpstr>
      <vt:lpstr>BLOCK DIAGRAM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01fe21bei016</cp:lastModifiedBy>
  <cp:revision>187</cp:revision>
  <dcterms:created xsi:type="dcterms:W3CDTF">2006-08-16T00:00:00Z</dcterms:created>
  <dcterms:modified xsi:type="dcterms:W3CDTF">2024-06-17T16:20:43Z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36037FEFC1474B96BFA8A6DF57F84015_13</vt:lpwstr>
  </property>
  <property fmtid="{D5CDD505-2E9C-101B-9397-08002B2CF9AE}" pid="3" name="KSOProductBuildVer">
    <vt:lpwstr>1033-12.2.0.13359</vt:lpwstr>
  </property>
</Properties>
</file>