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53192" y="1484668"/>
            <a:ext cx="5916930" cy="1240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6603" y="1253090"/>
            <a:ext cx="8314055" cy="82251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25"/>
              </a:spcBef>
            </a:pPr>
            <a:r>
              <a:rPr sz="8950" b="1" spc="305" dirty="0">
                <a:solidFill>
                  <a:srgbClr val="FFFFFF"/>
                </a:solidFill>
                <a:latin typeface="Times New Roman"/>
                <a:cs typeface="Times New Roman"/>
              </a:rPr>
              <a:t>Revolutionizing </a:t>
            </a:r>
            <a:r>
              <a:rPr sz="8950" b="1" spc="330" dirty="0">
                <a:solidFill>
                  <a:srgbClr val="FFFFFF"/>
                </a:solidFill>
                <a:latin typeface="Times New Roman"/>
                <a:cs typeface="Times New Roman"/>
              </a:rPr>
              <a:t>Student </a:t>
            </a:r>
            <a:r>
              <a:rPr sz="895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Feedback: </a:t>
            </a:r>
            <a:r>
              <a:rPr sz="8950" b="1" spc="305" dirty="0">
                <a:solidFill>
                  <a:srgbClr val="FFFFFF"/>
                </a:solidFill>
                <a:latin typeface="Times New Roman"/>
                <a:cs typeface="Times New Roman"/>
              </a:rPr>
              <a:t>Frontend</a:t>
            </a:r>
            <a:r>
              <a:rPr sz="8950" b="1" spc="-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-459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895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895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89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380" dirty="0">
                <a:solidFill>
                  <a:srgbClr val="FFFFFF"/>
                </a:solidFill>
                <a:latin typeface="Times New Roman"/>
                <a:cs typeface="Times New Roman"/>
              </a:rPr>
              <a:t>Development </a:t>
            </a:r>
            <a:r>
              <a:rPr sz="8950" b="1" spc="409" dirty="0">
                <a:solidFill>
                  <a:srgbClr val="FFFFFF"/>
                </a:solidFill>
                <a:latin typeface="Times New Roman"/>
                <a:cs typeface="Times New Roman"/>
              </a:rPr>
              <a:t>Showcase</a:t>
            </a:r>
            <a:endParaRPr sz="8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259" y="1419873"/>
            <a:ext cx="4613275" cy="1240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008380" marR="5080" indent="-996315">
              <a:lnSpc>
                <a:spcPct val="101299"/>
              </a:lnSpc>
              <a:spcBef>
                <a:spcPts val="60"/>
              </a:spcBef>
            </a:pPr>
            <a:r>
              <a:rPr spc="105" dirty="0"/>
              <a:t>Adapting</a:t>
            </a:r>
            <a:r>
              <a:rPr spc="-90" dirty="0"/>
              <a:t> </a:t>
            </a:r>
            <a:r>
              <a:rPr spc="155" dirty="0"/>
              <a:t>to</a:t>
            </a:r>
            <a:r>
              <a:rPr spc="-45" dirty="0"/>
              <a:t> </a:t>
            </a:r>
            <a:r>
              <a:rPr spc="160" dirty="0"/>
              <a:t>Diverse </a:t>
            </a:r>
            <a:r>
              <a:rPr spc="125" dirty="0"/>
              <a:t>Learning</a:t>
            </a:r>
            <a:r>
              <a:rPr spc="-65" dirty="0"/>
              <a:t> </a:t>
            </a:r>
            <a:r>
              <a:rPr spc="114" dirty="0"/>
              <a:t>Styles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8750" y="3388207"/>
            <a:ext cx="1105700" cy="247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6143" y="3826357"/>
            <a:ext cx="2235923" cy="308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92489" y="2808326"/>
            <a:ext cx="5886450" cy="178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75130">
              <a:lnSpc>
                <a:spcPct val="117300"/>
              </a:lnSpc>
              <a:spcBef>
                <a:spcPts val="95"/>
              </a:spcBef>
            </a:pPr>
            <a:r>
              <a:rPr sz="2450" dirty="0">
                <a:latin typeface="Verdana"/>
                <a:cs typeface="Verdana"/>
              </a:rPr>
              <a:t>Explore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how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frontend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web </a:t>
            </a:r>
            <a:r>
              <a:rPr sz="2450" spc="55" dirty="0">
                <a:latin typeface="Verdana"/>
                <a:cs typeface="Verdana"/>
              </a:rPr>
              <a:t>development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accommodates</a:t>
            </a:r>
            <a:endParaRPr sz="2450">
              <a:latin typeface="Verdana"/>
              <a:cs typeface="Verdana"/>
            </a:endParaRPr>
          </a:p>
          <a:p>
            <a:pPr marL="761365" marR="5080" indent="1617345">
              <a:lnSpc>
                <a:spcPts val="3529"/>
              </a:lnSpc>
              <a:spcBef>
                <a:spcPts val="20"/>
              </a:spcBef>
            </a:pPr>
            <a:r>
              <a:rPr sz="2450" spc="70" dirty="0">
                <a:latin typeface="Verdana"/>
                <a:cs typeface="Verdana"/>
              </a:rPr>
              <a:t>through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customizable </a:t>
            </a:r>
            <a:r>
              <a:rPr sz="2450" spc="50" dirty="0">
                <a:latin typeface="Verdana"/>
                <a:cs typeface="Verdana"/>
              </a:rPr>
              <a:t>feedback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options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interfaces.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3000"/>
              <a:ext cx="6467475" cy="800099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pc="110" dirty="0"/>
              <a:t>Future</a:t>
            </a:r>
            <a:r>
              <a:rPr spc="-150" dirty="0"/>
              <a:t> </a:t>
            </a:r>
            <a:r>
              <a:rPr spc="160" dirty="0"/>
              <a:t>Trends</a:t>
            </a:r>
            <a:r>
              <a:rPr spc="-55" dirty="0"/>
              <a:t> </a:t>
            </a:r>
            <a:r>
              <a:rPr spc="120" dirty="0"/>
              <a:t>and </a:t>
            </a:r>
            <a:r>
              <a:rPr spc="165" dirty="0"/>
              <a:t>Possibilities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2120" y="3250311"/>
            <a:ext cx="1419517" cy="2477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57102" y="3631310"/>
            <a:ext cx="2053132" cy="308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53166" y="2788552"/>
            <a:ext cx="5805805" cy="1545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88265">
              <a:lnSpc>
                <a:spcPct val="102000"/>
              </a:lnSpc>
              <a:spcBef>
                <a:spcPts val="65"/>
              </a:spcBef>
              <a:tabLst>
                <a:tab pos="2896870" algn="l"/>
              </a:tabLst>
            </a:pPr>
            <a:r>
              <a:rPr sz="2450" spc="55" dirty="0">
                <a:latin typeface="Verdana"/>
                <a:cs typeface="Verdana"/>
              </a:rPr>
              <a:t>Frontend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web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development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opens </a:t>
            </a:r>
            <a:r>
              <a:rPr sz="2450" dirty="0">
                <a:latin typeface="Verdana"/>
                <a:cs typeface="Verdana"/>
              </a:rPr>
              <a:t>doors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to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50" dirty="0">
                <a:latin typeface="Verdana"/>
                <a:cs typeface="Verdana"/>
              </a:rPr>
              <a:t>feedback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systems</a:t>
            </a:r>
            <a:endParaRPr sz="2450" dirty="0">
              <a:latin typeface="Verdana"/>
              <a:cs typeface="Verdana"/>
            </a:endParaRPr>
          </a:p>
          <a:p>
            <a:pPr marL="12700" marR="5080" indent="-635">
              <a:lnSpc>
                <a:spcPct val="102000"/>
              </a:lnSpc>
              <a:tabLst>
                <a:tab pos="2823210" algn="l"/>
              </a:tabLst>
            </a:pPr>
            <a:r>
              <a:rPr sz="2450" spc="55" dirty="0">
                <a:latin typeface="Verdana"/>
                <a:cs typeface="Verdana"/>
              </a:rPr>
              <a:t>and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40" dirty="0">
                <a:latin typeface="Verdana"/>
                <a:cs typeface="Verdana"/>
              </a:rPr>
              <a:t>interfaces,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shaping </a:t>
            </a:r>
            <a:r>
              <a:rPr sz="2450" spc="60" dirty="0">
                <a:latin typeface="Verdana"/>
                <a:cs typeface="Verdana"/>
              </a:rPr>
              <a:t>the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future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student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10" dirty="0" smtClean="0">
                <a:latin typeface="Verdana"/>
                <a:cs typeface="Verdana"/>
              </a:rPr>
              <a:t>feedback</a:t>
            </a:r>
            <a:r>
              <a:rPr lang="en-US" sz="2450" spc="-10" dirty="0" smtClean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3000"/>
              <a:ext cx="6467475" cy="800099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5705475" cy="32308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11760">
              <a:lnSpc>
                <a:spcPct val="101299"/>
              </a:lnSpc>
              <a:spcBef>
                <a:spcPts val="60"/>
              </a:spcBef>
            </a:pPr>
            <a:r>
              <a:rPr spc="175" dirty="0"/>
              <a:t>Implementing</a:t>
            </a:r>
            <a:r>
              <a:rPr spc="-20" dirty="0"/>
              <a:t> </a:t>
            </a:r>
            <a:r>
              <a:rPr spc="130" dirty="0"/>
              <a:t>Frontend </a:t>
            </a:r>
            <a:r>
              <a:rPr spc="-10" dirty="0">
                <a:latin typeface="Trebuchet MS"/>
                <a:cs typeface="Trebuchet MS"/>
              </a:rPr>
              <a:t>Innovations</a:t>
            </a:r>
          </a:p>
          <a:p>
            <a:pPr marL="12700" marR="5080">
              <a:lnSpc>
                <a:spcPct val="102000"/>
              </a:lnSpc>
              <a:spcBef>
                <a:spcPts val="670"/>
              </a:spcBef>
            </a:pPr>
            <a:r>
              <a:rPr sz="2450" b="0" spc="-10" dirty="0">
                <a:latin typeface="Verdana"/>
                <a:cs typeface="Verdana"/>
              </a:rPr>
              <a:t>Discover</a:t>
            </a:r>
            <a:r>
              <a:rPr sz="2450" b="0" spc="-90" dirty="0">
                <a:latin typeface="Verdana"/>
                <a:cs typeface="Verdana"/>
              </a:rPr>
              <a:t> </a:t>
            </a:r>
            <a:r>
              <a:rPr sz="2450" b="0" dirty="0">
                <a:latin typeface="Verdana"/>
                <a:cs typeface="Verdana"/>
              </a:rPr>
              <a:t>practical</a:t>
            </a:r>
            <a:r>
              <a:rPr sz="2450" b="0" spc="-85" dirty="0">
                <a:latin typeface="Verdana"/>
                <a:cs typeface="Verdana"/>
              </a:rPr>
              <a:t> </a:t>
            </a:r>
            <a:r>
              <a:rPr sz="2450" b="0" spc="-10" dirty="0">
                <a:latin typeface="Verdana"/>
                <a:cs typeface="Verdana"/>
              </a:rPr>
              <a:t>strategies</a:t>
            </a:r>
            <a:r>
              <a:rPr sz="2450" b="0" spc="-85" dirty="0">
                <a:latin typeface="Verdana"/>
                <a:cs typeface="Verdana"/>
              </a:rPr>
              <a:t> </a:t>
            </a:r>
            <a:r>
              <a:rPr sz="2450" b="0" spc="-25" dirty="0">
                <a:latin typeface="Verdana"/>
                <a:cs typeface="Verdana"/>
              </a:rPr>
              <a:t>for </a:t>
            </a:r>
            <a:r>
              <a:rPr sz="2450" b="0" spc="90" dirty="0">
                <a:latin typeface="Verdana"/>
                <a:cs typeface="Verdana"/>
              </a:rPr>
              <a:t>implementing</a:t>
            </a:r>
            <a:r>
              <a:rPr sz="2450" b="0" spc="-195" dirty="0">
                <a:latin typeface="Verdana"/>
                <a:cs typeface="Verdana"/>
              </a:rPr>
              <a:t> </a:t>
            </a:r>
            <a:r>
              <a:rPr sz="2450" b="0" spc="65" dirty="0">
                <a:latin typeface="Verdana"/>
                <a:cs typeface="Verdana"/>
              </a:rPr>
              <a:t>frontend</a:t>
            </a:r>
            <a:r>
              <a:rPr sz="2450" b="0" spc="-195" dirty="0">
                <a:latin typeface="Verdana"/>
                <a:cs typeface="Verdana"/>
              </a:rPr>
              <a:t> </a:t>
            </a:r>
            <a:r>
              <a:rPr sz="2450" b="0" spc="-10" dirty="0">
                <a:latin typeface="Verdana"/>
                <a:cs typeface="Verdana"/>
              </a:rPr>
              <a:t>innovations </a:t>
            </a:r>
            <a:r>
              <a:rPr sz="2450" b="0" spc="55" dirty="0">
                <a:latin typeface="Verdana"/>
                <a:cs typeface="Verdana"/>
              </a:rPr>
              <a:t>in</a:t>
            </a:r>
            <a:r>
              <a:rPr sz="2450" b="0" spc="-210" dirty="0">
                <a:latin typeface="Verdana"/>
                <a:cs typeface="Verdana"/>
              </a:rPr>
              <a:t> </a:t>
            </a:r>
            <a:r>
              <a:rPr sz="2450" b="0" spc="50" dirty="0">
                <a:latin typeface="Verdana"/>
                <a:cs typeface="Verdana"/>
              </a:rPr>
              <a:t>student</a:t>
            </a:r>
            <a:r>
              <a:rPr sz="2450" b="0" spc="-204" dirty="0">
                <a:latin typeface="Verdana"/>
                <a:cs typeface="Verdana"/>
              </a:rPr>
              <a:t> </a:t>
            </a:r>
            <a:r>
              <a:rPr sz="2450" b="0" spc="50" dirty="0">
                <a:latin typeface="Verdana"/>
                <a:cs typeface="Verdana"/>
              </a:rPr>
              <a:t>feedback</a:t>
            </a:r>
            <a:r>
              <a:rPr sz="2450" b="0" spc="-204" dirty="0">
                <a:latin typeface="Verdana"/>
                <a:cs typeface="Verdana"/>
              </a:rPr>
              <a:t> </a:t>
            </a:r>
            <a:r>
              <a:rPr sz="2450" b="0" spc="-10" dirty="0">
                <a:latin typeface="Verdana"/>
                <a:cs typeface="Verdana"/>
              </a:rPr>
              <a:t>systems, </a:t>
            </a:r>
            <a:r>
              <a:rPr sz="2450" b="0" dirty="0">
                <a:latin typeface="Verdana"/>
                <a:cs typeface="Verdana"/>
              </a:rPr>
              <a:t>revolutionizing</a:t>
            </a:r>
            <a:r>
              <a:rPr sz="2450" b="0" spc="-65" dirty="0">
                <a:latin typeface="Verdana"/>
                <a:cs typeface="Verdana"/>
              </a:rPr>
              <a:t> </a:t>
            </a:r>
            <a:r>
              <a:rPr sz="2450" b="0" spc="60" dirty="0">
                <a:latin typeface="Verdana"/>
                <a:cs typeface="Verdana"/>
              </a:rPr>
              <a:t>the</a:t>
            </a:r>
            <a:r>
              <a:rPr sz="2450" b="0" spc="-65" dirty="0">
                <a:latin typeface="Verdana"/>
                <a:cs typeface="Verdana"/>
              </a:rPr>
              <a:t> </a:t>
            </a:r>
            <a:r>
              <a:rPr sz="2450" b="0" spc="40" dirty="0">
                <a:latin typeface="Verdana"/>
                <a:cs typeface="Verdana"/>
              </a:rPr>
              <a:t>educational </a:t>
            </a:r>
            <a:r>
              <a:rPr sz="2450" b="0" spc="-10" dirty="0">
                <a:latin typeface="Verdana"/>
                <a:cs typeface="Verdana"/>
              </a:rPr>
              <a:t>experience.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5713" y="5502871"/>
              <a:ext cx="1501381" cy="308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5836" y="5502871"/>
              <a:ext cx="1957451" cy="307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9308" y="5501271"/>
              <a:ext cx="2258021" cy="24940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78003" y="2406612"/>
            <a:ext cx="6722745" cy="1555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0" spc="450" dirty="0"/>
              <a:t>Conclusion</a:t>
            </a:r>
            <a:endParaRPr sz="10000"/>
          </a:p>
        </p:txBody>
      </p:sp>
      <p:sp>
        <p:nvSpPr>
          <p:cNvPr id="8" name="object 8"/>
          <p:cNvSpPr txBox="1"/>
          <p:nvPr/>
        </p:nvSpPr>
        <p:spPr>
          <a:xfrm>
            <a:off x="4487049" y="4660112"/>
            <a:ext cx="9304020" cy="783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4810" marR="5080" indent="-372745">
              <a:lnSpc>
                <a:spcPct val="102000"/>
              </a:lnSpc>
              <a:spcBef>
                <a:spcPts val="65"/>
              </a:spcBef>
            </a:pPr>
            <a:r>
              <a:rPr sz="2450" spc="-85" dirty="0">
                <a:latin typeface="Verdana"/>
                <a:cs typeface="Verdana"/>
              </a:rPr>
              <a:t>In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conclusion,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frontend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web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development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has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transformed </a:t>
            </a:r>
            <a:r>
              <a:rPr sz="2450" spc="60" dirty="0">
                <a:latin typeface="Verdana"/>
                <a:cs typeface="Verdana"/>
              </a:rPr>
              <a:t>the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landscape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student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feedback,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paving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the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way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2847" y="5422112"/>
            <a:ext cx="9207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415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0606" y="5422112"/>
            <a:ext cx="5389245" cy="783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78130">
              <a:lnSpc>
                <a:spcPct val="102000"/>
              </a:lnSpc>
              <a:spcBef>
                <a:spcPts val="65"/>
              </a:spcBef>
              <a:tabLst>
                <a:tab pos="3507104" algn="l"/>
              </a:tabLst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and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40" dirty="0">
                <a:latin typeface="Verdana"/>
                <a:cs typeface="Verdana"/>
              </a:rPr>
              <a:t>educational </a:t>
            </a:r>
            <a:r>
              <a:rPr sz="2450" spc="-10" dirty="0">
                <a:latin typeface="Verdana"/>
                <a:cs typeface="Verdana"/>
              </a:rPr>
              <a:t>experiences.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61384" y="78234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520166" y="551942"/>
                </a:moveTo>
                <a:lnTo>
                  <a:pt x="228625" y="134924"/>
                </a:lnTo>
                <a:lnTo>
                  <a:pt x="165290" y="134924"/>
                </a:lnTo>
                <a:lnTo>
                  <a:pt x="456819" y="551942"/>
                </a:lnTo>
                <a:lnTo>
                  <a:pt x="520166" y="551942"/>
                </a:lnTo>
                <a:close/>
              </a:path>
              <a:path w="685800" h="685800">
                <a:moveTo>
                  <a:pt x="685800" y="74104"/>
                </a:moveTo>
                <a:lnTo>
                  <a:pt x="679970" y="45262"/>
                </a:lnTo>
                <a:lnTo>
                  <a:pt x="664095" y="21717"/>
                </a:lnTo>
                <a:lnTo>
                  <a:pt x="640537" y="5829"/>
                </a:lnTo>
                <a:lnTo>
                  <a:pt x="611695" y="0"/>
                </a:lnTo>
                <a:lnTo>
                  <a:pt x="576605" y="0"/>
                </a:lnTo>
                <a:lnTo>
                  <a:pt x="576605" y="581571"/>
                </a:lnTo>
                <a:lnTo>
                  <a:pt x="437426" y="581571"/>
                </a:lnTo>
                <a:lnTo>
                  <a:pt x="309981" y="396100"/>
                </a:lnTo>
                <a:lnTo>
                  <a:pt x="150431" y="581571"/>
                </a:lnTo>
                <a:lnTo>
                  <a:pt x="109194" y="581571"/>
                </a:lnTo>
                <a:lnTo>
                  <a:pt x="291680" y="369468"/>
                </a:lnTo>
                <a:lnTo>
                  <a:pt x="109194" y="103873"/>
                </a:lnTo>
                <a:lnTo>
                  <a:pt x="248373" y="103873"/>
                </a:lnTo>
                <a:lnTo>
                  <a:pt x="369049" y="279514"/>
                </a:lnTo>
                <a:lnTo>
                  <a:pt x="520141" y="103873"/>
                </a:lnTo>
                <a:lnTo>
                  <a:pt x="561378" y="103873"/>
                </a:lnTo>
                <a:lnTo>
                  <a:pt x="387375" y="306146"/>
                </a:lnTo>
                <a:lnTo>
                  <a:pt x="576605" y="581571"/>
                </a:lnTo>
                <a:lnTo>
                  <a:pt x="576605" y="0"/>
                </a:lnTo>
                <a:lnTo>
                  <a:pt x="74104" y="0"/>
                </a:lnTo>
                <a:lnTo>
                  <a:pt x="45262" y="5829"/>
                </a:lnTo>
                <a:lnTo>
                  <a:pt x="21704" y="21717"/>
                </a:lnTo>
                <a:lnTo>
                  <a:pt x="5816" y="45262"/>
                </a:lnTo>
                <a:lnTo>
                  <a:pt x="0" y="74104"/>
                </a:lnTo>
                <a:lnTo>
                  <a:pt x="0" y="611695"/>
                </a:lnTo>
                <a:lnTo>
                  <a:pt x="5816" y="640549"/>
                </a:lnTo>
                <a:lnTo>
                  <a:pt x="21704" y="664108"/>
                </a:lnTo>
                <a:lnTo>
                  <a:pt x="45262" y="679983"/>
                </a:lnTo>
                <a:lnTo>
                  <a:pt x="74104" y="685800"/>
                </a:lnTo>
                <a:lnTo>
                  <a:pt x="611695" y="685800"/>
                </a:lnTo>
                <a:lnTo>
                  <a:pt x="640537" y="679983"/>
                </a:lnTo>
                <a:lnTo>
                  <a:pt x="664095" y="664108"/>
                </a:lnTo>
                <a:lnTo>
                  <a:pt x="679970" y="640549"/>
                </a:lnTo>
                <a:lnTo>
                  <a:pt x="685800" y="611695"/>
                </a:lnTo>
                <a:lnTo>
                  <a:pt x="685800" y="581571"/>
                </a:lnTo>
                <a:lnTo>
                  <a:pt x="685800" y="103873"/>
                </a:lnTo>
                <a:lnTo>
                  <a:pt x="685800" y="74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1612" y="781866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36333" y="0"/>
                </a:moveTo>
                <a:lnTo>
                  <a:pt x="49453" y="0"/>
                </a:lnTo>
                <a:lnTo>
                  <a:pt x="30201" y="3887"/>
                </a:lnTo>
                <a:lnTo>
                  <a:pt x="14482" y="14489"/>
                </a:lnTo>
                <a:lnTo>
                  <a:pt x="3885" y="30212"/>
                </a:lnTo>
                <a:lnTo>
                  <a:pt x="0" y="49466"/>
                </a:lnTo>
                <a:lnTo>
                  <a:pt x="0" y="636346"/>
                </a:lnTo>
                <a:lnTo>
                  <a:pt x="3885" y="655598"/>
                </a:lnTo>
                <a:lnTo>
                  <a:pt x="14482" y="671317"/>
                </a:lnTo>
                <a:lnTo>
                  <a:pt x="30201" y="681914"/>
                </a:lnTo>
                <a:lnTo>
                  <a:pt x="49453" y="685800"/>
                </a:lnTo>
                <a:lnTo>
                  <a:pt x="366344" y="685800"/>
                </a:lnTo>
                <a:lnTo>
                  <a:pt x="366344" y="420585"/>
                </a:lnTo>
                <a:lnTo>
                  <a:pt x="277266" y="420585"/>
                </a:lnTo>
                <a:lnTo>
                  <a:pt x="277266" y="316788"/>
                </a:lnTo>
                <a:lnTo>
                  <a:pt x="366344" y="316788"/>
                </a:lnTo>
                <a:lnTo>
                  <a:pt x="366344" y="240385"/>
                </a:lnTo>
                <a:lnTo>
                  <a:pt x="372600" y="192142"/>
                </a:lnTo>
                <a:lnTo>
                  <a:pt x="390437" y="153962"/>
                </a:lnTo>
                <a:lnTo>
                  <a:pt x="418456" y="126224"/>
                </a:lnTo>
                <a:lnTo>
                  <a:pt x="455261" y="109304"/>
                </a:lnTo>
                <a:lnTo>
                  <a:pt x="499452" y="103581"/>
                </a:lnTo>
                <a:lnTo>
                  <a:pt x="526564" y="104041"/>
                </a:lnTo>
                <a:lnTo>
                  <a:pt x="550021" y="105148"/>
                </a:lnTo>
                <a:lnTo>
                  <a:pt x="568157" y="106490"/>
                </a:lnTo>
                <a:lnTo>
                  <a:pt x="579310" y="107657"/>
                </a:lnTo>
                <a:lnTo>
                  <a:pt x="579310" y="200253"/>
                </a:lnTo>
                <a:lnTo>
                  <a:pt x="524814" y="200253"/>
                </a:lnTo>
                <a:lnTo>
                  <a:pt x="498659" y="203914"/>
                </a:lnTo>
                <a:lnTo>
                  <a:pt x="483033" y="214218"/>
                </a:lnTo>
                <a:lnTo>
                  <a:pt x="475467" y="230144"/>
                </a:lnTo>
                <a:lnTo>
                  <a:pt x="473494" y="250672"/>
                </a:lnTo>
                <a:lnTo>
                  <a:pt x="473494" y="316788"/>
                </a:lnTo>
                <a:lnTo>
                  <a:pt x="576300" y="316788"/>
                </a:lnTo>
                <a:lnTo>
                  <a:pt x="562902" y="420585"/>
                </a:lnTo>
                <a:lnTo>
                  <a:pt x="473494" y="420585"/>
                </a:lnTo>
                <a:lnTo>
                  <a:pt x="473494" y="685800"/>
                </a:lnTo>
                <a:lnTo>
                  <a:pt x="636333" y="685800"/>
                </a:lnTo>
                <a:lnTo>
                  <a:pt x="655587" y="681914"/>
                </a:lnTo>
                <a:lnTo>
                  <a:pt x="671310" y="671317"/>
                </a:lnTo>
                <a:lnTo>
                  <a:pt x="681912" y="655598"/>
                </a:lnTo>
                <a:lnTo>
                  <a:pt x="685800" y="636346"/>
                </a:lnTo>
                <a:lnTo>
                  <a:pt x="685800" y="49466"/>
                </a:lnTo>
                <a:lnTo>
                  <a:pt x="681912" y="30212"/>
                </a:lnTo>
                <a:lnTo>
                  <a:pt x="671310" y="14489"/>
                </a:lnTo>
                <a:lnTo>
                  <a:pt x="655587" y="3887"/>
                </a:lnTo>
                <a:lnTo>
                  <a:pt x="636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11477" y="7818666"/>
            <a:ext cx="685800" cy="685800"/>
            <a:chOff x="1511477" y="7818666"/>
            <a:chExt cx="685800" cy="685800"/>
          </a:xfrm>
        </p:grpSpPr>
        <p:sp>
          <p:nvSpPr>
            <p:cNvPr id="6" name="object 6"/>
            <p:cNvSpPr/>
            <p:nvPr/>
          </p:nvSpPr>
          <p:spPr>
            <a:xfrm>
              <a:off x="1693073" y="8000149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5">
                  <a:moveTo>
                    <a:pt x="161304" y="0"/>
                  </a:moveTo>
                  <a:lnTo>
                    <a:pt x="109527" y="220"/>
                  </a:lnTo>
                  <a:lnTo>
                    <a:pt x="68873" y="2199"/>
                  </a:lnTo>
                  <a:lnTo>
                    <a:pt x="27557" y="18040"/>
                  </a:lnTo>
                  <a:lnTo>
                    <a:pt x="5740" y="51233"/>
                  </a:lnTo>
                  <a:lnTo>
                    <a:pt x="455" y="95651"/>
                  </a:lnTo>
                  <a:lnTo>
                    <a:pt x="0" y="200774"/>
                  </a:lnTo>
                  <a:lnTo>
                    <a:pt x="106" y="213137"/>
                  </a:lnTo>
                  <a:lnTo>
                    <a:pt x="2081" y="253826"/>
                  </a:lnTo>
                  <a:lnTo>
                    <a:pt x="17927" y="295176"/>
                  </a:lnTo>
                  <a:lnTo>
                    <a:pt x="51115" y="316994"/>
                  </a:lnTo>
                  <a:lnTo>
                    <a:pt x="95537" y="322278"/>
                  </a:lnTo>
                  <a:lnTo>
                    <a:pt x="161304" y="322846"/>
                  </a:lnTo>
                  <a:lnTo>
                    <a:pt x="213022" y="322627"/>
                  </a:lnTo>
                  <a:lnTo>
                    <a:pt x="253708" y="320652"/>
                  </a:lnTo>
                  <a:lnTo>
                    <a:pt x="300072" y="300186"/>
                  </a:lnTo>
                  <a:lnTo>
                    <a:pt x="318873" y="263866"/>
                  </a:lnTo>
                  <a:lnTo>
                    <a:pt x="319093" y="262534"/>
                  </a:lnTo>
                  <a:lnTo>
                    <a:pt x="161304" y="262534"/>
                  </a:lnTo>
                  <a:lnTo>
                    <a:pt x="121948" y="254587"/>
                  </a:lnTo>
                  <a:lnTo>
                    <a:pt x="89811" y="232916"/>
                  </a:lnTo>
                  <a:lnTo>
                    <a:pt x="68144" y="200774"/>
                  </a:lnTo>
                  <a:lnTo>
                    <a:pt x="60199" y="161417"/>
                  </a:lnTo>
                  <a:lnTo>
                    <a:pt x="68144" y="122061"/>
                  </a:lnTo>
                  <a:lnTo>
                    <a:pt x="89811" y="89923"/>
                  </a:lnTo>
                  <a:lnTo>
                    <a:pt x="121948" y="68257"/>
                  </a:lnTo>
                  <a:lnTo>
                    <a:pt x="161304" y="60312"/>
                  </a:lnTo>
                  <a:lnTo>
                    <a:pt x="243595" y="60312"/>
                  </a:lnTo>
                  <a:lnTo>
                    <a:pt x="242787" y="56311"/>
                  </a:lnTo>
                  <a:lnTo>
                    <a:pt x="244644" y="47118"/>
                  </a:lnTo>
                  <a:lnTo>
                    <a:pt x="249707" y="39609"/>
                  </a:lnTo>
                  <a:lnTo>
                    <a:pt x="257216" y="34546"/>
                  </a:lnTo>
                  <a:lnTo>
                    <a:pt x="266409" y="32689"/>
                  </a:lnTo>
                  <a:lnTo>
                    <a:pt x="308367" y="32689"/>
                  </a:lnTo>
                  <a:lnTo>
                    <a:pt x="304688" y="27669"/>
                  </a:lnTo>
                  <a:lnTo>
                    <a:pt x="271494" y="5852"/>
                  </a:lnTo>
                  <a:lnTo>
                    <a:pt x="227071" y="573"/>
                  </a:lnTo>
                  <a:lnTo>
                    <a:pt x="213017" y="220"/>
                  </a:lnTo>
                  <a:lnTo>
                    <a:pt x="161304" y="0"/>
                  </a:lnTo>
                  <a:close/>
                </a:path>
                <a:path w="323214" h="323215">
                  <a:moveTo>
                    <a:pt x="243595" y="60312"/>
                  </a:moveTo>
                  <a:lnTo>
                    <a:pt x="161304" y="60312"/>
                  </a:lnTo>
                  <a:lnTo>
                    <a:pt x="200660" y="68257"/>
                  </a:lnTo>
                  <a:lnTo>
                    <a:pt x="232797" y="89923"/>
                  </a:lnTo>
                  <a:lnTo>
                    <a:pt x="254464" y="122061"/>
                  </a:lnTo>
                  <a:lnTo>
                    <a:pt x="262406" y="161429"/>
                  </a:lnTo>
                  <a:lnTo>
                    <a:pt x="254464" y="200774"/>
                  </a:lnTo>
                  <a:lnTo>
                    <a:pt x="232797" y="232916"/>
                  </a:lnTo>
                  <a:lnTo>
                    <a:pt x="200660" y="254587"/>
                  </a:lnTo>
                  <a:lnTo>
                    <a:pt x="161304" y="262534"/>
                  </a:lnTo>
                  <a:lnTo>
                    <a:pt x="319093" y="262534"/>
                  </a:lnTo>
                  <a:lnTo>
                    <a:pt x="322513" y="213137"/>
                  </a:lnTo>
                  <a:lnTo>
                    <a:pt x="322621" y="200774"/>
                  </a:lnTo>
                  <a:lnTo>
                    <a:pt x="322513" y="109710"/>
                  </a:lnTo>
                  <a:lnTo>
                    <a:pt x="322160" y="95651"/>
                  </a:lnTo>
                  <a:lnTo>
                    <a:pt x="321578" y="81851"/>
                  </a:lnTo>
                  <a:lnTo>
                    <a:pt x="321423" y="79946"/>
                  </a:lnTo>
                  <a:lnTo>
                    <a:pt x="266409" y="79946"/>
                  </a:lnTo>
                  <a:lnTo>
                    <a:pt x="257216" y="78089"/>
                  </a:lnTo>
                  <a:lnTo>
                    <a:pt x="249707" y="73025"/>
                  </a:lnTo>
                  <a:lnTo>
                    <a:pt x="244644" y="65512"/>
                  </a:lnTo>
                  <a:lnTo>
                    <a:pt x="243595" y="60312"/>
                  </a:lnTo>
                  <a:close/>
                </a:path>
                <a:path w="323214" h="323215">
                  <a:moveTo>
                    <a:pt x="308367" y="32689"/>
                  </a:moveTo>
                  <a:lnTo>
                    <a:pt x="266409" y="32689"/>
                  </a:lnTo>
                  <a:lnTo>
                    <a:pt x="275610" y="34546"/>
                  </a:lnTo>
                  <a:lnTo>
                    <a:pt x="283122" y="39609"/>
                  </a:lnTo>
                  <a:lnTo>
                    <a:pt x="288187" y="47118"/>
                  </a:lnTo>
                  <a:lnTo>
                    <a:pt x="290044" y="56311"/>
                  </a:lnTo>
                  <a:lnTo>
                    <a:pt x="288182" y="65512"/>
                  </a:lnTo>
                  <a:lnTo>
                    <a:pt x="283118" y="73025"/>
                  </a:lnTo>
                  <a:lnTo>
                    <a:pt x="275608" y="78089"/>
                  </a:lnTo>
                  <a:lnTo>
                    <a:pt x="266409" y="79946"/>
                  </a:lnTo>
                  <a:lnTo>
                    <a:pt x="321423" y="79946"/>
                  </a:lnTo>
                  <a:lnTo>
                    <a:pt x="312086" y="39039"/>
                  </a:lnTo>
                  <a:lnTo>
                    <a:pt x="308703" y="33148"/>
                  </a:lnTo>
                  <a:lnTo>
                    <a:pt x="308367" y="326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744" y="8095932"/>
              <a:ext cx="131267" cy="1312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11477" y="781866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36346" y="0"/>
                  </a:moveTo>
                  <a:lnTo>
                    <a:pt x="49466" y="0"/>
                  </a:lnTo>
                  <a:lnTo>
                    <a:pt x="30212" y="3887"/>
                  </a:lnTo>
                  <a:lnTo>
                    <a:pt x="14489" y="14489"/>
                  </a:lnTo>
                  <a:lnTo>
                    <a:pt x="3887" y="30212"/>
                  </a:lnTo>
                  <a:lnTo>
                    <a:pt x="0" y="49466"/>
                  </a:lnTo>
                  <a:lnTo>
                    <a:pt x="0" y="636346"/>
                  </a:lnTo>
                  <a:lnTo>
                    <a:pt x="3887" y="655598"/>
                  </a:lnTo>
                  <a:lnTo>
                    <a:pt x="14489" y="671317"/>
                  </a:lnTo>
                  <a:lnTo>
                    <a:pt x="30212" y="681914"/>
                  </a:lnTo>
                  <a:lnTo>
                    <a:pt x="49466" y="685800"/>
                  </a:lnTo>
                  <a:lnTo>
                    <a:pt x="636346" y="685800"/>
                  </a:lnTo>
                  <a:lnTo>
                    <a:pt x="655598" y="681914"/>
                  </a:lnTo>
                  <a:lnTo>
                    <a:pt x="671317" y="671317"/>
                  </a:lnTo>
                  <a:lnTo>
                    <a:pt x="681914" y="655598"/>
                  </a:lnTo>
                  <a:lnTo>
                    <a:pt x="685800" y="636346"/>
                  </a:lnTo>
                  <a:lnTo>
                    <a:pt x="685800" y="539800"/>
                  </a:lnTo>
                  <a:lnTo>
                    <a:pt x="342912" y="539800"/>
                  </a:lnTo>
                  <a:lnTo>
                    <a:pt x="290139" y="539567"/>
                  </a:lnTo>
                  <a:lnTo>
                    <a:pt x="247174" y="537465"/>
                  </a:lnTo>
                  <a:lnTo>
                    <a:pt x="204321" y="525238"/>
                  </a:lnTo>
                  <a:lnTo>
                    <a:pt x="171976" y="499006"/>
                  </a:lnTo>
                  <a:lnTo>
                    <a:pt x="152999" y="462072"/>
                  </a:lnTo>
                  <a:lnTo>
                    <a:pt x="147192" y="424078"/>
                  </a:lnTo>
                  <a:lnTo>
                    <a:pt x="146060" y="375193"/>
                  </a:lnTo>
                  <a:lnTo>
                    <a:pt x="146060" y="310613"/>
                  </a:lnTo>
                  <a:lnTo>
                    <a:pt x="146240" y="290137"/>
                  </a:lnTo>
                  <a:lnTo>
                    <a:pt x="148339" y="247174"/>
                  </a:lnTo>
                  <a:lnTo>
                    <a:pt x="160562" y="204319"/>
                  </a:lnTo>
                  <a:lnTo>
                    <a:pt x="186807" y="171974"/>
                  </a:lnTo>
                  <a:lnTo>
                    <a:pt x="223734" y="152990"/>
                  </a:lnTo>
                  <a:lnTo>
                    <a:pt x="261721" y="147193"/>
                  </a:lnTo>
                  <a:lnTo>
                    <a:pt x="685800" y="145999"/>
                  </a:lnTo>
                  <a:lnTo>
                    <a:pt x="685800" y="49466"/>
                  </a:lnTo>
                  <a:lnTo>
                    <a:pt x="681914" y="30212"/>
                  </a:lnTo>
                  <a:lnTo>
                    <a:pt x="671317" y="14489"/>
                  </a:lnTo>
                  <a:lnTo>
                    <a:pt x="655598" y="3887"/>
                  </a:lnTo>
                  <a:lnTo>
                    <a:pt x="636346" y="0"/>
                  </a:lnTo>
                  <a:close/>
                </a:path>
                <a:path w="685800" h="685800">
                  <a:moveTo>
                    <a:pt x="685800" y="145999"/>
                  </a:moveTo>
                  <a:lnTo>
                    <a:pt x="342900" y="145999"/>
                  </a:lnTo>
                  <a:lnTo>
                    <a:pt x="395671" y="146234"/>
                  </a:lnTo>
                  <a:lnTo>
                    <a:pt x="410058" y="146599"/>
                  </a:lnTo>
                  <a:lnTo>
                    <a:pt x="451146" y="150298"/>
                  </a:lnTo>
                  <a:lnTo>
                    <a:pt x="490558" y="165796"/>
                  </a:lnTo>
                  <a:lnTo>
                    <a:pt x="520014" y="195251"/>
                  </a:lnTo>
                  <a:lnTo>
                    <a:pt x="535512" y="234664"/>
                  </a:lnTo>
                  <a:lnTo>
                    <a:pt x="539206" y="275748"/>
                  </a:lnTo>
                  <a:lnTo>
                    <a:pt x="539750" y="310613"/>
                  </a:lnTo>
                  <a:lnTo>
                    <a:pt x="539750" y="375193"/>
                  </a:lnTo>
                  <a:lnTo>
                    <a:pt x="538618" y="424091"/>
                  </a:lnTo>
                  <a:lnTo>
                    <a:pt x="532809" y="462078"/>
                  </a:lnTo>
                  <a:lnTo>
                    <a:pt x="506751" y="506755"/>
                  </a:lnTo>
                  <a:lnTo>
                    <a:pt x="471881" y="529463"/>
                  </a:lnTo>
                  <a:lnTo>
                    <a:pt x="424091" y="538619"/>
                  </a:lnTo>
                  <a:lnTo>
                    <a:pt x="342912" y="539800"/>
                  </a:lnTo>
                  <a:lnTo>
                    <a:pt x="685800" y="539800"/>
                  </a:lnTo>
                  <a:lnTo>
                    <a:pt x="685800" y="14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99374" y="2530868"/>
            <a:ext cx="7125970" cy="4704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330" dirty="0">
                <a:solidFill>
                  <a:srgbClr val="FFFFFF"/>
                </a:solidFill>
              </a:rPr>
              <a:t>Thanks!</a:t>
            </a:r>
            <a:endParaRPr sz="14950"/>
          </a:p>
          <a:p>
            <a:pPr marL="12700" marR="3778250">
              <a:lnSpc>
                <a:spcPct val="101699"/>
              </a:lnSpc>
              <a:spcBef>
                <a:spcPts val="2110"/>
              </a:spcBef>
            </a:pPr>
            <a:r>
              <a:rPr sz="2750" b="0" spc="-10" dirty="0">
                <a:solidFill>
                  <a:srgbClr val="FFFFFF"/>
                </a:solidFill>
                <a:latin typeface="Verdana"/>
                <a:cs typeface="Verdana"/>
              </a:rPr>
              <a:t>Created</a:t>
            </a:r>
            <a:r>
              <a:rPr sz="2750" b="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750" b="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0" spc="-72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750" b="0" spc="-90" dirty="0">
                <a:solidFill>
                  <a:srgbClr val="FFFFFF"/>
                </a:solidFill>
                <a:latin typeface="Verdana"/>
                <a:cs typeface="Verdana"/>
              </a:rPr>
              <a:t>Satyajit</a:t>
            </a:r>
            <a:r>
              <a:rPr sz="2750" b="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0" spc="-10" dirty="0">
                <a:solidFill>
                  <a:srgbClr val="FFFFFF"/>
                </a:solidFill>
                <a:latin typeface="Verdana"/>
                <a:cs typeface="Verdana"/>
              </a:rPr>
              <a:t>Jadhav </a:t>
            </a:r>
            <a:r>
              <a:rPr sz="2750" b="0" spc="-35" dirty="0">
                <a:solidFill>
                  <a:srgbClr val="FFFFFF"/>
                </a:solidFill>
                <a:latin typeface="Verdana"/>
                <a:cs typeface="Verdana"/>
              </a:rPr>
              <a:t>Vinayak</a:t>
            </a:r>
            <a:r>
              <a:rPr sz="2750" b="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0" spc="-10" dirty="0">
                <a:solidFill>
                  <a:srgbClr val="FFFFFF"/>
                </a:solidFill>
                <a:latin typeface="Verdana"/>
                <a:cs typeface="Verdana"/>
              </a:rPr>
              <a:t>Jadhav </a:t>
            </a:r>
            <a:r>
              <a:rPr sz="2750" b="0" spc="-25" dirty="0">
                <a:solidFill>
                  <a:srgbClr val="FFFFFF"/>
                </a:solidFill>
                <a:latin typeface="Verdana"/>
                <a:cs typeface="Verdana"/>
              </a:rPr>
              <a:t>Vaibhav</a:t>
            </a:r>
            <a:r>
              <a:rPr sz="2750" b="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0" spc="-10" dirty="0">
                <a:solidFill>
                  <a:srgbClr val="FFFFFF"/>
                </a:solidFill>
                <a:latin typeface="Verdana"/>
                <a:cs typeface="Verdana"/>
              </a:rPr>
              <a:t>Chaudhari </a:t>
            </a:r>
            <a:r>
              <a:rPr sz="2750" b="0" spc="55" dirty="0">
                <a:solidFill>
                  <a:srgbClr val="FFFFFF"/>
                </a:solidFill>
                <a:latin typeface="Verdana"/>
                <a:cs typeface="Verdana"/>
              </a:rPr>
              <a:t>Rehan</a:t>
            </a:r>
            <a:r>
              <a:rPr sz="2750" b="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0" spc="75" dirty="0">
                <a:solidFill>
                  <a:srgbClr val="FFFFFF"/>
                </a:solidFill>
                <a:latin typeface="Verdana"/>
                <a:cs typeface="Verdana"/>
              </a:rPr>
              <a:t>Bagwan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7" y="1938642"/>
            <a:ext cx="4694555" cy="974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200" spc="215" dirty="0"/>
              <a:t>Introduction</a:t>
            </a:r>
            <a:endParaRPr sz="6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6431" y="4191736"/>
            <a:ext cx="2787967" cy="2494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33296" y="3177252"/>
            <a:ext cx="6288405" cy="17856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50"/>
              </a:spcBef>
              <a:tabLst>
                <a:tab pos="4975860" algn="l"/>
              </a:tabLst>
            </a:pPr>
            <a:r>
              <a:rPr sz="2450" spc="80" dirty="0">
                <a:latin typeface="Verdana"/>
                <a:cs typeface="Verdana"/>
              </a:rPr>
              <a:t>Welcome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the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550" i="1" dirty="0">
                <a:latin typeface="Verdana"/>
                <a:cs typeface="Verdana"/>
              </a:rPr>
              <a:t>Frontend</a:t>
            </a:r>
            <a:r>
              <a:rPr sz="2550" i="1" spc="-220" dirty="0">
                <a:latin typeface="Verdana"/>
                <a:cs typeface="Verdana"/>
              </a:rPr>
              <a:t> </a:t>
            </a:r>
            <a:r>
              <a:rPr sz="2550" i="1" spc="-25" dirty="0">
                <a:latin typeface="Verdana"/>
                <a:cs typeface="Verdana"/>
              </a:rPr>
              <a:t>Web </a:t>
            </a:r>
            <a:r>
              <a:rPr sz="2550" i="1" spc="-10" dirty="0">
                <a:latin typeface="Verdana"/>
                <a:cs typeface="Verdana"/>
              </a:rPr>
              <a:t>Development</a:t>
            </a:r>
            <a:r>
              <a:rPr sz="2550" i="1" spc="-210" dirty="0">
                <a:latin typeface="Verdana"/>
                <a:cs typeface="Verdana"/>
              </a:rPr>
              <a:t> </a:t>
            </a:r>
            <a:r>
              <a:rPr sz="2550" i="1" spc="-50" dirty="0">
                <a:latin typeface="Verdana"/>
                <a:cs typeface="Verdana"/>
              </a:rPr>
              <a:t>Showcase</a:t>
            </a:r>
            <a:r>
              <a:rPr sz="2550" i="1" spc="-204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where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we </a:t>
            </a:r>
            <a:r>
              <a:rPr sz="2450" spc="-10" dirty="0">
                <a:latin typeface="Verdana"/>
                <a:cs typeface="Verdana"/>
              </a:rPr>
              <a:t>revolutionize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60" dirty="0">
                <a:latin typeface="Verdana"/>
                <a:cs typeface="Verdana"/>
              </a:rPr>
              <a:t>through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50" spc="-10" dirty="0">
                <a:latin typeface="Verdana"/>
                <a:cs typeface="Verdana"/>
              </a:rPr>
              <a:t>innovative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projects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designs.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018" y="1419873"/>
            <a:ext cx="5267960" cy="1240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pc="155" dirty="0"/>
              <a:t>Importance</a:t>
            </a:r>
            <a:r>
              <a:rPr spc="-50" dirty="0"/>
              <a:t> </a:t>
            </a:r>
            <a:r>
              <a:rPr spc="160" dirty="0"/>
              <a:t>of</a:t>
            </a:r>
            <a:r>
              <a:rPr spc="-45" dirty="0"/>
              <a:t> </a:t>
            </a:r>
            <a:r>
              <a:rPr spc="140" dirty="0"/>
              <a:t>Student</a:t>
            </a: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pc="120" dirty="0"/>
              <a:t>Feedback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5877" y="2950057"/>
            <a:ext cx="1235011" cy="247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7402" y="3386594"/>
            <a:ext cx="1470304" cy="2494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68665" y="2808326"/>
            <a:ext cx="6010275" cy="17875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605"/>
              </a:spcBef>
            </a:pPr>
            <a:r>
              <a:rPr sz="2450" spc="65" dirty="0">
                <a:latin typeface="Verdana"/>
                <a:cs typeface="Verdana"/>
              </a:rPr>
              <a:t>Understanding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the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impact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of</a:t>
            </a:r>
            <a:endParaRPr sz="2450">
              <a:latin typeface="Verdana"/>
              <a:cs typeface="Verdana"/>
            </a:endParaRPr>
          </a:p>
          <a:p>
            <a:pPr marL="12700" marR="5080" indent="1830705" algn="r">
              <a:lnSpc>
                <a:spcPct val="117300"/>
              </a:lnSpc>
            </a:pPr>
            <a:r>
              <a:rPr sz="2450" spc="90" dirty="0">
                <a:latin typeface="Verdana"/>
                <a:cs typeface="Verdana"/>
              </a:rPr>
              <a:t>on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learning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outcomes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and </a:t>
            </a:r>
            <a:r>
              <a:rPr sz="2450" spc="90" dirty="0">
                <a:latin typeface="Verdana"/>
                <a:cs typeface="Verdana"/>
              </a:rPr>
              <a:t>engagement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is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crucial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educational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2450" spc="-10" dirty="0">
                <a:latin typeface="Verdana"/>
                <a:cs typeface="Verdana"/>
              </a:rPr>
              <a:t>institutions.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pc="150" dirty="0"/>
              <a:t>Challenges</a:t>
            </a:r>
            <a:r>
              <a:rPr spc="-55" dirty="0"/>
              <a:t> </a:t>
            </a:r>
            <a:r>
              <a:rPr spc="180" dirty="0"/>
              <a:t>in</a:t>
            </a:r>
            <a:r>
              <a:rPr spc="-140" dirty="0"/>
              <a:t> </a:t>
            </a:r>
            <a:r>
              <a:rPr spc="110" dirty="0"/>
              <a:t>Traditional </a:t>
            </a:r>
            <a:r>
              <a:rPr spc="130" dirty="0"/>
              <a:t>Feedback</a:t>
            </a:r>
            <a:r>
              <a:rPr spc="-55" dirty="0"/>
              <a:t> </a:t>
            </a:r>
            <a:r>
              <a:rPr spc="170" dirty="0"/>
              <a:t>Systems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3503" y="3250311"/>
            <a:ext cx="3190151" cy="2477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64771" y="3631310"/>
            <a:ext cx="1957400" cy="3072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53242" y="2788552"/>
            <a:ext cx="550545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Verdana"/>
                <a:cs typeface="Verdana"/>
              </a:rPr>
              <a:t>Traditional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feedback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systems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often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0113" y="3169552"/>
            <a:ext cx="2258695" cy="783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79450">
              <a:lnSpc>
                <a:spcPct val="102000"/>
              </a:lnSpc>
              <a:spcBef>
                <a:spcPts val="65"/>
              </a:spcBef>
            </a:pP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fail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to </a:t>
            </a:r>
            <a:r>
              <a:rPr sz="2450" spc="50" dirty="0">
                <a:latin typeface="Verdana"/>
                <a:cs typeface="Verdana"/>
              </a:rPr>
              <a:t>feedback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to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53230" y="3169552"/>
            <a:ext cx="1482090" cy="1164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-20" dirty="0">
                <a:latin typeface="Verdana"/>
                <a:cs typeface="Verdana"/>
              </a:rPr>
              <a:t>lack </a:t>
            </a:r>
            <a:r>
              <a:rPr sz="2450" spc="-10" dirty="0">
                <a:latin typeface="Verdana"/>
                <a:cs typeface="Verdana"/>
              </a:rPr>
              <a:t>provide students.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6060" rIns="0" bIns="0" rtlCol="0">
            <a:spAutoFit/>
          </a:bodyPr>
          <a:lstStyle/>
          <a:p>
            <a:pPr marL="2794635" marR="1385570" indent="-1438275">
              <a:lnSpc>
                <a:spcPct val="101000"/>
              </a:lnSpc>
              <a:spcBef>
                <a:spcPts val="1780"/>
              </a:spcBef>
            </a:pPr>
            <a:r>
              <a:rPr sz="3900" spc="130" dirty="0">
                <a:solidFill>
                  <a:srgbClr val="FFFFFF"/>
                </a:solidFill>
              </a:rPr>
              <a:t>The</a:t>
            </a:r>
            <a:r>
              <a:rPr sz="3900" spc="-60" dirty="0">
                <a:solidFill>
                  <a:srgbClr val="FFFFFF"/>
                </a:solidFill>
              </a:rPr>
              <a:t> </a:t>
            </a:r>
            <a:r>
              <a:rPr sz="3900" spc="85" dirty="0">
                <a:solidFill>
                  <a:srgbClr val="FFFFFF"/>
                </a:solidFill>
              </a:rPr>
              <a:t>Role</a:t>
            </a:r>
            <a:r>
              <a:rPr sz="3900" spc="-55" dirty="0">
                <a:solidFill>
                  <a:srgbClr val="FFFFFF"/>
                </a:solidFill>
              </a:rPr>
              <a:t> </a:t>
            </a:r>
            <a:r>
              <a:rPr sz="3900" spc="160" dirty="0">
                <a:solidFill>
                  <a:srgbClr val="FFFFFF"/>
                </a:solidFill>
              </a:rPr>
              <a:t>of</a:t>
            </a:r>
            <a:r>
              <a:rPr sz="3900" spc="-55" dirty="0">
                <a:solidFill>
                  <a:srgbClr val="FFFFFF"/>
                </a:solidFill>
              </a:rPr>
              <a:t> </a:t>
            </a:r>
            <a:r>
              <a:rPr sz="3900" spc="125" dirty="0">
                <a:solidFill>
                  <a:srgbClr val="FFFFFF"/>
                </a:solidFill>
              </a:rPr>
              <a:t>Frontend</a:t>
            </a:r>
            <a:r>
              <a:rPr sz="3900" spc="-204" dirty="0">
                <a:solidFill>
                  <a:srgbClr val="FFFFFF"/>
                </a:solidFill>
              </a:rPr>
              <a:t> </a:t>
            </a:r>
            <a:r>
              <a:rPr sz="3900" spc="-25" dirty="0">
                <a:solidFill>
                  <a:srgbClr val="FFFFFF"/>
                </a:solidFill>
              </a:rPr>
              <a:t>Web </a:t>
            </a:r>
            <a:r>
              <a:rPr sz="3900" spc="155" dirty="0">
                <a:solidFill>
                  <a:srgbClr val="FFFFFF"/>
                </a:solidFill>
              </a:rPr>
              <a:t>Development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69979" y="3896829"/>
            <a:ext cx="1637233" cy="2477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14932" y="3895217"/>
            <a:ext cx="1995551" cy="3104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75978" y="3316961"/>
            <a:ext cx="7413625" cy="178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4995" marR="5080" indent="-582930">
              <a:lnSpc>
                <a:spcPct val="117300"/>
              </a:lnSpc>
              <a:spcBef>
                <a:spcPts val="95"/>
              </a:spcBef>
              <a:tabLst>
                <a:tab pos="4114800" algn="l"/>
              </a:tabLst>
            </a:pPr>
            <a:r>
              <a:rPr sz="2450" spc="55" dirty="0">
                <a:latin typeface="Verdana"/>
                <a:cs typeface="Verdana"/>
              </a:rPr>
              <a:t>Frontend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web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development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plays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pivotal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role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creating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55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2942590" marR="64135" indent="-2870835">
              <a:lnSpc>
                <a:spcPts val="3529"/>
              </a:lnSpc>
              <a:spcBef>
                <a:spcPts val="20"/>
              </a:spcBef>
            </a:pPr>
            <a:r>
              <a:rPr sz="2450" dirty="0">
                <a:latin typeface="Verdana"/>
                <a:cs typeface="Verdana"/>
              </a:rPr>
              <a:t>platforms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collecting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analyzing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student </a:t>
            </a:r>
            <a:r>
              <a:rPr sz="2450" spc="-10" dirty="0">
                <a:latin typeface="Verdana"/>
                <a:cs typeface="Verdana"/>
              </a:rPr>
              <a:t>feedback.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pc="105" dirty="0"/>
              <a:t>Innovative</a:t>
            </a:r>
            <a:r>
              <a:rPr spc="-30" dirty="0"/>
              <a:t> </a:t>
            </a:r>
            <a:r>
              <a:rPr spc="120" dirty="0"/>
              <a:t>Feedback </a:t>
            </a:r>
            <a:r>
              <a:rPr spc="175" dirty="0"/>
              <a:t>Solutions</a:t>
            </a:r>
          </a:p>
        </p:txBody>
      </p:sp>
      <p:sp>
        <p:nvSpPr>
          <p:cNvPr id="6" name="object 6"/>
          <p:cNvSpPr/>
          <p:nvPr/>
        </p:nvSpPr>
        <p:spPr>
          <a:xfrm>
            <a:off x="10597045" y="4012310"/>
            <a:ext cx="548005" cy="248285"/>
          </a:xfrm>
          <a:custGeom>
            <a:avLst/>
            <a:gdLst/>
            <a:ahLst/>
            <a:cxnLst/>
            <a:rect l="l" t="t" r="r" b="b"/>
            <a:pathLst>
              <a:path w="548004" h="248285">
                <a:moveTo>
                  <a:pt x="96304" y="66611"/>
                </a:moveTo>
                <a:lnTo>
                  <a:pt x="57378" y="71932"/>
                </a:lnTo>
                <a:lnTo>
                  <a:pt x="32334" y="85458"/>
                </a:lnTo>
                <a:lnTo>
                  <a:pt x="34378" y="67919"/>
                </a:lnTo>
                <a:lnTo>
                  <a:pt x="0" y="67919"/>
                </a:lnTo>
                <a:lnTo>
                  <a:pt x="0" y="246265"/>
                </a:lnTo>
                <a:lnTo>
                  <a:pt x="35306" y="246265"/>
                </a:lnTo>
                <a:lnTo>
                  <a:pt x="35306" y="155473"/>
                </a:lnTo>
                <a:lnTo>
                  <a:pt x="36106" y="143065"/>
                </a:lnTo>
                <a:lnTo>
                  <a:pt x="55308" y="108966"/>
                </a:lnTo>
                <a:lnTo>
                  <a:pt x="84264" y="101066"/>
                </a:lnTo>
                <a:lnTo>
                  <a:pt x="96304" y="101752"/>
                </a:lnTo>
                <a:lnTo>
                  <a:pt x="96304" y="101066"/>
                </a:lnTo>
                <a:lnTo>
                  <a:pt x="96304" y="88328"/>
                </a:lnTo>
                <a:lnTo>
                  <a:pt x="96304" y="66611"/>
                </a:lnTo>
                <a:close/>
              </a:path>
              <a:path w="548004" h="248285">
                <a:moveTo>
                  <a:pt x="158838" y="67919"/>
                </a:moveTo>
                <a:lnTo>
                  <a:pt x="123532" y="67919"/>
                </a:lnTo>
                <a:lnTo>
                  <a:pt x="123532" y="246265"/>
                </a:lnTo>
                <a:lnTo>
                  <a:pt x="158838" y="246265"/>
                </a:lnTo>
                <a:lnTo>
                  <a:pt x="158838" y="67919"/>
                </a:lnTo>
                <a:close/>
              </a:path>
              <a:path w="548004" h="248285">
                <a:moveTo>
                  <a:pt x="164211" y="15887"/>
                </a:moveTo>
                <a:lnTo>
                  <a:pt x="161975" y="10744"/>
                </a:lnTo>
                <a:lnTo>
                  <a:pt x="153073" y="2146"/>
                </a:lnTo>
                <a:lnTo>
                  <a:pt x="147675" y="0"/>
                </a:lnTo>
                <a:lnTo>
                  <a:pt x="134937" y="0"/>
                </a:lnTo>
                <a:lnTo>
                  <a:pt x="129514" y="2222"/>
                </a:lnTo>
                <a:lnTo>
                  <a:pt x="120662" y="11074"/>
                </a:lnTo>
                <a:lnTo>
                  <a:pt x="118465" y="16268"/>
                </a:lnTo>
                <a:lnTo>
                  <a:pt x="118465" y="28448"/>
                </a:lnTo>
                <a:lnTo>
                  <a:pt x="120662" y="33743"/>
                </a:lnTo>
                <a:lnTo>
                  <a:pt x="129514" y="42545"/>
                </a:lnTo>
                <a:lnTo>
                  <a:pt x="134937" y="44742"/>
                </a:lnTo>
                <a:lnTo>
                  <a:pt x="147726" y="44742"/>
                </a:lnTo>
                <a:lnTo>
                  <a:pt x="153123" y="42545"/>
                </a:lnTo>
                <a:lnTo>
                  <a:pt x="157530" y="38138"/>
                </a:lnTo>
                <a:lnTo>
                  <a:pt x="161975" y="33743"/>
                </a:lnTo>
                <a:lnTo>
                  <a:pt x="164147" y="28448"/>
                </a:lnTo>
                <a:lnTo>
                  <a:pt x="164211" y="15887"/>
                </a:lnTo>
                <a:close/>
              </a:path>
              <a:path w="548004" h="248285">
                <a:moveTo>
                  <a:pt x="356654" y="107746"/>
                </a:moveTo>
                <a:lnTo>
                  <a:pt x="350761" y="99148"/>
                </a:lnTo>
                <a:lnTo>
                  <a:pt x="349389" y="97142"/>
                </a:lnTo>
                <a:lnTo>
                  <a:pt x="341591" y="88277"/>
                </a:lnTo>
                <a:lnTo>
                  <a:pt x="304850" y="68897"/>
                </a:lnTo>
                <a:lnTo>
                  <a:pt x="283057" y="66611"/>
                </a:lnTo>
                <a:lnTo>
                  <a:pt x="270306" y="67335"/>
                </a:lnTo>
                <a:lnTo>
                  <a:pt x="226136" y="84531"/>
                </a:lnTo>
                <a:lnTo>
                  <a:pt x="198043" y="121094"/>
                </a:lnTo>
                <a:lnTo>
                  <a:pt x="191350" y="157086"/>
                </a:lnTo>
                <a:lnTo>
                  <a:pt x="192087" y="169748"/>
                </a:lnTo>
                <a:lnTo>
                  <a:pt x="209753" y="213753"/>
                </a:lnTo>
                <a:lnTo>
                  <a:pt x="246786" y="241325"/>
                </a:lnTo>
                <a:lnTo>
                  <a:pt x="283057" y="247789"/>
                </a:lnTo>
                <a:lnTo>
                  <a:pt x="294106" y="247230"/>
                </a:lnTo>
                <a:lnTo>
                  <a:pt x="333146" y="233311"/>
                </a:lnTo>
                <a:lnTo>
                  <a:pt x="350977" y="214947"/>
                </a:lnTo>
                <a:lnTo>
                  <a:pt x="356654" y="206667"/>
                </a:lnTo>
                <a:lnTo>
                  <a:pt x="329412" y="188163"/>
                </a:lnTo>
                <a:lnTo>
                  <a:pt x="323977" y="195618"/>
                </a:lnTo>
                <a:lnTo>
                  <a:pt x="318516" y="201688"/>
                </a:lnTo>
                <a:lnTo>
                  <a:pt x="313004" y="206400"/>
                </a:lnTo>
                <a:lnTo>
                  <a:pt x="307467" y="209727"/>
                </a:lnTo>
                <a:lnTo>
                  <a:pt x="300101" y="213207"/>
                </a:lnTo>
                <a:lnTo>
                  <a:pt x="291960" y="214947"/>
                </a:lnTo>
                <a:lnTo>
                  <a:pt x="283057" y="214947"/>
                </a:lnTo>
                <a:lnTo>
                  <a:pt x="242773" y="199275"/>
                </a:lnTo>
                <a:lnTo>
                  <a:pt x="227037" y="157086"/>
                </a:lnTo>
                <a:lnTo>
                  <a:pt x="227482" y="148755"/>
                </a:lnTo>
                <a:lnTo>
                  <a:pt x="248107" y="110248"/>
                </a:lnTo>
                <a:lnTo>
                  <a:pt x="283057" y="99148"/>
                </a:lnTo>
                <a:lnTo>
                  <a:pt x="291909" y="99148"/>
                </a:lnTo>
                <a:lnTo>
                  <a:pt x="329412" y="126314"/>
                </a:lnTo>
                <a:lnTo>
                  <a:pt x="356654" y="107746"/>
                </a:lnTo>
                <a:close/>
              </a:path>
              <a:path w="548004" h="248285">
                <a:moveTo>
                  <a:pt x="547687" y="143891"/>
                </a:moveTo>
                <a:lnTo>
                  <a:pt x="537260" y="99758"/>
                </a:lnTo>
                <a:lnTo>
                  <a:pt x="526859" y="86182"/>
                </a:lnTo>
                <a:lnTo>
                  <a:pt x="516356" y="77838"/>
                </a:lnTo>
                <a:lnTo>
                  <a:pt x="503682" y="71602"/>
                </a:lnTo>
                <a:lnTo>
                  <a:pt x="489305" y="67868"/>
                </a:lnTo>
                <a:lnTo>
                  <a:pt x="473240" y="66611"/>
                </a:lnTo>
                <a:lnTo>
                  <a:pt x="462407" y="67157"/>
                </a:lnTo>
                <a:lnTo>
                  <a:pt x="421754" y="80937"/>
                </a:lnTo>
                <a:lnTo>
                  <a:pt x="416331" y="84416"/>
                </a:lnTo>
                <a:lnTo>
                  <a:pt x="417842" y="0"/>
                </a:lnTo>
                <a:lnTo>
                  <a:pt x="382536" y="0"/>
                </a:lnTo>
                <a:lnTo>
                  <a:pt x="382536" y="246265"/>
                </a:lnTo>
                <a:lnTo>
                  <a:pt x="417842" y="246265"/>
                </a:lnTo>
                <a:lnTo>
                  <a:pt x="417842" y="153022"/>
                </a:lnTo>
                <a:lnTo>
                  <a:pt x="418693" y="141071"/>
                </a:lnTo>
                <a:lnTo>
                  <a:pt x="439000" y="107619"/>
                </a:lnTo>
                <a:lnTo>
                  <a:pt x="469176" y="99758"/>
                </a:lnTo>
                <a:lnTo>
                  <a:pt x="479082" y="100495"/>
                </a:lnTo>
                <a:lnTo>
                  <a:pt x="509536" y="125818"/>
                </a:lnTo>
                <a:lnTo>
                  <a:pt x="512305" y="146037"/>
                </a:lnTo>
                <a:lnTo>
                  <a:pt x="512305" y="246265"/>
                </a:lnTo>
                <a:lnTo>
                  <a:pt x="547687" y="246265"/>
                </a:lnTo>
                <a:lnTo>
                  <a:pt x="547687" y="143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40361" y="3629698"/>
            <a:ext cx="1405864" cy="3104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72234" y="3631310"/>
            <a:ext cx="1932559" cy="2477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53196" y="2788552"/>
            <a:ext cx="5628005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873760">
              <a:lnSpc>
                <a:spcPct val="102000"/>
              </a:lnSpc>
              <a:spcBef>
                <a:spcPts val="65"/>
              </a:spcBef>
              <a:tabLst>
                <a:tab pos="3293110" algn="l"/>
              </a:tabLst>
            </a:pPr>
            <a:r>
              <a:rPr sz="2450" dirty="0">
                <a:latin typeface="Verdana"/>
                <a:cs typeface="Verdana"/>
              </a:rPr>
              <a:t>Explore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how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frontend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web </a:t>
            </a:r>
            <a:r>
              <a:rPr sz="2450" spc="55" dirty="0">
                <a:latin typeface="Verdana"/>
                <a:cs typeface="Verdana"/>
              </a:rPr>
              <a:t>development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has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enabled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the </a:t>
            </a:r>
            <a:r>
              <a:rPr sz="2450" dirty="0">
                <a:latin typeface="Verdana"/>
                <a:cs typeface="Verdana"/>
              </a:rPr>
              <a:t>creation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of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55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2700" marR="5080" indent="677545">
              <a:lnSpc>
                <a:spcPct val="102000"/>
              </a:lnSpc>
            </a:pPr>
            <a:r>
              <a:rPr sz="2450" spc="50" dirty="0">
                <a:latin typeface="Verdana"/>
                <a:cs typeface="Verdana"/>
              </a:rPr>
              <a:t>feedback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platforms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enhance </a:t>
            </a:r>
            <a:r>
              <a:rPr sz="2450" spc="50" dirty="0">
                <a:latin typeface="Verdana"/>
                <a:cs typeface="Verdana"/>
              </a:rPr>
              <a:t>student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engagement.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938" y="1419873"/>
            <a:ext cx="3702685" cy="1240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083945" marR="5080" indent="-1071880">
              <a:lnSpc>
                <a:spcPct val="101299"/>
              </a:lnSpc>
              <a:spcBef>
                <a:spcPts val="60"/>
              </a:spcBef>
            </a:pPr>
            <a:r>
              <a:rPr spc="145" dirty="0"/>
              <a:t>Enhancing</a:t>
            </a:r>
            <a:r>
              <a:rPr spc="-45" dirty="0"/>
              <a:t> </a:t>
            </a:r>
            <a:r>
              <a:rPr spc="75" dirty="0"/>
              <a:t>User </a:t>
            </a:r>
            <a:r>
              <a:rPr spc="145" dirty="0"/>
              <a:t>Experience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8701" y="3388207"/>
            <a:ext cx="1261262" cy="247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5126" y="3826357"/>
            <a:ext cx="1585036" cy="2477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60604" y="2808326"/>
            <a:ext cx="6218555" cy="178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2610" marR="5080" indent="-550545" algn="r">
              <a:lnSpc>
                <a:spcPct val="117300"/>
              </a:lnSpc>
              <a:spcBef>
                <a:spcPts val="95"/>
              </a:spcBef>
              <a:tabLst>
                <a:tab pos="5593080" algn="l"/>
              </a:tabLst>
            </a:pPr>
            <a:r>
              <a:rPr sz="2450" spc="55" dirty="0">
                <a:latin typeface="Verdana"/>
                <a:cs typeface="Verdana"/>
              </a:rPr>
              <a:t>Frontend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web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development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showcases </a:t>
            </a:r>
            <a:r>
              <a:rPr sz="2450" spc="60" dirty="0">
                <a:latin typeface="Verdana"/>
                <a:cs typeface="Verdana"/>
              </a:rPr>
              <a:t>the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implementation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of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55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2121535" marR="5080" indent="490855" algn="r">
              <a:lnSpc>
                <a:spcPts val="3529"/>
              </a:lnSpc>
              <a:spcBef>
                <a:spcPts val="20"/>
              </a:spcBef>
            </a:pPr>
            <a:r>
              <a:rPr sz="2450" spc="50" dirty="0">
                <a:latin typeface="Verdana"/>
                <a:cs typeface="Verdana"/>
              </a:rPr>
              <a:t>feedback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interfaces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 </a:t>
            </a:r>
            <a:r>
              <a:rPr sz="2450" spc="-10" dirty="0">
                <a:latin typeface="Verdana"/>
                <a:cs typeface="Verdana"/>
              </a:rPr>
              <a:t>seamless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user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experience.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7" y="1929117"/>
            <a:ext cx="5431155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4100" spc="165" dirty="0"/>
              <a:t>Empowering</a:t>
            </a:r>
            <a:r>
              <a:rPr sz="4100" spc="-60" dirty="0"/>
              <a:t> </a:t>
            </a:r>
            <a:r>
              <a:rPr sz="4100" spc="204" dirty="0"/>
              <a:t>Student- </a:t>
            </a:r>
            <a:r>
              <a:rPr sz="4100" spc="125" dirty="0"/>
              <a:t>Teacher</a:t>
            </a:r>
            <a:r>
              <a:rPr sz="4100" spc="-155" dirty="0"/>
              <a:t> </a:t>
            </a:r>
            <a:r>
              <a:rPr sz="4100" spc="125" dirty="0"/>
              <a:t>Collaboration</a:t>
            </a:r>
            <a:endParaRPr sz="41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8140" y="3755187"/>
            <a:ext cx="1996490" cy="2478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45485" y="4641012"/>
            <a:ext cx="1815680" cy="3072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33296" y="3175317"/>
            <a:ext cx="6188710" cy="222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16100">
              <a:lnSpc>
                <a:spcPct val="117300"/>
              </a:lnSpc>
              <a:spcBef>
                <a:spcPts val="95"/>
              </a:spcBef>
            </a:pPr>
            <a:r>
              <a:rPr sz="2450" spc="-10" dirty="0">
                <a:latin typeface="Verdana"/>
                <a:cs typeface="Verdana"/>
              </a:rPr>
              <a:t>Discover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how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frontend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web </a:t>
            </a:r>
            <a:r>
              <a:rPr sz="2450" spc="55" dirty="0">
                <a:latin typeface="Verdana"/>
                <a:cs typeface="Verdana"/>
              </a:rPr>
              <a:t>development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facilitates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50" spc="50" dirty="0">
                <a:latin typeface="Verdana"/>
                <a:cs typeface="Verdana"/>
              </a:rPr>
              <a:t>feedback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mechanisms,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fostering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</a:t>
            </a:r>
            <a:endParaRPr sz="2450">
              <a:latin typeface="Verdana"/>
              <a:cs typeface="Verdana"/>
            </a:endParaRPr>
          </a:p>
          <a:p>
            <a:pPr marL="12700" marR="5080" indent="-635">
              <a:lnSpc>
                <a:spcPct val="117300"/>
              </a:lnSpc>
              <a:spcBef>
                <a:spcPts val="75"/>
              </a:spcBef>
              <a:tabLst>
                <a:tab pos="3311525" algn="l"/>
              </a:tabLst>
            </a:pPr>
            <a:r>
              <a:rPr sz="2450" dirty="0">
                <a:latin typeface="Verdana"/>
                <a:cs typeface="Verdana"/>
              </a:rPr>
              <a:t>sense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of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65" dirty="0">
                <a:latin typeface="Verdana"/>
                <a:cs typeface="Verdana"/>
              </a:rPr>
              <a:t>between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students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teachers.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91" y="2036451"/>
            <a:ext cx="5635625" cy="715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0" spc="220" dirty="0">
                <a:solidFill>
                  <a:srgbClr val="FFFFFF"/>
                </a:solidFill>
              </a:rPr>
              <a:t>Data-</a:t>
            </a:r>
            <a:r>
              <a:rPr sz="4500" spc="180" dirty="0">
                <a:solidFill>
                  <a:srgbClr val="FFFFFF"/>
                </a:solidFill>
              </a:rPr>
              <a:t>Dr</a:t>
            </a:r>
            <a:r>
              <a:rPr sz="4500" spc="-1070" dirty="0">
                <a:solidFill>
                  <a:srgbClr val="FFFFFF"/>
                </a:solidFill>
              </a:rPr>
              <a:t>i</a:t>
            </a:r>
            <a:r>
              <a:rPr sz="4500" spc="165" dirty="0">
                <a:solidFill>
                  <a:srgbClr val="FFFFFF"/>
                </a:solidFill>
              </a:rPr>
              <a:t>i</a:t>
            </a:r>
            <a:r>
              <a:rPr sz="4500" spc="114" dirty="0">
                <a:solidFill>
                  <a:srgbClr val="FFFFFF"/>
                </a:solidFill>
              </a:rPr>
              <a:t>v</a:t>
            </a:r>
            <a:r>
              <a:rPr sz="4500" spc="155" dirty="0">
                <a:solidFill>
                  <a:srgbClr val="FFFFFF"/>
                </a:solidFill>
              </a:rPr>
              <a:t>e</a:t>
            </a:r>
            <a:r>
              <a:rPr sz="4500" spc="185" dirty="0">
                <a:solidFill>
                  <a:srgbClr val="FFFFFF"/>
                </a:solidFill>
              </a:rPr>
              <a:t>n</a:t>
            </a:r>
            <a:r>
              <a:rPr sz="4500" spc="-240" dirty="0">
                <a:solidFill>
                  <a:srgbClr val="FFFFFF"/>
                </a:solidFill>
              </a:rPr>
              <a:t> </a:t>
            </a:r>
            <a:r>
              <a:rPr sz="4500" spc="190" dirty="0">
                <a:solidFill>
                  <a:srgbClr val="FFFFFF"/>
                </a:solidFill>
              </a:rPr>
              <a:t>Insights</a:t>
            </a:r>
            <a:endParaRPr sz="4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7758" y="3596995"/>
            <a:ext cx="1793367" cy="2477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00994" y="3977995"/>
            <a:ext cx="1222260" cy="30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62201" y="3135224"/>
            <a:ext cx="5066665" cy="2307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365250">
              <a:lnSpc>
                <a:spcPct val="102000"/>
              </a:lnSpc>
              <a:spcBef>
                <a:spcPts val="65"/>
              </a:spcBef>
            </a:pP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Leverage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frontend</a:t>
            </a:r>
            <a:r>
              <a:rPr sz="24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endParaRPr sz="2450">
              <a:latin typeface="Verdana"/>
              <a:cs typeface="Verdana"/>
            </a:endParaRPr>
          </a:p>
          <a:p>
            <a:pPr marL="12700" marR="5080" indent="1327150">
              <a:lnSpc>
                <a:spcPct val="102000"/>
              </a:lnSpc>
            </a:pP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student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feedback,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informed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decision-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sz="245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4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educational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improvements.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273</Words>
  <Application>Microsoft Office PowerPoint</Application>
  <PresentationFormat>Custom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Times New Roman</vt:lpstr>
      <vt:lpstr>Trebuchet MS</vt:lpstr>
      <vt:lpstr>Verdana</vt:lpstr>
      <vt:lpstr>Office Theme</vt:lpstr>
      <vt:lpstr>PowerPoint Presentation</vt:lpstr>
      <vt:lpstr>Introduction</vt:lpstr>
      <vt:lpstr>Importance of Student Feedback</vt:lpstr>
      <vt:lpstr>Challenges in Traditional Feedback Systems</vt:lpstr>
      <vt:lpstr>The Role of Frontend Web Development</vt:lpstr>
      <vt:lpstr>Innovative Feedback Solutions</vt:lpstr>
      <vt:lpstr>Enhancing User Experience</vt:lpstr>
      <vt:lpstr>Empowering Student- Teacher Collaboration</vt:lpstr>
      <vt:lpstr>Data-Driiven Insights</vt:lpstr>
      <vt:lpstr>Adapting to Diverse Learning Styles</vt:lpstr>
      <vt:lpstr>Future Trends and Possibilities</vt:lpstr>
      <vt:lpstr>Implementing Frontend Innovations Discover practical strategies for implementing frontend innovations in student feedback systems, revolutionizing the educational experience.</vt:lpstr>
      <vt:lpstr>Conclusion</vt:lpstr>
      <vt:lpstr>Thanks! Created By : Satyajit Jadhav Vinayak Jadhav Vaibhav Chaudhari Rehan Bagwan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dmin</cp:lastModifiedBy>
  <cp:revision>1</cp:revision>
  <dcterms:created xsi:type="dcterms:W3CDTF">2024-02-17T09:21:14Z</dcterms:created>
  <dcterms:modified xsi:type="dcterms:W3CDTF">2024-02-17T09:23:18Z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2024-02-17T00:00:00Z</vt:filetime>
  </property>
  <property fmtid="{D5CDD505-2E9C-101B-9397-08002B2CF9AE}" pid="5" name="Producer">
    <vt:lpwstr>3-Heights(TM) PDF Security Shell 4.8.25.2 (http://www.pdf-tools.com)</vt:lpwstr>
  </property>
</Properties>
</file>