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95" r:id="rId4"/>
    <p:sldId id="296" r:id="rId5"/>
    <p:sldId id="297" r:id="rId6"/>
    <p:sldId id="298" r:id="rId7"/>
    <p:sldId id="299" r:id="rId8"/>
    <p:sldId id="300" r:id="rId9"/>
    <p:sldId id="301" r:id="rId10"/>
    <p:sldId id="283" r:id="rId11"/>
    <p:sldId id="259" r:id="rId12"/>
    <p:sldId id="260" r:id="rId13"/>
    <p:sldId id="261" r:id="rId14"/>
    <p:sldId id="264" r:id="rId15"/>
    <p:sldId id="302" r:id="rId16"/>
    <p:sldId id="268" r:id="rId17"/>
    <p:sldId id="269" r:id="rId18"/>
    <p:sldId id="271" r:id="rId19"/>
    <p:sldId id="270" r:id="rId20"/>
    <p:sldId id="273" r:id="rId21"/>
    <p:sldId id="277" r:id="rId22"/>
    <p:sldId id="286" r:id="rId23"/>
    <p:sldId id="287"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C29071-7E56-497A-A214-C4DE6F1E8EE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60277-6D3E-4B70-8628-5891507225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C29071-7E56-497A-A214-C4DE6F1E8EE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60277-6D3E-4B70-8628-5891507225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C29071-7E56-497A-A214-C4DE6F1E8EE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60277-6D3E-4B70-8628-5891507225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C29071-7E56-497A-A214-C4DE6F1E8EE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60277-6D3E-4B70-8628-5891507225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29071-7E56-497A-A214-C4DE6F1E8EE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60277-6D3E-4B70-8628-5891507225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C29071-7E56-497A-A214-C4DE6F1E8EE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60277-6D3E-4B70-8628-5891507225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C29071-7E56-497A-A214-C4DE6F1E8EE9}" type="datetimeFigureOut">
              <a:rPr lang="en-US" smtClean="0"/>
              <a:pPr/>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660277-6D3E-4B70-8628-5891507225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C29071-7E56-497A-A214-C4DE6F1E8EE9}" type="datetimeFigureOut">
              <a:rPr lang="en-US" smtClean="0"/>
              <a:pPr/>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660277-6D3E-4B70-8628-5891507225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29071-7E56-497A-A214-C4DE6F1E8EE9}" type="datetimeFigureOut">
              <a:rPr lang="en-US" smtClean="0"/>
              <a:pPr/>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660277-6D3E-4B70-8628-5891507225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29071-7E56-497A-A214-C4DE6F1E8EE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60277-6D3E-4B70-8628-5891507225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C29071-7E56-497A-A214-C4DE6F1E8EE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60277-6D3E-4B70-8628-5891507225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29071-7E56-497A-A214-C4DE6F1E8EE9}" type="datetimeFigureOut">
              <a:rPr lang="en-US" smtClean="0"/>
              <a:pPr/>
              <a:t>5/8/2023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60277-6D3E-4B70-8628-5891507225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park.apache.org/docs/latest/index.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hoenixnap.com/kb/install-spark-on-ubuntu" TargetMode="External"/><Relationship Id="rId2" Type="http://schemas.openxmlformats.org/officeDocument/2006/relationships/hyperlink" Target="https://spark.apache.org/examples.html" TargetMode="External"/><Relationship Id="rId1" Type="http://schemas.openxmlformats.org/officeDocument/2006/relationships/slideLayout" Target="../slideLayouts/slideLayout2.xml"/><Relationship Id="rId5" Type="http://schemas.openxmlformats.org/officeDocument/2006/relationships/hyperlink" Target="https://spark.apache.org/docs/latest/sql-data-sources-csv.html" TargetMode="External"/><Relationship Id="rId4" Type="http://schemas.openxmlformats.org/officeDocument/2006/relationships/hyperlink" Target="https://www.nbshare.io/notebook/187478734/How-To-Read-CSV-File-Using-Python-PySpar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rgbClr val="00B050"/>
                </a:solidFill>
              </a:rPr>
              <a:t>Apache Spark</a:t>
            </a:r>
          </a:p>
        </p:txBody>
      </p:sp>
      <p:sp>
        <p:nvSpPr>
          <p:cNvPr id="3" name="Content Placeholder 2"/>
          <p:cNvSpPr>
            <a:spLocks noGrp="1"/>
          </p:cNvSpPr>
          <p:nvPr>
            <p:ph idx="1"/>
          </p:nvPr>
        </p:nvSpPr>
        <p:spPr>
          <a:xfrm>
            <a:off x="457200" y="990600"/>
            <a:ext cx="8229600" cy="5135563"/>
          </a:xfrm>
        </p:spPr>
        <p:txBody>
          <a:bodyPr/>
          <a:lstStyle/>
          <a:p>
            <a:r>
              <a:rPr lang="en-US" sz="2800" dirty="0"/>
              <a:t>Apache Spark is a popular framework in the field of Big Data. </a:t>
            </a:r>
          </a:p>
          <a:p>
            <a:pPr algn="just"/>
            <a:r>
              <a:rPr lang="en-US" sz="2800" b="1" u="sng" dirty="0">
                <a:hlinkClick r:id="rId2"/>
              </a:rPr>
              <a:t>Spark</a:t>
            </a:r>
            <a:r>
              <a:rPr lang="en-US" sz="2800" dirty="0"/>
              <a:t> is a distributed cluster-computing software framework. </a:t>
            </a:r>
          </a:p>
          <a:p>
            <a:pPr algn="just"/>
            <a:r>
              <a:rPr lang="en-US" sz="2800" dirty="0"/>
              <a:t>It provides easy APIs to compute a large amount of data, while the end users barely need to know about the task and resource management across machines, which is all done by Spark under the hood</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9E405-78F2-C65F-F42A-B45C4759D0A5}"/>
              </a:ext>
            </a:extLst>
          </p:cNvPr>
          <p:cNvSpPr>
            <a:spLocks noGrp="1"/>
          </p:cNvSpPr>
          <p:nvPr>
            <p:ph idx="1"/>
          </p:nvPr>
        </p:nvSpPr>
        <p:spPr>
          <a:xfrm>
            <a:off x="569460" y="351065"/>
            <a:ext cx="7945891" cy="5825899"/>
          </a:xfrm>
        </p:spPr>
        <p:txBody>
          <a:bodyPr>
            <a:normAutofit/>
          </a:bodyPr>
          <a:lstStyle/>
          <a:p>
            <a:pPr marL="0" indent="0" algn="just">
              <a:buNone/>
            </a:pPr>
            <a:endParaRPr lang="en-IN" b="0" i="0" dirty="0">
              <a:solidFill>
                <a:srgbClr val="212529"/>
              </a:solidFill>
              <a:effectLst/>
              <a:latin typeface="Open Sans" panose="020B0606030504020204" pitchFamily="34" charset="0"/>
            </a:endParaRPr>
          </a:p>
          <a:p>
            <a:pPr marL="0" indent="0" algn="just">
              <a:buNone/>
            </a:pPr>
            <a:r>
              <a:rPr lang="en-IN" b="1" i="0" dirty="0">
                <a:solidFill>
                  <a:srgbClr val="00B050"/>
                </a:solidFill>
                <a:effectLst/>
                <a:latin typeface="Open Sans" panose="020B0606030504020204" pitchFamily="34" charset="0"/>
              </a:rPr>
              <a:t>Apache Spark Architecture</a:t>
            </a:r>
          </a:p>
          <a:p>
            <a:pPr algn="just"/>
            <a:r>
              <a:rPr lang="en-IN" b="0" i="0" dirty="0">
                <a:solidFill>
                  <a:srgbClr val="212529"/>
                </a:solidFill>
                <a:effectLst/>
                <a:latin typeface="Open Sans" panose="020B0606030504020204" pitchFamily="34" charset="0"/>
              </a:rPr>
              <a:t>Apache Spark has a master-slave architecture with its cluster made up of a single master and multiple slaves. </a:t>
            </a:r>
          </a:p>
          <a:p>
            <a:pPr algn="just"/>
            <a:r>
              <a:rPr lang="en-IN" b="0" i="0" dirty="0">
                <a:solidFill>
                  <a:srgbClr val="212529"/>
                </a:solidFill>
                <a:effectLst/>
                <a:latin typeface="Open Sans" panose="020B0606030504020204" pitchFamily="34" charset="0"/>
              </a:rPr>
              <a:t>This architecture relies on two abstractions:</a:t>
            </a:r>
          </a:p>
          <a:p>
            <a:pPr algn="just">
              <a:buFont typeface="Arial" panose="020B0604020202020204" pitchFamily="34" charset="0"/>
              <a:buChar char="•"/>
            </a:pPr>
            <a:r>
              <a:rPr lang="en-IN" b="0" i="0" dirty="0">
                <a:solidFill>
                  <a:srgbClr val="212529"/>
                </a:solidFill>
                <a:effectLst/>
                <a:latin typeface="Open Sans" panose="020B0606030504020204" pitchFamily="34" charset="0"/>
              </a:rPr>
              <a:t>Resilient Distributed Dataset (RDD)</a:t>
            </a:r>
          </a:p>
          <a:p>
            <a:pPr algn="just">
              <a:buFont typeface="Arial" panose="020B0604020202020204" pitchFamily="34" charset="0"/>
              <a:buChar char="•"/>
            </a:pPr>
            <a:r>
              <a:rPr lang="en-IN" b="0" i="0" dirty="0">
                <a:solidFill>
                  <a:srgbClr val="212529"/>
                </a:solidFill>
                <a:effectLst/>
                <a:latin typeface="Open Sans" panose="020B0606030504020204" pitchFamily="34" charset="0"/>
              </a:rPr>
              <a:t>Directed Acyclic Graph (DAG)</a:t>
            </a:r>
          </a:p>
          <a:p>
            <a:endParaRPr lang="en-IN" dirty="0"/>
          </a:p>
        </p:txBody>
      </p:sp>
    </p:spTree>
    <p:extLst>
      <p:ext uri="{BB962C8B-B14F-4D97-AF65-F5344CB8AC3E}">
        <p14:creationId xmlns:p14="http://schemas.microsoft.com/office/powerpoint/2010/main" val="378715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172200"/>
          </a:xfrm>
        </p:spPr>
        <p:txBody>
          <a:bodyPr>
            <a:normAutofit fontScale="92500"/>
          </a:bodyPr>
          <a:lstStyle/>
          <a:p>
            <a:pPr algn="just"/>
            <a:r>
              <a:rPr lang="en-US" dirty="0"/>
              <a:t>A Spark application consists of a </a:t>
            </a:r>
            <a:r>
              <a:rPr lang="en-US" b="1" dirty="0"/>
              <a:t>driver program </a:t>
            </a:r>
            <a:r>
              <a:rPr lang="en-US" dirty="0"/>
              <a:t>and executes parallel computing on a cluster. </a:t>
            </a:r>
          </a:p>
          <a:p>
            <a:pPr algn="just"/>
            <a:r>
              <a:rPr lang="en-US" dirty="0"/>
              <a:t>To start a Spark application, the driver program that runs on a host machine will first initiate a </a:t>
            </a:r>
            <a:r>
              <a:rPr lang="en-US" b="1" dirty="0" err="1"/>
              <a:t>SparkContext</a:t>
            </a:r>
            <a:r>
              <a:rPr lang="en-US" b="1" dirty="0"/>
              <a:t> object. </a:t>
            </a:r>
          </a:p>
          <a:p>
            <a:pPr algn="just"/>
            <a:r>
              <a:rPr lang="en-US" dirty="0"/>
              <a:t>This </a:t>
            </a:r>
            <a:r>
              <a:rPr lang="en-US" dirty="0" err="1"/>
              <a:t>SparkContext</a:t>
            </a:r>
            <a:r>
              <a:rPr lang="en-US" dirty="0"/>
              <a:t> object will communicate with a </a:t>
            </a:r>
            <a:r>
              <a:rPr lang="en-US" b="1" dirty="0"/>
              <a:t>cluster manager</a:t>
            </a:r>
            <a:r>
              <a:rPr lang="en-US" dirty="0"/>
              <a:t>, which can be either Spark’s own standalone cluster manager, or YARN, or Kubernetes, to acquire resources for this application. </a:t>
            </a:r>
          </a:p>
          <a:p>
            <a:pPr algn="just"/>
            <a:r>
              <a:rPr lang="en-US" dirty="0"/>
              <a:t>Then, </a:t>
            </a:r>
            <a:r>
              <a:rPr lang="en-US" b="1" dirty="0"/>
              <a:t>the </a:t>
            </a:r>
            <a:r>
              <a:rPr lang="en-US" b="1" dirty="0" err="1"/>
              <a:t>SparkContext</a:t>
            </a:r>
            <a:r>
              <a:rPr lang="en-US" b="1" dirty="0"/>
              <a:t> object </a:t>
            </a:r>
            <a:r>
              <a:rPr lang="en-US" dirty="0"/>
              <a:t>will send the application code and tasks to the worker nodes.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lstStyle/>
          <a:p>
            <a:r>
              <a:rPr lang="en-US" dirty="0"/>
              <a:t>For one application, a worker node can have multiple executors</a:t>
            </a:r>
          </a:p>
          <a:p>
            <a:r>
              <a:rPr lang="en-US" dirty="0"/>
              <a:t>During the computation for an application, each executor keeps data in memory or disk storage and runs tasks.</a:t>
            </a:r>
          </a:p>
          <a:p>
            <a:r>
              <a:rPr lang="en-US" dirty="0"/>
              <a:t>In this way, executors are isolated from each other, and the tasks for the same application run in parallel.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ekha\Desktop\SPOS 2021\DS and BD\cluster-overview.png"/>
          <p:cNvPicPr>
            <a:picLocks noGrp="1" noChangeAspect="1" noChangeArrowheads="1"/>
          </p:cNvPicPr>
          <p:nvPr>
            <p:ph idx="1"/>
          </p:nvPr>
        </p:nvPicPr>
        <p:blipFill>
          <a:blip r:embed="rId2" cstate="print"/>
          <a:srcRect/>
          <a:stretch>
            <a:fillRect/>
          </a:stretch>
        </p:blipFill>
        <p:spPr bwMode="auto">
          <a:xfrm>
            <a:off x="1695450" y="914400"/>
            <a:ext cx="6381750" cy="4648200"/>
          </a:xfrm>
          <a:prstGeom prst="rect">
            <a:avLst/>
          </a:prstGeom>
          <a:noFill/>
        </p:spPr>
      </p:pic>
      <p:sp>
        <p:nvSpPr>
          <p:cNvPr id="5" name="Rectangle 4"/>
          <p:cNvSpPr/>
          <p:nvPr/>
        </p:nvSpPr>
        <p:spPr>
          <a:xfrm>
            <a:off x="2286000" y="5830669"/>
            <a:ext cx="4572000" cy="646331"/>
          </a:xfrm>
          <a:prstGeom prst="rect">
            <a:avLst/>
          </a:prstGeom>
        </p:spPr>
        <p:txBody>
          <a:bodyPr>
            <a:spAutoFit/>
          </a:bodyPr>
          <a:lstStyle/>
          <a:p>
            <a:r>
              <a:rPr lang="en-US" dirty="0"/>
              <a:t>https://spark.apache.org/docs/latest/cluster-overview.html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19800"/>
          </a:xfrm>
        </p:spPr>
        <p:txBody>
          <a:bodyPr>
            <a:normAutofit lnSpcReduction="10000"/>
          </a:bodyPr>
          <a:lstStyle/>
          <a:p>
            <a:r>
              <a:rPr lang="en-US" dirty="0">
                <a:hlinkClick r:id="rId2"/>
              </a:rPr>
              <a:t>https://spark.apache.org/examples.html</a:t>
            </a:r>
            <a:endParaRPr lang="en-US" dirty="0"/>
          </a:p>
          <a:p>
            <a:endParaRPr lang="en-US" dirty="0"/>
          </a:p>
          <a:p>
            <a:r>
              <a:rPr lang="en-US" dirty="0">
                <a:hlinkClick r:id="rId3"/>
              </a:rPr>
              <a:t>https://phoenixnap.com/kb/install-spark-on-ubuntu</a:t>
            </a:r>
            <a:endParaRPr lang="en-US" dirty="0"/>
          </a:p>
          <a:p>
            <a:br>
              <a:rPr lang="en-US" dirty="0"/>
            </a:br>
            <a:endParaRPr lang="en-US" dirty="0"/>
          </a:p>
          <a:p>
            <a:r>
              <a:rPr lang="en-US" dirty="0">
                <a:hlinkClick r:id="rId4"/>
              </a:rPr>
              <a:t>https://www.nbshare.io/notebook/187478734/How-To-Read-CSV-File-Using-Python-PySpark/</a:t>
            </a:r>
            <a:endParaRPr lang="en-US" dirty="0"/>
          </a:p>
          <a:p>
            <a:endParaRPr lang="en-US" dirty="0"/>
          </a:p>
          <a:p>
            <a:r>
              <a:rPr lang="en-US" dirty="0">
                <a:hlinkClick r:id="rId5"/>
              </a:rPr>
              <a:t>https://spark.apache.org/docs/latest/sql-data-sources-csv.html</a:t>
            </a:r>
            <a:endParaRPr lang="en-US" dirty="0"/>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C203-B314-001D-DD37-B4A7A23799F2}"/>
              </a:ext>
            </a:extLst>
          </p:cNvPr>
          <p:cNvSpPr>
            <a:spLocks noGrp="1"/>
          </p:cNvSpPr>
          <p:nvPr>
            <p:ph type="title"/>
          </p:nvPr>
        </p:nvSpPr>
        <p:spPr/>
        <p:txBody>
          <a:bodyPr>
            <a:normAutofit fontScale="90000"/>
          </a:bodyPr>
          <a:lstStyle/>
          <a:p>
            <a:r>
              <a:rPr lang="en-IN" sz="4400" b="1" i="0" dirty="0">
                <a:solidFill>
                  <a:srgbClr val="00B050"/>
                </a:solidFill>
                <a:effectLst/>
                <a:latin typeface="DM Sans" panose="020B0604020202020204" pitchFamily="2" charset="0"/>
              </a:rPr>
              <a:t>Resilient Distributed Dataset (RDD</a:t>
            </a:r>
            <a:r>
              <a:rPr lang="en-IN" b="1" i="0" dirty="0">
                <a:solidFill>
                  <a:srgbClr val="00B050"/>
                </a:solidFill>
                <a:effectLst/>
                <a:latin typeface="DM Sans" panose="020B0604020202020204" pitchFamily="2" charset="0"/>
              </a:rPr>
              <a:t>)</a:t>
            </a:r>
            <a:endParaRPr lang="en-IN" dirty="0"/>
          </a:p>
        </p:txBody>
      </p:sp>
      <p:sp>
        <p:nvSpPr>
          <p:cNvPr id="3" name="Content Placeholder 2">
            <a:extLst>
              <a:ext uri="{FF2B5EF4-FFF2-40B4-BE49-F238E27FC236}">
                <a16:creationId xmlns:a16="http://schemas.microsoft.com/office/drawing/2014/main" id="{30AFE913-1B4A-8534-4623-2226F1EB7F52}"/>
              </a:ext>
            </a:extLst>
          </p:cNvPr>
          <p:cNvSpPr>
            <a:spLocks noGrp="1"/>
          </p:cNvSpPr>
          <p:nvPr>
            <p:ph idx="1"/>
          </p:nvPr>
        </p:nvSpPr>
        <p:spPr/>
        <p:txBody>
          <a:bodyPr>
            <a:normAutofit/>
          </a:bodyPr>
          <a:lstStyle/>
          <a:p>
            <a:r>
              <a:rPr lang="en-US" sz="2000" b="0" i="0" dirty="0">
                <a:solidFill>
                  <a:srgbClr val="000000"/>
                </a:solidFill>
                <a:effectLst/>
                <a:latin typeface="Nunito" pitchFamily="2" charset="0"/>
              </a:rPr>
              <a:t>Resilient Distributed Datasets (RDD) is a fundamental data structure of Spark. </a:t>
            </a:r>
          </a:p>
          <a:p>
            <a:r>
              <a:rPr lang="en-US" sz="2000" b="0" i="0" dirty="0">
                <a:solidFill>
                  <a:srgbClr val="000000"/>
                </a:solidFill>
                <a:effectLst/>
                <a:latin typeface="Nunito" pitchFamily="2" charset="0"/>
              </a:rPr>
              <a:t>It is an immutable distributed collection of objects.</a:t>
            </a:r>
          </a:p>
          <a:p>
            <a:r>
              <a:rPr lang="en-US" sz="2000" b="0" i="0" dirty="0">
                <a:solidFill>
                  <a:srgbClr val="000000"/>
                </a:solidFill>
                <a:effectLst/>
                <a:latin typeface="Nunito" pitchFamily="2" charset="0"/>
              </a:rPr>
              <a:t> dataset in RDD is divided into logical partitions, which may be computed on different nodes of the cluster</a:t>
            </a:r>
          </a:p>
          <a:p>
            <a:r>
              <a:rPr lang="en-US" sz="2000" b="0" i="0" dirty="0">
                <a:solidFill>
                  <a:srgbClr val="000000"/>
                </a:solidFill>
                <a:effectLst/>
                <a:latin typeface="Nunito" pitchFamily="2" charset="0"/>
              </a:rPr>
              <a:t>Formally, an RDD is a read-only, partitioned collection of records. that can be operated  in parallel.</a:t>
            </a:r>
          </a:p>
          <a:p>
            <a:r>
              <a:rPr lang="en-IN" sz="2000" b="0" i="0" dirty="0">
                <a:solidFill>
                  <a:srgbClr val="3A3A3A"/>
                </a:solidFill>
                <a:effectLst/>
                <a:latin typeface="Open Sans" panose="020B0606030504020204" pitchFamily="34" charset="0"/>
              </a:rPr>
              <a:t> An original RDD cannot be changed , but a new RDDs can be created by performing coarse-grain operations, like transformations, on an existing RDD.</a:t>
            </a:r>
            <a:endParaRPr lang="en-IN" sz="2000" dirty="0"/>
          </a:p>
          <a:p>
            <a:endParaRPr lang="en-US" sz="2000" b="0" i="0" dirty="0">
              <a:solidFill>
                <a:srgbClr val="000000"/>
              </a:solidFill>
              <a:effectLst/>
              <a:latin typeface="Nunito" pitchFamily="2" charset="0"/>
            </a:endParaRPr>
          </a:p>
        </p:txBody>
      </p:sp>
    </p:spTree>
    <p:extLst>
      <p:ext uri="{BB962C8B-B14F-4D97-AF65-F5344CB8AC3E}">
        <p14:creationId xmlns:p14="http://schemas.microsoft.com/office/powerpoint/2010/main" val="4180147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B787483-2011-C3D1-DF65-DB3EE59F48BD}"/>
              </a:ext>
            </a:extLst>
          </p:cNvPr>
          <p:cNvPicPr>
            <a:picLocks noGrp="1" noChangeAspect="1"/>
          </p:cNvPicPr>
          <p:nvPr>
            <p:ph idx="1"/>
          </p:nvPr>
        </p:nvPicPr>
        <p:blipFill>
          <a:blip r:embed="rId2" cstate="print"/>
          <a:stretch>
            <a:fillRect/>
          </a:stretch>
        </p:blipFill>
        <p:spPr>
          <a:xfrm>
            <a:off x="1074420" y="1085850"/>
            <a:ext cx="7185660" cy="4552950"/>
          </a:xfrm>
          <a:prstGeom prst="rect">
            <a:avLst/>
          </a:prstGeom>
        </p:spPr>
      </p:pic>
    </p:spTree>
    <p:extLst>
      <p:ext uri="{BB962C8B-B14F-4D97-AF65-F5344CB8AC3E}">
        <p14:creationId xmlns:p14="http://schemas.microsoft.com/office/powerpoint/2010/main" val="3854045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E2A6E5-6344-4E1E-859B-982AD04535ED}"/>
              </a:ext>
            </a:extLst>
          </p:cNvPr>
          <p:cNvSpPr>
            <a:spLocks noGrp="1"/>
          </p:cNvSpPr>
          <p:nvPr>
            <p:ph idx="1"/>
          </p:nvPr>
        </p:nvSpPr>
        <p:spPr>
          <a:xfrm>
            <a:off x="465364" y="391887"/>
            <a:ext cx="8049986" cy="5785077"/>
          </a:xfrm>
        </p:spPr>
        <p:txBody>
          <a:bodyPr>
            <a:normAutofit fontScale="85000" lnSpcReduction="10000"/>
          </a:bodyPr>
          <a:lstStyle/>
          <a:p>
            <a:pPr marL="0" indent="0">
              <a:buNone/>
            </a:pPr>
            <a:r>
              <a:rPr lang="en-IN" b="1" i="0" dirty="0">
                <a:solidFill>
                  <a:srgbClr val="3A3A3A"/>
                </a:solidFill>
                <a:effectLst/>
                <a:latin typeface="Open Sans" panose="020B0606030504020204" pitchFamily="34" charset="0"/>
              </a:rPr>
              <a:t>Features of an RDD in Spark</a:t>
            </a:r>
          </a:p>
          <a:p>
            <a:pPr algn="just">
              <a:buFont typeface="Arial" panose="020B0604020202020204" pitchFamily="34" charset="0"/>
              <a:buChar char="•"/>
            </a:pPr>
            <a:r>
              <a:rPr lang="en-IN" b="1" i="0" dirty="0">
                <a:solidFill>
                  <a:srgbClr val="3A3A3A"/>
                </a:solidFill>
                <a:effectLst/>
                <a:latin typeface="Open Sans" panose="020B0606030504020204" pitchFamily="34" charset="0"/>
              </a:rPr>
              <a:t>Resilience:</a:t>
            </a:r>
            <a:r>
              <a:rPr lang="en-IN" b="0" i="0" dirty="0">
                <a:solidFill>
                  <a:srgbClr val="3A3A3A"/>
                </a:solidFill>
                <a:effectLst/>
                <a:latin typeface="Open Sans" panose="020B0606030504020204" pitchFamily="34" charset="0"/>
              </a:rPr>
              <a:t> RDDs track data lineage information to recover lost data, automatically on failure. It is also called fault tolerance.</a:t>
            </a:r>
          </a:p>
          <a:p>
            <a:pPr algn="just">
              <a:buFont typeface="Arial" panose="020B0604020202020204" pitchFamily="34" charset="0"/>
              <a:buChar char="•"/>
            </a:pPr>
            <a:r>
              <a:rPr lang="en-IN" b="1" i="0" dirty="0">
                <a:solidFill>
                  <a:srgbClr val="3A3A3A"/>
                </a:solidFill>
                <a:effectLst/>
                <a:latin typeface="Open Sans" panose="020B0606030504020204" pitchFamily="34" charset="0"/>
              </a:rPr>
              <a:t>Distributed:</a:t>
            </a:r>
            <a:r>
              <a:rPr lang="en-IN" b="0" i="0" dirty="0">
                <a:solidFill>
                  <a:srgbClr val="3A3A3A"/>
                </a:solidFill>
                <a:effectLst/>
                <a:latin typeface="Open Sans" panose="020B0606030504020204" pitchFamily="34" charset="0"/>
              </a:rPr>
              <a:t> Data present in an RDD resides on multiple nodes. It is distributed across different nodes of a cluster.</a:t>
            </a:r>
          </a:p>
          <a:p>
            <a:pPr algn="just">
              <a:buFont typeface="Arial" panose="020B0604020202020204" pitchFamily="34" charset="0"/>
              <a:buChar char="•"/>
            </a:pPr>
            <a:r>
              <a:rPr lang="en-IN" b="1" i="0" dirty="0">
                <a:solidFill>
                  <a:srgbClr val="3A3A3A"/>
                </a:solidFill>
                <a:effectLst/>
                <a:latin typeface="Open Sans" panose="020B0606030504020204" pitchFamily="34" charset="0"/>
              </a:rPr>
              <a:t>Lazy evaluation:</a:t>
            </a:r>
            <a:r>
              <a:rPr lang="en-IN" b="0" i="0" dirty="0">
                <a:solidFill>
                  <a:srgbClr val="3A3A3A"/>
                </a:solidFill>
                <a:effectLst/>
                <a:latin typeface="Open Sans" panose="020B0606030504020204" pitchFamily="34" charset="0"/>
              </a:rPr>
              <a:t> </a:t>
            </a:r>
            <a:r>
              <a:rPr lang="en-US" b="0" i="0" dirty="0">
                <a:solidFill>
                  <a:srgbClr val="202124"/>
                </a:solidFill>
                <a:effectLst/>
                <a:latin typeface="Google Sans"/>
              </a:rPr>
              <a:t> Lazy Evaluation in Sparks means </a:t>
            </a:r>
            <a:r>
              <a:rPr lang="en-US" b="0" i="0" dirty="0">
                <a:solidFill>
                  <a:srgbClr val="040C28"/>
                </a:solidFill>
                <a:effectLst/>
                <a:latin typeface="Google Sans"/>
              </a:rPr>
              <a:t>Spark will not start the execution of the process until an Action is called</a:t>
            </a:r>
            <a:r>
              <a:rPr lang="en-US" b="0" i="0" dirty="0">
                <a:solidFill>
                  <a:srgbClr val="202124"/>
                </a:solidFill>
                <a:effectLst/>
                <a:latin typeface="Google Sans"/>
              </a:rPr>
              <a:t>. Once an Action is called, Spark starts looking at all the transformations and creates a DAG. </a:t>
            </a:r>
          </a:p>
          <a:p>
            <a:pPr marL="0" indent="0" algn="just">
              <a:buNone/>
            </a:pPr>
            <a:r>
              <a:rPr lang="en-US" b="0" i="0" dirty="0">
                <a:solidFill>
                  <a:srgbClr val="202124"/>
                </a:solidFill>
                <a:effectLst/>
                <a:latin typeface="Google Sans"/>
              </a:rPr>
              <a:t>DAG is sequence of operations that need to be performed in a process to get the resultant output</a:t>
            </a:r>
            <a:r>
              <a:rPr lang="en-IN" b="0" i="0" dirty="0">
                <a:solidFill>
                  <a:srgbClr val="3A3A3A"/>
                </a:solidFill>
                <a:effectLst/>
                <a:latin typeface="Open Sans" panose="020B0606030504020204" pitchFamily="34" charset="0"/>
              </a:rPr>
              <a:t>.</a:t>
            </a:r>
          </a:p>
          <a:p>
            <a:endParaRPr lang="en-IN" dirty="0"/>
          </a:p>
        </p:txBody>
      </p:sp>
    </p:spTree>
    <p:extLst>
      <p:ext uri="{BB962C8B-B14F-4D97-AF65-F5344CB8AC3E}">
        <p14:creationId xmlns:p14="http://schemas.microsoft.com/office/powerpoint/2010/main" val="700531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D9874-FC6F-DAB0-FED9-DDF0646EA6ED}"/>
              </a:ext>
            </a:extLst>
          </p:cNvPr>
          <p:cNvSpPr>
            <a:spLocks noGrp="1"/>
          </p:cNvSpPr>
          <p:nvPr>
            <p:ph idx="1"/>
          </p:nvPr>
        </p:nvSpPr>
        <p:spPr>
          <a:xfrm>
            <a:off x="520473" y="351065"/>
            <a:ext cx="7994877" cy="5825899"/>
          </a:xfrm>
        </p:spPr>
        <p:txBody>
          <a:bodyPr/>
          <a:lstStyle/>
          <a:p>
            <a:pPr algn="l">
              <a:buFont typeface="Arial" panose="020B0604020202020204" pitchFamily="34" charset="0"/>
              <a:buChar char="•"/>
            </a:pPr>
            <a:r>
              <a:rPr lang="en-IN" b="1" i="0" dirty="0">
                <a:solidFill>
                  <a:srgbClr val="3A3A3A"/>
                </a:solidFill>
                <a:effectLst/>
                <a:latin typeface="Open Sans" panose="020B0606030504020204" pitchFamily="34" charset="0"/>
              </a:rPr>
              <a:t>Immutability:</a:t>
            </a:r>
            <a:r>
              <a:rPr lang="en-IN" b="0" i="0" dirty="0">
                <a:solidFill>
                  <a:srgbClr val="3A3A3A"/>
                </a:solidFill>
                <a:effectLst/>
                <a:latin typeface="Open Sans" panose="020B0606030504020204" pitchFamily="34" charset="0"/>
              </a:rPr>
              <a:t> Data stored in an RDD is in the read-only mode</a:t>
            </a:r>
          </a:p>
          <a:p>
            <a:pPr algn="l">
              <a:buFont typeface="Arial" panose="020B0604020202020204" pitchFamily="34" charset="0"/>
              <a:buChar char="•"/>
            </a:pPr>
            <a:r>
              <a:rPr lang="en-IN" b="1" i="0" dirty="0">
                <a:solidFill>
                  <a:srgbClr val="3A3A3A"/>
                </a:solidFill>
                <a:effectLst/>
                <a:latin typeface="Open Sans" panose="020B0606030504020204" pitchFamily="34" charset="0"/>
              </a:rPr>
              <a:t>In-memory computation:</a:t>
            </a:r>
            <a:r>
              <a:rPr lang="en-IN" b="0" i="0" dirty="0">
                <a:solidFill>
                  <a:srgbClr val="3A3A3A"/>
                </a:solidFill>
                <a:effectLst/>
                <a:latin typeface="Open Sans" panose="020B0606030504020204" pitchFamily="34" charset="0"/>
              </a:rPr>
              <a:t> An RDD stores any immediate data that is generated in the memory (RAM) than on the disk so that it provides faster access.</a:t>
            </a:r>
          </a:p>
          <a:p>
            <a:pPr algn="l">
              <a:buFont typeface="Arial" panose="020B0604020202020204" pitchFamily="34" charset="0"/>
              <a:buChar char="•"/>
            </a:pPr>
            <a:r>
              <a:rPr lang="en-IN" b="1" i="0" dirty="0">
                <a:solidFill>
                  <a:srgbClr val="3A3A3A"/>
                </a:solidFill>
                <a:effectLst/>
                <a:latin typeface="Open Sans" panose="020B0606030504020204" pitchFamily="34" charset="0"/>
              </a:rPr>
              <a:t>Partitioning:</a:t>
            </a:r>
            <a:r>
              <a:rPr lang="en-IN" b="0" i="0" dirty="0">
                <a:solidFill>
                  <a:srgbClr val="3A3A3A"/>
                </a:solidFill>
                <a:effectLst/>
                <a:latin typeface="Open Sans" panose="020B0606030504020204" pitchFamily="34" charset="0"/>
              </a:rPr>
              <a:t> Partitions can be done on any existing RDD to create logical parts. </a:t>
            </a:r>
            <a:endParaRPr lang="en-IN" dirty="0"/>
          </a:p>
        </p:txBody>
      </p:sp>
    </p:spTree>
    <p:extLst>
      <p:ext uri="{BB962C8B-B14F-4D97-AF65-F5344CB8AC3E}">
        <p14:creationId xmlns:p14="http://schemas.microsoft.com/office/powerpoint/2010/main" val="774917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181B66-40B1-71EA-D8EB-C144FCD5DC9C}"/>
              </a:ext>
            </a:extLst>
          </p:cNvPr>
          <p:cNvPicPr>
            <a:picLocks noGrp="1" noChangeAspect="1"/>
          </p:cNvPicPr>
          <p:nvPr>
            <p:ph idx="1"/>
          </p:nvPr>
        </p:nvPicPr>
        <p:blipFill>
          <a:blip r:embed="rId2" cstate="print"/>
          <a:stretch>
            <a:fillRect/>
          </a:stretch>
        </p:blipFill>
        <p:spPr>
          <a:xfrm>
            <a:off x="1402081" y="1265465"/>
            <a:ext cx="6697979" cy="4749255"/>
          </a:xfrm>
          <a:prstGeom prst="rect">
            <a:avLst/>
          </a:prstGeom>
        </p:spPr>
      </p:pic>
    </p:spTree>
    <p:extLst>
      <p:ext uri="{BB962C8B-B14F-4D97-AF65-F5344CB8AC3E}">
        <p14:creationId xmlns:p14="http://schemas.microsoft.com/office/powerpoint/2010/main" val="107659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lstStyle/>
          <a:p>
            <a:pPr marL="0" indent="0">
              <a:buNone/>
            </a:pPr>
            <a:r>
              <a:rPr lang="en-US" b="1" dirty="0"/>
              <a:t>Distributed Computing</a:t>
            </a:r>
          </a:p>
          <a:p>
            <a:pPr algn="just"/>
            <a:r>
              <a:rPr lang="en-US" dirty="0"/>
              <a:t>To achieve distributed computing requires resource and task management over a cluster of machines.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088C8-95C9-4886-E5DB-17DA64FDD070}"/>
              </a:ext>
            </a:extLst>
          </p:cNvPr>
          <p:cNvSpPr>
            <a:spLocks noGrp="1"/>
          </p:cNvSpPr>
          <p:nvPr>
            <p:ph idx="1"/>
          </p:nvPr>
        </p:nvSpPr>
        <p:spPr>
          <a:xfrm>
            <a:off x="508227" y="277587"/>
            <a:ext cx="8007123" cy="5899377"/>
          </a:xfrm>
        </p:spPr>
        <p:txBody>
          <a:bodyPr/>
          <a:lstStyle/>
          <a:p>
            <a:r>
              <a:rPr lang="en-IN" b="1" i="0" dirty="0">
                <a:solidFill>
                  <a:srgbClr val="3A3A3A"/>
                </a:solidFill>
                <a:effectLst/>
                <a:latin typeface="Open Sans" panose="020B0606030504020204" pitchFamily="34" charset="0"/>
              </a:rPr>
              <a:t>Operations on RDDs</a:t>
            </a:r>
          </a:p>
          <a:p>
            <a:r>
              <a:rPr lang="en-IN" b="0" i="0" dirty="0">
                <a:solidFill>
                  <a:srgbClr val="3A3A3A"/>
                </a:solidFill>
                <a:effectLst/>
                <a:latin typeface="Open Sans" panose="020B0606030504020204" pitchFamily="34" charset="0"/>
              </a:rPr>
              <a:t>There are two basic operations that can be done on RDDs. They are transformations and actions.</a:t>
            </a:r>
          </a:p>
          <a:p>
            <a:endParaRPr lang="en-IN" dirty="0"/>
          </a:p>
        </p:txBody>
      </p:sp>
      <p:pic>
        <p:nvPicPr>
          <p:cNvPr id="4" name="Picture 3">
            <a:extLst>
              <a:ext uri="{FF2B5EF4-FFF2-40B4-BE49-F238E27FC236}">
                <a16:creationId xmlns:a16="http://schemas.microsoft.com/office/drawing/2014/main" id="{91C5C07E-6A17-7299-6AFA-302992A03709}"/>
              </a:ext>
            </a:extLst>
          </p:cNvPr>
          <p:cNvPicPr>
            <a:picLocks noChangeAspect="1"/>
          </p:cNvPicPr>
          <p:nvPr/>
        </p:nvPicPr>
        <p:blipFill>
          <a:blip r:embed="rId2" cstate="print"/>
          <a:stretch>
            <a:fillRect/>
          </a:stretch>
        </p:blipFill>
        <p:spPr>
          <a:xfrm>
            <a:off x="1554480" y="1814512"/>
            <a:ext cx="5913120" cy="4525328"/>
          </a:xfrm>
          <a:prstGeom prst="rect">
            <a:avLst/>
          </a:prstGeom>
        </p:spPr>
      </p:pic>
    </p:spTree>
    <p:extLst>
      <p:ext uri="{BB962C8B-B14F-4D97-AF65-F5344CB8AC3E}">
        <p14:creationId xmlns:p14="http://schemas.microsoft.com/office/powerpoint/2010/main" val="199853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3F4376-B32D-2FC2-419A-026DE428E898}"/>
              </a:ext>
            </a:extLst>
          </p:cNvPr>
          <p:cNvSpPr>
            <a:spLocks noGrp="1"/>
          </p:cNvSpPr>
          <p:nvPr>
            <p:ph idx="1"/>
          </p:nvPr>
        </p:nvSpPr>
        <p:spPr>
          <a:xfrm>
            <a:off x="626745" y="304800"/>
            <a:ext cx="7890510" cy="5892483"/>
          </a:xfrm>
        </p:spPr>
        <p:txBody>
          <a:bodyPr>
            <a:normAutofit fontScale="77500" lnSpcReduction="20000"/>
          </a:bodyPr>
          <a:lstStyle/>
          <a:p>
            <a:r>
              <a:rPr lang="en-IN" b="1" i="0" dirty="0">
                <a:solidFill>
                  <a:srgbClr val="3A3A3A"/>
                </a:solidFill>
                <a:effectLst/>
                <a:latin typeface="Open Sans" panose="020B0606030504020204" pitchFamily="34" charset="0"/>
              </a:rPr>
              <a:t>Advantages of RDD</a:t>
            </a:r>
          </a:p>
          <a:p>
            <a:pPr algn="l">
              <a:buFont typeface="Arial" panose="020B0604020202020204" pitchFamily="34" charset="0"/>
              <a:buChar char="•"/>
            </a:pPr>
            <a:r>
              <a:rPr lang="en-IN" b="0" i="0" dirty="0">
                <a:solidFill>
                  <a:srgbClr val="3A3A3A"/>
                </a:solidFill>
                <a:effectLst/>
                <a:latin typeface="Open Sans" panose="020B0606030504020204" pitchFamily="34" charset="0"/>
              </a:rPr>
              <a:t>RDD aids in increasing the execution speed of Spark.</a:t>
            </a:r>
          </a:p>
          <a:p>
            <a:pPr algn="l">
              <a:buFont typeface="Arial" panose="020B0604020202020204" pitchFamily="34" charset="0"/>
              <a:buChar char="•"/>
            </a:pPr>
            <a:r>
              <a:rPr lang="en-IN" b="0" i="0" dirty="0">
                <a:solidFill>
                  <a:srgbClr val="3A3A3A"/>
                </a:solidFill>
                <a:effectLst/>
                <a:latin typeface="Open Sans" panose="020B0606030504020204" pitchFamily="34" charset="0"/>
              </a:rPr>
              <a:t>RDDs are the basic unit of parallelism and hence help in achieving the consistency of data.</a:t>
            </a:r>
          </a:p>
          <a:p>
            <a:pPr algn="l">
              <a:buFont typeface="Arial" panose="020B0604020202020204" pitchFamily="34" charset="0"/>
              <a:buChar char="•"/>
            </a:pPr>
            <a:r>
              <a:rPr lang="en-IN" b="0" i="0" dirty="0">
                <a:solidFill>
                  <a:srgbClr val="3A3A3A"/>
                </a:solidFill>
                <a:effectLst/>
                <a:latin typeface="Open Sans" panose="020B0606030504020204" pitchFamily="34" charset="0"/>
              </a:rPr>
              <a:t>RDDs help in performing and saving the actions separately</a:t>
            </a:r>
          </a:p>
          <a:p>
            <a:pPr algn="l">
              <a:buFont typeface="Arial" panose="020B0604020202020204" pitchFamily="34" charset="0"/>
              <a:buChar char="•"/>
            </a:pPr>
            <a:r>
              <a:rPr lang="en-IN" b="0" i="0" dirty="0">
                <a:solidFill>
                  <a:srgbClr val="3A3A3A"/>
                </a:solidFill>
                <a:effectLst/>
                <a:latin typeface="Open Sans" panose="020B0606030504020204" pitchFamily="34" charset="0"/>
              </a:rPr>
              <a:t>They are persistent as they can be used repeatedly.</a:t>
            </a:r>
          </a:p>
          <a:p>
            <a:r>
              <a:rPr lang="en-IN" b="1" i="0" dirty="0">
                <a:solidFill>
                  <a:srgbClr val="3A3A3A"/>
                </a:solidFill>
                <a:effectLst/>
                <a:latin typeface="Open Sans" panose="020B0606030504020204" pitchFamily="34" charset="0"/>
              </a:rPr>
              <a:t>Limitation of RDD</a:t>
            </a:r>
          </a:p>
          <a:p>
            <a:pPr algn="l">
              <a:buFont typeface="Arial" panose="020B0604020202020204" pitchFamily="34" charset="0"/>
              <a:buChar char="•"/>
            </a:pPr>
            <a:r>
              <a:rPr lang="en-IN" b="0" i="0" dirty="0">
                <a:solidFill>
                  <a:srgbClr val="3A3A3A"/>
                </a:solidFill>
                <a:effectLst/>
                <a:latin typeface="Open Sans" panose="020B0606030504020204" pitchFamily="34" charset="0"/>
              </a:rPr>
              <a:t>There is no input optimization available in RDDs</a:t>
            </a:r>
          </a:p>
          <a:p>
            <a:pPr algn="l">
              <a:buFont typeface="Arial" panose="020B0604020202020204" pitchFamily="34" charset="0"/>
              <a:buChar char="•"/>
            </a:pPr>
            <a:r>
              <a:rPr lang="en-IN" b="0" i="0" dirty="0">
                <a:solidFill>
                  <a:srgbClr val="3A3A3A"/>
                </a:solidFill>
                <a:effectLst/>
                <a:latin typeface="Open Sans" panose="020B0606030504020204" pitchFamily="34" charset="0"/>
              </a:rPr>
              <a:t>One of the biggest limitations of RDDs is that the execution process does not start instantly.</a:t>
            </a:r>
          </a:p>
          <a:p>
            <a:pPr algn="l">
              <a:buFont typeface="Arial" panose="020B0604020202020204" pitchFamily="34" charset="0"/>
              <a:buChar char="•"/>
            </a:pPr>
            <a:r>
              <a:rPr lang="en-IN" b="0" i="0" dirty="0">
                <a:solidFill>
                  <a:srgbClr val="3A3A3A"/>
                </a:solidFill>
                <a:effectLst/>
                <a:latin typeface="Open Sans" panose="020B0606030504020204" pitchFamily="34" charset="0"/>
              </a:rPr>
              <a:t>No changes can be made in RDD once it is created.</a:t>
            </a:r>
          </a:p>
          <a:p>
            <a:endParaRPr lang="en-IN" dirty="0"/>
          </a:p>
        </p:txBody>
      </p:sp>
    </p:spTree>
    <p:extLst>
      <p:ext uri="{BB962C8B-B14F-4D97-AF65-F5344CB8AC3E}">
        <p14:creationId xmlns:p14="http://schemas.microsoft.com/office/powerpoint/2010/main" val="1132961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lstStyle/>
          <a:p>
            <a:r>
              <a:rPr lang="en-US" b="1" dirty="0"/>
              <a:t>Variables</a:t>
            </a:r>
          </a:p>
          <a:p>
            <a:r>
              <a:rPr lang="en-US" dirty="0"/>
              <a:t>In </a:t>
            </a:r>
            <a:r>
              <a:rPr lang="en-US" dirty="0" err="1"/>
              <a:t>Scala</a:t>
            </a:r>
            <a:r>
              <a:rPr lang="en-US" dirty="0"/>
              <a:t>, we declare variables with </a:t>
            </a:r>
            <a:r>
              <a:rPr lang="en-US" dirty="0" err="1"/>
              <a:t>val</a:t>
            </a:r>
            <a:r>
              <a:rPr lang="en-US" dirty="0"/>
              <a:t> or var.</a:t>
            </a:r>
          </a:p>
          <a:p>
            <a:r>
              <a:rPr lang="en-US" dirty="0"/>
              <a:t>The syntax convention for </a:t>
            </a:r>
            <a:r>
              <a:rPr lang="en-US" dirty="0" err="1"/>
              <a:t>Scala</a:t>
            </a:r>
            <a:r>
              <a:rPr lang="en-US" dirty="0"/>
              <a:t> is </a:t>
            </a:r>
            <a:r>
              <a:rPr lang="en-US" dirty="0" err="1"/>
              <a:t>camelCase</a:t>
            </a:r>
            <a:r>
              <a:rPr lang="en-US" dirty="0"/>
              <a:t>.</a:t>
            </a:r>
          </a:p>
          <a:p>
            <a:r>
              <a:rPr lang="en-US" b="1" dirty="0" err="1"/>
              <a:t>val</a:t>
            </a:r>
            <a:r>
              <a:rPr lang="en-US" dirty="0"/>
              <a:t> </a:t>
            </a:r>
            <a:r>
              <a:rPr lang="en-US" dirty="0" err="1"/>
              <a:t>counterVal</a:t>
            </a:r>
            <a:r>
              <a:rPr lang="en-US" dirty="0"/>
              <a:t> = 0</a:t>
            </a:r>
          </a:p>
          <a:p>
            <a:r>
              <a:rPr lang="en-US" dirty="0" err="1"/>
              <a:t>counterVal</a:t>
            </a:r>
            <a:r>
              <a:rPr lang="en-US" dirty="0"/>
              <a:t>: </a:t>
            </a:r>
            <a:r>
              <a:rPr lang="en-US" dirty="0" err="1"/>
              <a:t>Int</a:t>
            </a:r>
            <a:r>
              <a:rPr lang="en-US" dirty="0"/>
              <a:t> = 0</a:t>
            </a:r>
          </a:p>
          <a:p>
            <a:r>
              <a:rPr lang="en-US" dirty="0"/>
              <a:t>Any variable that is declared using </a:t>
            </a:r>
            <a:r>
              <a:rPr lang="en-US" dirty="0" err="1"/>
              <a:t>val</a:t>
            </a:r>
            <a:r>
              <a:rPr lang="en-US" dirty="0"/>
              <a:t> is </a:t>
            </a:r>
            <a:r>
              <a:rPr lang="en-US" b="1" dirty="0"/>
              <a:t>immutable</a:t>
            </a:r>
            <a:r>
              <a:rPr lang="en-US" dirty="0"/>
              <a:t>,</a:t>
            </a:r>
            <a:r>
              <a:rPr lang="en-US" b="1" dirty="0"/>
              <a:t> </a:t>
            </a:r>
            <a:r>
              <a:rPr lang="en-US" dirty="0"/>
              <a:t>therefore we cannot alter its value. </a:t>
            </a:r>
          </a:p>
          <a:p>
            <a:r>
              <a:rPr lang="en-US" dirty="0"/>
              <a:t>Arrays are basically how </a:t>
            </a:r>
            <a:r>
              <a:rPr lang="en-US" dirty="0" err="1"/>
              <a:t>Scala</a:t>
            </a:r>
            <a:r>
              <a:rPr lang="en-US" dirty="0"/>
              <a:t> handles lists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fontScale="92500"/>
          </a:bodyPr>
          <a:lstStyle/>
          <a:p>
            <a:r>
              <a:rPr lang="en-US" b="1" dirty="0" err="1">
                <a:solidFill>
                  <a:srgbClr val="00B050"/>
                </a:solidFill>
              </a:rPr>
              <a:t>var</a:t>
            </a:r>
            <a:r>
              <a:rPr lang="en-US" dirty="0">
                <a:solidFill>
                  <a:srgbClr val="00B050"/>
                </a:solidFill>
              </a:rPr>
              <a:t> </a:t>
            </a:r>
            <a:r>
              <a:rPr lang="en-US" dirty="0" err="1">
                <a:solidFill>
                  <a:srgbClr val="00B050"/>
                </a:solidFill>
              </a:rPr>
              <a:t>myArr</a:t>
            </a:r>
            <a:r>
              <a:rPr lang="en-US" dirty="0">
                <a:solidFill>
                  <a:srgbClr val="00B050"/>
                </a:solidFill>
              </a:rPr>
              <a:t> = </a:t>
            </a:r>
            <a:r>
              <a:rPr lang="en-US" dirty="0" err="1">
                <a:solidFill>
                  <a:srgbClr val="00B050"/>
                </a:solidFill>
              </a:rPr>
              <a:t>ArrayBuffer</a:t>
            </a:r>
            <a:r>
              <a:rPr lang="en-US" b="1" dirty="0">
                <a:solidFill>
                  <a:srgbClr val="00B050"/>
                </a:solidFill>
              </a:rPr>
              <a:t>(</a:t>
            </a:r>
            <a:r>
              <a:rPr lang="en-US" dirty="0">
                <a:solidFill>
                  <a:srgbClr val="00B050"/>
                </a:solidFill>
              </a:rPr>
              <a:t>2, 3 , 4, 5, 6</a:t>
            </a:r>
            <a:r>
              <a:rPr lang="en-US" b="1" dirty="0">
                <a:solidFill>
                  <a:srgbClr val="00B050"/>
                </a:solidFill>
              </a:rPr>
              <a:t>)</a:t>
            </a:r>
          </a:p>
          <a:p>
            <a:pPr>
              <a:buNone/>
            </a:pPr>
            <a:r>
              <a:rPr lang="en-US" b="1" dirty="0"/>
              <a:t>    </a:t>
            </a:r>
            <a:r>
              <a:rPr lang="en-US" dirty="0" err="1"/>
              <a:t>myArr</a:t>
            </a:r>
            <a:r>
              <a:rPr lang="en-US" dirty="0"/>
              <a:t>: </a:t>
            </a:r>
            <a:r>
              <a:rPr lang="en-US" dirty="0" err="1"/>
              <a:t>scala.collection.mutable.ArrayBuffer</a:t>
            </a:r>
            <a:r>
              <a:rPr lang="en-US" dirty="0"/>
              <a:t>[</a:t>
            </a:r>
            <a:r>
              <a:rPr lang="en-US" dirty="0" err="1"/>
              <a:t>Int</a:t>
            </a:r>
            <a:r>
              <a:rPr lang="en-US" dirty="0"/>
              <a:t>] = </a:t>
            </a:r>
            <a:r>
              <a:rPr lang="en-US" dirty="0" err="1"/>
              <a:t>ArrayBuffer</a:t>
            </a:r>
            <a:r>
              <a:rPr lang="en-US" dirty="0"/>
              <a:t>(2, 3, 4, 5, 6)</a:t>
            </a:r>
          </a:p>
          <a:p>
            <a:r>
              <a:rPr lang="en-US" dirty="0" err="1">
                <a:solidFill>
                  <a:srgbClr val="00B050"/>
                </a:solidFill>
              </a:rPr>
              <a:t>myArr</a:t>
            </a:r>
            <a:r>
              <a:rPr lang="en-US" dirty="0">
                <a:solidFill>
                  <a:srgbClr val="00B050"/>
                </a:solidFill>
              </a:rPr>
              <a:t>(3)</a:t>
            </a:r>
          </a:p>
          <a:p>
            <a:r>
              <a:rPr lang="en-US" dirty="0"/>
              <a:t>To add an element to an array use += to append a value:</a:t>
            </a:r>
          </a:p>
          <a:p>
            <a:r>
              <a:rPr lang="en-US" dirty="0" err="1"/>
              <a:t>myArr</a:t>
            </a:r>
            <a:r>
              <a:rPr lang="en-US" dirty="0"/>
              <a:t> += 10</a:t>
            </a:r>
          </a:p>
          <a:p>
            <a:r>
              <a:rPr lang="pt-BR" b="1" dirty="0">
                <a:solidFill>
                  <a:srgbClr val="00B050"/>
                </a:solidFill>
              </a:rPr>
              <a:t>Looping with array elements : </a:t>
            </a:r>
          </a:p>
          <a:p>
            <a:pPr>
              <a:buNone/>
            </a:pPr>
            <a:r>
              <a:rPr lang="pt-BR" b="1" dirty="0"/>
              <a:t>    for</a:t>
            </a:r>
            <a:r>
              <a:rPr lang="pt-BR" dirty="0"/>
              <a:t> (n &lt;- myArr) {</a:t>
            </a:r>
            <a:br>
              <a:rPr lang="pt-BR" dirty="0"/>
            </a:br>
            <a:r>
              <a:rPr lang="pt-BR" b="1" dirty="0"/>
              <a:t>println</a:t>
            </a:r>
            <a:r>
              <a:rPr lang="pt-BR" dirty="0"/>
              <a:t>(n)</a:t>
            </a:r>
            <a:br>
              <a:rPr lang="pt-BR" dirty="0"/>
            </a:br>
            <a:r>
              <a:rPr lang="pt-BR"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lstStyle/>
          <a:p>
            <a:r>
              <a:rPr lang="en-US" dirty="0"/>
              <a:t>Mapping will iterate through each item in list and transform it into a different element.</a:t>
            </a:r>
          </a:p>
          <a:p>
            <a:r>
              <a:rPr lang="en-US" dirty="0"/>
              <a:t>myArr.map</a:t>
            </a:r>
            <a:r>
              <a:rPr lang="en-US" b="1" dirty="0"/>
              <a:t>(</a:t>
            </a:r>
            <a:r>
              <a:rPr lang="en-US" dirty="0"/>
              <a:t>n =&gt; n * 5</a:t>
            </a:r>
            <a:r>
              <a:rPr lang="en-US" b="1" dirty="0"/>
              <a:t>)</a:t>
            </a:r>
          </a:p>
          <a:p>
            <a:r>
              <a:rPr lang="en-US" dirty="0"/>
              <a:t>Filtering will return a subset of the original data or array if it meets the criteria or conditions state.</a:t>
            </a:r>
          </a:p>
          <a:p>
            <a:r>
              <a:rPr lang="en-US" dirty="0" err="1"/>
              <a:t>myArr.filter</a:t>
            </a:r>
            <a:r>
              <a:rPr lang="en-US" dirty="0"/>
              <a:t>(n =&gt; n % 2 == 0)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76F8-6119-3C94-ACB0-0A28C84326F3}"/>
              </a:ext>
            </a:extLst>
          </p:cNvPr>
          <p:cNvSpPr>
            <a:spLocks noGrp="1"/>
          </p:cNvSpPr>
          <p:nvPr>
            <p:ph type="title"/>
          </p:nvPr>
        </p:nvSpPr>
        <p:spPr/>
        <p:txBody>
          <a:bodyPr/>
          <a:lstStyle/>
          <a:p>
            <a:r>
              <a:rPr lang="en-IN" dirty="0"/>
              <a:t>Why spark?</a:t>
            </a:r>
          </a:p>
        </p:txBody>
      </p:sp>
      <p:sp>
        <p:nvSpPr>
          <p:cNvPr id="3" name="Content Placeholder 2">
            <a:extLst>
              <a:ext uri="{FF2B5EF4-FFF2-40B4-BE49-F238E27FC236}">
                <a16:creationId xmlns:a16="http://schemas.microsoft.com/office/drawing/2014/main" id="{FA553B2C-EEF6-7560-2257-B64D57A434EB}"/>
              </a:ext>
            </a:extLst>
          </p:cNvPr>
          <p:cNvSpPr>
            <a:spLocks noGrp="1"/>
          </p:cNvSpPr>
          <p:nvPr>
            <p:ph idx="1"/>
          </p:nvPr>
        </p:nvSpPr>
        <p:spPr/>
        <p:txBody>
          <a:bodyPr>
            <a:normAutofit/>
          </a:bodyPr>
          <a:lstStyle/>
          <a:p>
            <a:r>
              <a:rPr lang="en-US" sz="2000" b="0" i="0" dirty="0">
                <a:solidFill>
                  <a:srgbClr val="000000"/>
                </a:solidFill>
                <a:effectLst/>
                <a:latin typeface="Nunito" pitchFamily="2" charset="0"/>
              </a:rPr>
              <a:t>Hadoop is extensively used as Hadoop framework is based on a simple programming model (MapReduce) and it enables a computing solution that is scalable, flexible, fault-tolerant and cost effective. </a:t>
            </a:r>
          </a:p>
          <a:p>
            <a:endParaRPr lang="en-US" sz="2000" b="0" i="0" dirty="0">
              <a:solidFill>
                <a:srgbClr val="000000"/>
              </a:solidFill>
              <a:effectLst/>
              <a:latin typeface="Nunito" pitchFamily="2" charset="0"/>
            </a:endParaRPr>
          </a:p>
          <a:p>
            <a:r>
              <a:rPr lang="en-US" sz="2000" dirty="0">
                <a:solidFill>
                  <a:srgbClr val="000000"/>
                </a:solidFill>
                <a:latin typeface="Nunito" pitchFamily="2" charset="0"/>
              </a:rPr>
              <a:t>But the main concern is to maintain speed in processing large datasets in terms of waiting time between queries and waiting time to run the program.</a:t>
            </a:r>
          </a:p>
          <a:p>
            <a:r>
              <a:rPr lang="en-US" sz="2000" dirty="0">
                <a:solidFill>
                  <a:srgbClr val="000000"/>
                </a:solidFill>
                <a:latin typeface="Nunito" pitchFamily="2" charset="0"/>
              </a:rPr>
              <a:t>Spark was introduced by Apache Software Foundation for speeding up the Hadoop computational process.</a:t>
            </a:r>
          </a:p>
          <a:p>
            <a:r>
              <a:rPr lang="en-US" sz="2000" b="1" dirty="0">
                <a:solidFill>
                  <a:srgbClr val="000000"/>
                </a:solidFill>
                <a:latin typeface="Nunito" pitchFamily="2" charset="0"/>
              </a:rPr>
              <a:t>Spark uses Hadoop in two ways </a:t>
            </a:r>
            <a:r>
              <a:rPr lang="en-US" sz="2000" dirty="0">
                <a:solidFill>
                  <a:srgbClr val="000000"/>
                </a:solidFill>
                <a:latin typeface="Nunito" pitchFamily="2" charset="0"/>
              </a:rPr>
              <a:t>– one is </a:t>
            </a:r>
            <a:r>
              <a:rPr lang="en-US" sz="2000" b="1" dirty="0">
                <a:solidFill>
                  <a:srgbClr val="000000"/>
                </a:solidFill>
                <a:latin typeface="Nunito" pitchFamily="2" charset="0"/>
              </a:rPr>
              <a:t>storage </a:t>
            </a:r>
            <a:r>
              <a:rPr lang="en-US" sz="2000" dirty="0">
                <a:solidFill>
                  <a:srgbClr val="000000"/>
                </a:solidFill>
                <a:latin typeface="Nunito" pitchFamily="2" charset="0"/>
              </a:rPr>
              <a:t>and second is </a:t>
            </a:r>
            <a:r>
              <a:rPr lang="en-US" sz="2000" b="1" dirty="0">
                <a:solidFill>
                  <a:srgbClr val="000000"/>
                </a:solidFill>
                <a:latin typeface="Nunito" pitchFamily="2" charset="0"/>
              </a:rPr>
              <a:t>processing</a:t>
            </a:r>
            <a:r>
              <a:rPr lang="en-US" sz="2000" dirty="0">
                <a:solidFill>
                  <a:srgbClr val="000000"/>
                </a:solidFill>
                <a:latin typeface="Nunito" pitchFamily="2" charset="0"/>
              </a:rPr>
              <a:t>. Since </a:t>
            </a:r>
            <a:r>
              <a:rPr lang="en-US" sz="2000" b="1" dirty="0">
                <a:solidFill>
                  <a:srgbClr val="000000"/>
                </a:solidFill>
                <a:latin typeface="Nunito" pitchFamily="2" charset="0"/>
              </a:rPr>
              <a:t>Spark has its own cluster management computation, it uses Hadoop for storage purpose only</a:t>
            </a:r>
            <a:r>
              <a:rPr lang="en-US" sz="2000" dirty="0">
                <a:solidFill>
                  <a:srgbClr val="000000"/>
                </a:solidFill>
                <a:latin typeface="Nunito" pitchFamily="2" charset="0"/>
              </a:rPr>
              <a:t>.</a:t>
            </a:r>
          </a:p>
        </p:txBody>
      </p:sp>
    </p:spTree>
    <p:extLst>
      <p:ext uri="{BB962C8B-B14F-4D97-AF65-F5344CB8AC3E}">
        <p14:creationId xmlns:p14="http://schemas.microsoft.com/office/powerpoint/2010/main" val="59415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5531-18DB-16AB-533C-A2AFCD45F137}"/>
              </a:ext>
            </a:extLst>
          </p:cNvPr>
          <p:cNvSpPr>
            <a:spLocks noGrp="1"/>
          </p:cNvSpPr>
          <p:nvPr>
            <p:ph type="title"/>
          </p:nvPr>
        </p:nvSpPr>
        <p:spPr/>
        <p:txBody>
          <a:bodyPr>
            <a:normAutofit fontScale="90000"/>
          </a:bodyPr>
          <a:lstStyle/>
          <a:p>
            <a:r>
              <a:rPr lang="en-US" b="0" i="0" dirty="0">
                <a:solidFill>
                  <a:srgbClr val="000000"/>
                </a:solidFill>
                <a:effectLst/>
                <a:latin typeface="Heebo" pitchFamily="2" charset="-79"/>
                <a:cs typeface="Heebo" pitchFamily="2" charset="-79"/>
              </a:rPr>
              <a:t>Apache Spark</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136AB99F-88FB-AA19-D570-6156385D0E05}"/>
              </a:ext>
            </a:extLst>
          </p:cNvPr>
          <p:cNvSpPr>
            <a:spLocks noGrp="1"/>
          </p:cNvSpPr>
          <p:nvPr>
            <p:ph idx="1"/>
          </p:nvPr>
        </p:nvSpPr>
        <p:spPr/>
        <p:txBody>
          <a:bodyPr>
            <a:normAutofit fontScale="77500" lnSpcReduction="20000"/>
          </a:bodyPr>
          <a:lstStyle/>
          <a:p>
            <a:pPr algn="just"/>
            <a:r>
              <a:rPr lang="en-US" b="0" i="0" dirty="0">
                <a:solidFill>
                  <a:srgbClr val="000000"/>
                </a:solidFill>
                <a:effectLst/>
                <a:latin typeface="Nunito" pitchFamily="2" charset="0"/>
              </a:rPr>
              <a:t>Apache Spark is a lightning-fast cluster computing technology, designed for fast computation. </a:t>
            </a:r>
          </a:p>
          <a:p>
            <a:pPr algn="just"/>
            <a:r>
              <a:rPr lang="en-US" b="0" i="0" dirty="0">
                <a:solidFill>
                  <a:srgbClr val="000000"/>
                </a:solidFill>
                <a:effectLst/>
                <a:latin typeface="Nunito" pitchFamily="2" charset="0"/>
              </a:rPr>
              <a:t>It is based on Hadoop MapReduce and it extends the MapReduce model to efficiently use it for more types of computations, which includes  stream processing. </a:t>
            </a:r>
          </a:p>
          <a:p>
            <a:pPr algn="just"/>
            <a:r>
              <a:rPr lang="en-US" b="0" i="0" dirty="0">
                <a:solidFill>
                  <a:srgbClr val="000000"/>
                </a:solidFill>
                <a:effectLst/>
                <a:latin typeface="Nunito" pitchFamily="2" charset="0"/>
              </a:rPr>
              <a:t>The main feature of Spark is its </a:t>
            </a:r>
            <a:r>
              <a:rPr lang="en-US" b="1" i="0" dirty="0">
                <a:solidFill>
                  <a:srgbClr val="000000"/>
                </a:solidFill>
                <a:effectLst/>
                <a:latin typeface="Nunito" pitchFamily="2" charset="0"/>
              </a:rPr>
              <a:t>in-memory cluster computing</a:t>
            </a:r>
            <a:r>
              <a:rPr lang="en-US" b="0" i="0" dirty="0">
                <a:solidFill>
                  <a:srgbClr val="000000"/>
                </a:solidFill>
                <a:effectLst/>
                <a:latin typeface="Nunito" pitchFamily="2" charset="0"/>
              </a:rPr>
              <a:t> that increases the processing speed of an application.</a:t>
            </a:r>
          </a:p>
          <a:p>
            <a:pPr algn="just"/>
            <a:r>
              <a:rPr lang="en-US" b="0" i="0" dirty="0">
                <a:solidFill>
                  <a:srgbClr val="000000"/>
                </a:solidFill>
                <a:effectLst/>
                <a:latin typeface="Nunito" pitchFamily="2" charset="0"/>
              </a:rPr>
              <a:t>Spark is designed to cover a wide range of workloads such as batch applications, iterative algorithms, and streaming.</a:t>
            </a:r>
            <a:endParaRPr lang="en-IN" dirty="0"/>
          </a:p>
        </p:txBody>
      </p:sp>
    </p:spTree>
    <p:extLst>
      <p:ext uri="{BB962C8B-B14F-4D97-AF65-F5344CB8AC3E}">
        <p14:creationId xmlns:p14="http://schemas.microsoft.com/office/powerpoint/2010/main" val="268570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A1D1-9958-4690-5A9C-8A736D2EFCFB}"/>
              </a:ext>
            </a:extLst>
          </p:cNvPr>
          <p:cNvSpPr>
            <a:spLocks noGrp="1"/>
          </p:cNvSpPr>
          <p:nvPr>
            <p:ph type="title"/>
          </p:nvPr>
        </p:nvSpPr>
        <p:spPr/>
        <p:txBody>
          <a:bodyPr>
            <a:normAutofit fontScale="90000"/>
          </a:bodyPr>
          <a:lstStyle/>
          <a:p>
            <a:r>
              <a:rPr lang="en-IN" b="0" i="0" dirty="0">
                <a:solidFill>
                  <a:srgbClr val="000000"/>
                </a:solidFill>
                <a:effectLst/>
                <a:latin typeface="Heebo" pitchFamily="2" charset="-79"/>
                <a:cs typeface="Heebo" pitchFamily="2" charset="-79"/>
              </a:rPr>
              <a:t>Features of Apache Spark</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1556FA8E-6018-87D7-3863-46CD6ED43B76}"/>
              </a:ext>
            </a:extLst>
          </p:cNvPr>
          <p:cNvSpPr>
            <a:spLocks noGrp="1"/>
          </p:cNvSpPr>
          <p:nvPr>
            <p:ph idx="1"/>
          </p:nvPr>
        </p:nvSpPr>
        <p:spPr/>
        <p:txBody>
          <a:bodyPr>
            <a:normAutofit lnSpcReduction="10000"/>
          </a:bodyPr>
          <a:lstStyle/>
          <a:p>
            <a:r>
              <a:rPr lang="en-IN" b="1" i="0" dirty="0">
                <a:solidFill>
                  <a:srgbClr val="000000"/>
                </a:solidFill>
                <a:effectLst/>
                <a:latin typeface="Nunito" pitchFamily="2" charset="0"/>
              </a:rPr>
              <a:t>Speed</a:t>
            </a:r>
            <a:r>
              <a:rPr lang="en-IN" b="0" i="0" dirty="0">
                <a:solidFill>
                  <a:srgbClr val="000000"/>
                </a:solidFill>
                <a:effectLst/>
                <a:latin typeface="Nunito" pitchFamily="2" charset="0"/>
              </a:rPr>
              <a:t> -very fast</a:t>
            </a:r>
          </a:p>
          <a:p>
            <a:r>
              <a:rPr lang="en-IN" b="1" i="0" dirty="0">
                <a:solidFill>
                  <a:srgbClr val="000000"/>
                </a:solidFill>
                <a:effectLst/>
                <a:latin typeface="Nunito" pitchFamily="2" charset="0"/>
              </a:rPr>
              <a:t>Supports multiple languages</a:t>
            </a:r>
            <a:r>
              <a:rPr lang="en-IN" b="0" i="0" dirty="0">
                <a:solidFill>
                  <a:srgbClr val="000000"/>
                </a:solidFill>
                <a:effectLst/>
                <a:latin typeface="Nunito" pitchFamily="2" charset="0"/>
              </a:rPr>
              <a:t> </a:t>
            </a:r>
            <a:r>
              <a:rPr lang="en-IN" dirty="0">
                <a:solidFill>
                  <a:srgbClr val="000000"/>
                </a:solidFill>
                <a:latin typeface="Nunito" pitchFamily="2" charset="0"/>
              </a:rPr>
              <a:t>-s</a:t>
            </a:r>
            <a:r>
              <a:rPr lang="en-US" dirty="0">
                <a:solidFill>
                  <a:srgbClr val="000000"/>
                </a:solidFill>
                <a:latin typeface="Nunito" pitchFamily="2" charset="0"/>
              </a:rPr>
              <a:t>park provides built-in APIs in Java, Scala, or Python.</a:t>
            </a:r>
            <a:endParaRPr lang="en-IN" dirty="0">
              <a:solidFill>
                <a:srgbClr val="000000"/>
              </a:solidFill>
              <a:latin typeface="Nunito" pitchFamily="2" charset="0"/>
            </a:endParaRPr>
          </a:p>
          <a:p>
            <a:r>
              <a:rPr lang="en-US" b="1" i="0" dirty="0">
                <a:solidFill>
                  <a:srgbClr val="000000"/>
                </a:solidFill>
                <a:effectLst/>
                <a:latin typeface="Nunito" pitchFamily="2" charset="0"/>
              </a:rPr>
              <a:t>Advanced Analytics</a:t>
            </a:r>
            <a:r>
              <a:rPr lang="en-US" b="0" i="0" dirty="0">
                <a:solidFill>
                  <a:srgbClr val="000000"/>
                </a:solidFill>
                <a:effectLst/>
                <a:latin typeface="Nunito" pitchFamily="2" charset="0"/>
              </a:rPr>
              <a:t> − </a:t>
            </a:r>
            <a:r>
              <a:rPr lang="en-US" dirty="0">
                <a:solidFill>
                  <a:srgbClr val="000000"/>
                </a:solidFill>
                <a:latin typeface="Nunito" pitchFamily="2" charset="0"/>
              </a:rPr>
              <a:t>Spark not only supports ‘Map’ and ‘reduce’. It also supports SQL queries, Streaming data, Machine learning (ML), and Graph algorithms.</a:t>
            </a:r>
          </a:p>
          <a:p>
            <a:endParaRPr lang="en-IN" dirty="0"/>
          </a:p>
        </p:txBody>
      </p:sp>
    </p:spTree>
    <p:extLst>
      <p:ext uri="{BB962C8B-B14F-4D97-AF65-F5344CB8AC3E}">
        <p14:creationId xmlns:p14="http://schemas.microsoft.com/office/powerpoint/2010/main" val="352839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CEE1-B2C6-BA4A-B180-7EE16A65ADB6}"/>
              </a:ext>
            </a:extLst>
          </p:cNvPr>
          <p:cNvSpPr>
            <a:spLocks noGrp="1"/>
          </p:cNvSpPr>
          <p:nvPr>
            <p:ph type="title"/>
          </p:nvPr>
        </p:nvSpPr>
        <p:spPr/>
        <p:txBody>
          <a:bodyPr>
            <a:normAutofit fontScale="90000"/>
          </a:bodyPr>
          <a:lstStyle/>
          <a:p>
            <a:r>
              <a:rPr lang="en-IN" b="0" i="0" dirty="0">
                <a:solidFill>
                  <a:srgbClr val="000000"/>
                </a:solidFill>
                <a:effectLst/>
                <a:latin typeface="Heebo" pitchFamily="2" charset="-79"/>
                <a:cs typeface="Heebo" pitchFamily="2" charset="-79"/>
              </a:rPr>
              <a:t>Spark Built on Hadoop</a:t>
            </a:r>
            <a:br>
              <a:rPr lang="en-IN" b="0" i="0" dirty="0">
                <a:solidFill>
                  <a:srgbClr val="000000"/>
                </a:solidFill>
                <a:effectLst/>
                <a:latin typeface="Heebo" pitchFamily="2" charset="-79"/>
                <a:cs typeface="Heebo" pitchFamily="2" charset="-79"/>
              </a:rPr>
            </a:br>
            <a:endParaRPr lang="en-IN" dirty="0"/>
          </a:p>
        </p:txBody>
      </p:sp>
      <p:pic>
        <p:nvPicPr>
          <p:cNvPr id="5" name="Content Placeholder 4">
            <a:extLst>
              <a:ext uri="{FF2B5EF4-FFF2-40B4-BE49-F238E27FC236}">
                <a16:creationId xmlns:a16="http://schemas.microsoft.com/office/drawing/2014/main" id="{B4310057-24A2-5B41-7EA9-6D946CF1419B}"/>
              </a:ext>
            </a:extLst>
          </p:cNvPr>
          <p:cNvPicPr>
            <a:picLocks noGrp="1" noChangeAspect="1"/>
          </p:cNvPicPr>
          <p:nvPr>
            <p:ph idx="1"/>
          </p:nvPr>
        </p:nvPicPr>
        <p:blipFill>
          <a:blip r:embed="rId2"/>
          <a:stretch>
            <a:fillRect/>
          </a:stretch>
        </p:blipFill>
        <p:spPr>
          <a:xfrm>
            <a:off x="1219200" y="1417638"/>
            <a:ext cx="6629400" cy="2126215"/>
          </a:xfrm>
        </p:spPr>
      </p:pic>
      <p:sp>
        <p:nvSpPr>
          <p:cNvPr id="7" name="TextBox 6">
            <a:extLst>
              <a:ext uri="{FF2B5EF4-FFF2-40B4-BE49-F238E27FC236}">
                <a16:creationId xmlns:a16="http://schemas.microsoft.com/office/drawing/2014/main" id="{498D4E62-21A1-DE16-845C-DE2A628FBBB1}"/>
              </a:ext>
            </a:extLst>
          </p:cNvPr>
          <p:cNvSpPr txBox="1"/>
          <p:nvPr/>
        </p:nvSpPr>
        <p:spPr>
          <a:xfrm>
            <a:off x="1219200" y="3564401"/>
            <a:ext cx="7391400" cy="2031325"/>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Nunito" pitchFamily="2" charset="0"/>
              </a:rPr>
              <a:t>Standalone</a:t>
            </a:r>
            <a:r>
              <a:rPr lang="en-US" b="0" i="0" dirty="0">
                <a:solidFill>
                  <a:srgbClr val="000000"/>
                </a:solidFill>
                <a:effectLst/>
                <a:latin typeface="Nunito" pitchFamily="2" charset="0"/>
              </a:rPr>
              <a:t> − Spark Standalone deployment means Spark occupies the place on top of HDFS(Hadoop Distributed File System) and space is allocated for HDFS, explicitly. Here, Spark and MapReduce will run side by side to cover all spark jobs on cluster.</a:t>
            </a:r>
          </a:p>
          <a:p>
            <a:pPr algn="just">
              <a:buFont typeface="Arial" panose="020B0604020202020204" pitchFamily="34" charset="0"/>
              <a:buChar char="•"/>
            </a:pPr>
            <a:r>
              <a:rPr lang="en-US" b="1" i="0" dirty="0">
                <a:solidFill>
                  <a:srgbClr val="000000"/>
                </a:solidFill>
                <a:effectLst/>
                <a:latin typeface="Nunito" pitchFamily="2" charset="0"/>
              </a:rPr>
              <a:t>Hadoop Yarn</a:t>
            </a:r>
            <a:r>
              <a:rPr lang="en-US" b="0" i="0" dirty="0">
                <a:solidFill>
                  <a:srgbClr val="000000"/>
                </a:solidFill>
                <a:effectLst/>
                <a:latin typeface="Nunito" pitchFamily="2" charset="0"/>
              </a:rPr>
              <a:t> − Hadoop Yarn deployment means, simply, spark runs on Yarn. It helps to integrate Spark into Hadoop ecosystem or Hadoop stack. It allows other components to run on top of stack.</a:t>
            </a:r>
          </a:p>
        </p:txBody>
      </p:sp>
    </p:spTree>
    <p:extLst>
      <p:ext uri="{BB962C8B-B14F-4D97-AF65-F5344CB8AC3E}">
        <p14:creationId xmlns:p14="http://schemas.microsoft.com/office/powerpoint/2010/main" val="331579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7A80-EF0A-A3A4-7C82-5ED95FF61DB1}"/>
              </a:ext>
            </a:extLst>
          </p:cNvPr>
          <p:cNvSpPr>
            <a:spLocks noGrp="1"/>
          </p:cNvSpPr>
          <p:nvPr>
            <p:ph type="title"/>
          </p:nvPr>
        </p:nvSpPr>
        <p:spPr/>
        <p:txBody>
          <a:bodyPr>
            <a:normAutofit fontScale="90000"/>
          </a:bodyPr>
          <a:lstStyle/>
          <a:p>
            <a:r>
              <a:rPr lang="en-IN" b="0" i="0" dirty="0">
                <a:solidFill>
                  <a:srgbClr val="000000"/>
                </a:solidFill>
                <a:effectLst/>
                <a:latin typeface="Heebo" pitchFamily="2" charset="-79"/>
                <a:cs typeface="Heebo" pitchFamily="2" charset="-79"/>
              </a:rPr>
              <a:t>Components of Spark</a:t>
            </a:r>
            <a:br>
              <a:rPr lang="en-IN" b="0" i="0" dirty="0">
                <a:solidFill>
                  <a:srgbClr val="000000"/>
                </a:solidFill>
                <a:effectLst/>
                <a:latin typeface="Heebo" pitchFamily="2" charset="-79"/>
                <a:cs typeface="Heebo" pitchFamily="2" charset="-79"/>
              </a:rPr>
            </a:br>
            <a:endParaRPr lang="en-IN" dirty="0"/>
          </a:p>
        </p:txBody>
      </p:sp>
      <p:pic>
        <p:nvPicPr>
          <p:cNvPr id="5" name="Content Placeholder 4">
            <a:extLst>
              <a:ext uri="{FF2B5EF4-FFF2-40B4-BE49-F238E27FC236}">
                <a16:creationId xmlns:a16="http://schemas.microsoft.com/office/drawing/2014/main" id="{A7EC8DA2-762F-1B5B-8CF2-FF675A6F9C09}"/>
              </a:ext>
            </a:extLst>
          </p:cNvPr>
          <p:cNvPicPr>
            <a:picLocks noGrp="1" noChangeAspect="1"/>
          </p:cNvPicPr>
          <p:nvPr>
            <p:ph idx="1"/>
          </p:nvPr>
        </p:nvPicPr>
        <p:blipFill>
          <a:blip r:embed="rId2"/>
          <a:stretch>
            <a:fillRect/>
          </a:stretch>
        </p:blipFill>
        <p:spPr>
          <a:xfrm>
            <a:off x="1295400" y="1295400"/>
            <a:ext cx="5943600" cy="2667000"/>
          </a:xfrm>
        </p:spPr>
      </p:pic>
    </p:spTree>
    <p:extLst>
      <p:ext uri="{BB962C8B-B14F-4D97-AF65-F5344CB8AC3E}">
        <p14:creationId xmlns:p14="http://schemas.microsoft.com/office/powerpoint/2010/main" val="283508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15C8-7981-86CE-EC8D-F46B5078E535}"/>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Components of Spark</a:t>
            </a:r>
            <a:endParaRPr lang="en-IN" dirty="0"/>
          </a:p>
        </p:txBody>
      </p:sp>
      <p:sp>
        <p:nvSpPr>
          <p:cNvPr id="3" name="Content Placeholder 2">
            <a:extLst>
              <a:ext uri="{FF2B5EF4-FFF2-40B4-BE49-F238E27FC236}">
                <a16:creationId xmlns:a16="http://schemas.microsoft.com/office/drawing/2014/main" id="{2ADABF25-A6CE-D8EB-1519-ABE2933AE6E7}"/>
              </a:ext>
            </a:extLst>
          </p:cNvPr>
          <p:cNvSpPr>
            <a:spLocks noGrp="1"/>
          </p:cNvSpPr>
          <p:nvPr>
            <p:ph idx="1"/>
          </p:nvPr>
        </p:nvSpPr>
        <p:spPr/>
        <p:txBody>
          <a:bodyPr>
            <a:normAutofit fontScale="92500" lnSpcReduction="20000"/>
          </a:bodyPr>
          <a:lstStyle/>
          <a:p>
            <a:pPr marL="0" indent="0" algn="l">
              <a:buNone/>
            </a:pPr>
            <a:r>
              <a:rPr lang="en-US" b="1" i="0" dirty="0">
                <a:effectLst/>
                <a:latin typeface="Heebo" pitchFamily="2" charset="-79"/>
                <a:cs typeface="Heebo" pitchFamily="2" charset="-79"/>
              </a:rPr>
              <a:t>Apache Spark Core</a:t>
            </a:r>
          </a:p>
          <a:p>
            <a:pPr algn="just"/>
            <a:r>
              <a:rPr lang="en-US" b="0" i="0" dirty="0">
                <a:solidFill>
                  <a:srgbClr val="000000"/>
                </a:solidFill>
                <a:effectLst/>
                <a:latin typeface="Nunito" pitchFamily="2" charset="0"/>
              </a:rPr>
              <a:t>Spark Core is the underlying general execution engine for spark platform that all other functionality is built upon. </a:t>
            </a:r>
          </a:p>
          <a:p>
            <a:pPr algn="just"/>
            <a:r>
              <a:rPr lang="en-US" b="0" i="0" dirty="0">
                <a:solidFill>
                  <a:srgbClr val="000000"/>
                </a:solidFill>
                <a:effectLst/>
                <a:latin typeface="Nunito" pitchFamily="2" charset="0"/>
              </a:rPr>
              <a:t>It provides In-Memory computing and referencing datasets in external storage systems.</a:t>
            </a:r>
          </a:p>
          <a:p>
            <a:pPr algn="just"/>
            <a:r>
              <a:rPr lang="en-IN" b="0" i="0" dirty="0">
                <a:solidFill>
                  <a:srgbClr val="212529"/>
                </a:solidFill>
                <a:effectLst/>
                <a:latin typeface="Open Sans" panose="020B0606030504020204" pitchFamily="34" charset="0"/>
              </a:rPr>
              <a:t>Spare Core is the basic building block of Spark, which includes all components for job scheduling, performing various memory operations etc.</a:t>
            </a:r>
          </a:p>
          <a:p>
            <a:pPr algn="just"/>
            <a:endParaRPr lang="en-US"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218102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3A3D-9943-BA91-F064-75FE76CE6A20}"/>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Components of Spark</a:t>
            </a:r>
            <a:endParaRPr lang="en-IN" dirty="0"/>
          </a:p>
        </p:txBody>
      </p:sp>
      <p:sp>
        <p:nvSpPr>
          <p:cNvPr id="3" name="Content Placeholder 2">
            <a:extLst>
              <a:ext uri="{FF2B5EF4-FFF2-40B4-BE49-F238E27FC236}">
                <a16:creationId xmlns:a16="http://schemas.microsoft.com/office/drawing/2014/main" id="{5B4A9D26-BAD4-9FC0-8209-279D77BC7221}"/>
              </a:ext>
            </a:extLst>
          </p:cNvPr>
          <p:cNvSpPr>
            <a:spLocks noGrp="1"/>
          </p:cNvSpPr>
          <p:nvPr>
            <p:ph idx="1"/>
          </p:nvPr>
        </p:nvSpPr>
        <p:spPr/>
        <p:txBody>
          <a:bodyPr>
            <a:normAutofit fontScale="47500" lnSpcReduction="20000"/>
          </a:bodyPr>
          <a:lstStyle/>
          <a:p>
            <a:pPr marL="0" indent="0" algn="l">
              <a:buNone/>
            </a:pPr>
            <a:r>
              <a:rPr lang="en-US" b="1" i="0" dirty="0">
                <a:effectLst/>
                <a:latin typeface="Heebo" pitchFamily="2" charset="-79"/>
                <a:cs typeface="Heebo" pitchFamily="2" charset="-79"/>
              </a:rPr>
              <a:t>Spark SQL</a:t>
            </a:r>
          </a:p>
          <a:p>
            <a:pPr algn="just"/>
            <a:r>
              <a:rPr lang="en-US" b="0" i="0" dirty="0">
                <a:solidFill>
                  <a:srgbClr val="000000"/>
                </a:solidFill>
                <a:effectLst/>
                <a:latin typeface="Nunito" pitchFamily="2" charset="0"/>
              </a:rPr>
              <a:t>Spark SQL is a component on top of Spark Core which provides support for structured and semi-structured data.</a:t>
            </a:r>
          </a:p>
          <a:p>
            <a:pPr marL="0" indent="0">
              <a:buNone/>
            </a:pPr>
            <a:endParaRPr lang="en-US" b="1" dirty="0">
              <a:latin typeface="Heebo" pitchFamily="2" charset="-79"/>
              <a:cs typeface="Heebo" pitchFamily="2" charset="-79"/>
            </a:endParaRPr>
          </a:p>
          <a:p>
            <a:pPr marL="0" indent="0">
              <a:buNone/>
            </a:pPr>
            <a:r>
              <a:rPr lang="en-US" b="1" dirty="0">
                <a:latin typeface="Heebo" pitchFamily="2" charset="-79"/>
                <a:cs typeface="Heebo" pitchFamily="2" charset="-79"/>
              </a:rPr>
              <a:t>Spark Streaming</a:t>
            </a:r>
          </a:p>
          <a:p>
            <a:pPr marL="0" indent="0">
              <a:buNone/>
            </a:pPr>
            <a:endParaRPr lang="en-US" b="1" dirty="0">
              <a:latin typeface="Heebo" pitchFamily="2" charset="-79"/>
              <a:cs typeface="Heebo" pitchFamily="2" charset="-79"/>
            </a:endParaRPr>
          </a:p>
          <a:p>
            <a:pPr algn="just"/>
            <a:r>
              <a:rPr lang="en-US" b="0" i="0" dirty="0">
                <a:solidFill>
                  <a:srgbClr val="000000"/>
                </a:solidFill>
                <a:effectLst/>
                <a:latin typeface="Nunito" pitchFamily="2" charset="0"/>
              </a:rPr>
              <a:t>Spark Streaming leverages Spark Core's fast scheduling capability to perform streaming analytics. It ingests data in mini-batches and performs RDD (Resilient Distributed Datasets) transformations on those mini-batches of data.</a:t>
            </a:r>
          </a:p>
          <a:p>
            <a:pPr marL="0" indent="0" algn="just">
              <a:buNone/>
            </a:pPr>
            <a:endParaRPr lang="en-US" b="1" dirty="0">
              <a:solidFill>
                <a:srgbClr val="000000"/>
              </a:solidFill>
              <a:latin typeface="Nunito" pitchFamily="2" charset="0"/>
              <a:cs typeface="Heebo" pitchFamily="2" charset="-79"/>
            </a:endParaRPr>
          </a:p>
          <a:p>
            <a:pPr marL="0" indent="0" algn="just">
              <a:buNone/>
            </a:pPr>
            <a:r>
              <a:rPr lang="en-US" b="1" i="0" dirty="0" err="1">
                <a:effectLst/>
                <a:latin typeface="Heebo" pitchFamily="2" charset="-79"/>
                <a:cs typeface="Heebo" pitchFamily="2" charset="-79"/>
              </a:rPr>
              <a:t>MLlib</a:t>
            </a:r>
            <a:r>
              <a:rPr lang="en-US" b="1" i="0" dirty="0">
                <a:effectLst/>
                <a:latin typeface="Heebo" pitchFamily="2" charset="-79"/>
                <a:cs typeface="Heebo" pitchFamily="2" charset="-79"/>
              </a:rPr>
              <a:t> (Machine Learning Library)</a:t>
            </a:r>
          </a:p>
          <a:p>
            <a:pPr marL="0" indent="0" algn="just">
              <a:buNone/>
            </a:pPr>
            <a:endParaRPr lang="en-US" b="1" i="0" dirty="0">
              <a:effectLst/>
              <a:latin typeface="Heebo" pitchFamily="2" charset="-79"/>
              <a:cs typeface="Heebo" pitchFamily="2" charset="-79"/>
            </a:endParaRPr>
          </a:p>
          <a:p>
            <a:pPr algn="just"/>
            <a:r>
              <a:rPr lang="en-US" b="0" i="0" dirty="0" err="1">
                <a:solidFill>
                  <a:srgbClr val="000000"/>
                </a:solidFill>
                <a:effectLst/>
                <a:latin typeface="Nunito" pitchFamily="2" charset="0"/>
              </a:rPr>
              <a:t>MLlib</a:t>
            </a:r>
            <a:r>
              <a:rPr lang="en-US" b="0" i="0" dirty="0">
                <a:solidFill>
                  <a:srgbClr val="000000"/>
                </a:solidFill>
                <a:effectLst/>
                <a:latin typeface="Nunito" pitchFamily="2" charset="0"/>
              </a:rPr>
              <a:t> is a distributed machine learning framework above Spark because of the distributed memory-based Spark architecture. </a:t>
            </a:r>
          </a:p>
          <a:p>
            <a:pPr marL="0" indent="0" algn="just">
              <a:buNone/>
            </a:pPr>
            <a:endParaRPr lang="en-US" b="1" i="0" dirty="0">
              <a:effectLst/>
              <a:latin typeface="Heebo" pitchFamily="2" charset="-79"/>
              <a:cs typeface="Heebo" pitchFamily="2" charset="-79"/>
            </a:endParaRPr>
          </a:p>
          <a:p>
            <a:pPr marL="0" indent="0" algn="just">
              <a:buNone/>
            </a:pPr>
            <a:r>
              <a:rPr lang="en-US" b="1" i="0" dirty="0" err="1">
                <a:effectLst/>
                <a:latin typeface="Heebo" pitchFamily="2" charset="-79"/>
                <a:cs typeface="Heebo" pitchFamily="2" charset="-79"/>
              </a:rPr>
              <a:t>GraphX</a:t>
            </a:r>
            <a:endParaRPr lang="en-US" b="1" i="0" dirty="0">
              <a:effectLst/>
              <a:latin typeface="Heebo" pitchFamily="2" charset="-79"/>
              <a:cs typeface="Heebo" pitchFamily="2" charset="-79"/>
            </a:endParaRPr>
          </a:p>
          <a:p>
            <a:pPr algn="just"/>
            <a:r>
              <a:rPr lang="en-US" b="0" i="0" dirty="0" err="1">
                <a:solidFill>
                  <a:srgbClr val="000000"/>
                </a:solidFill>
                <a:effectLst/>
                <a:latin typeface="Nunito" pitchFamily="2" charset="0"/>
              </a:rPr>
              <a:t>GraphX</a:t>
            </a:r>
            <a:r>
              <a:rPr lang="en-US" b="0" i="0" dirty="0">
                <a:solidFill>
                  <a:srgbClr val="000000"/>
                </a:solidFill>
                <a:effectLst/>
                <a:latin typeface="Nunito" pitchFamily="2" charset="0"/>
              </a:rPr>
              <a:t> is a distributed graph-processing framework on top of Spark. It provides an API for expressing graph computation that can model the user-defined graphs by using Pregel abstraction API. It also provides an optimized runtime for this abstraction.</a:t>
            </a:r>
          </a:p>
          <a:p>
            <a:endParaRPr lang="en-IN" dirty="0"/>
          </a:p>
        </p:txBody>
      </p:sp>
    </p:spTree>
    <p:extLst>
      <p:ext uri="{BB962C8B-B14F-4D97-AF65-F5344CB8AC3E}">
        <p14:creationId xmlns:p14="http://schemas.microsoft.com/office/powerpoint/2010/main" val="4278300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1538</TotalTime>
  <Words>1425</Words>
  <Application>Microsoft Office PowerPoint</Application>
  <PresentationFormat>On-screen Show (4:3)</PresentationFormat>
  <Paragraphs>108</Paragraphs>
  <Slides>24</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DM Sans</vt:lpstr>
      <vt:lpstr>Google Sans</vt:lpstr>
      <vt:lpstr>Heebo</vt:lpstr>
      <vt:lpstr>Nunito</vt:lpstr>
      <vt:lpstr>Open Sans</vt:lpstr>
      <vt:lpstr>Office Theme</vt:lpstr>
      <vt:lpstr>Apache Spark</vt:lpstr>
      <vt:lpstr>PowerPoint Presentation</vt:lpstr>
      <vt:lpstr>Why spark?</vt:lpstr>
      <vt:lpstr>Apache Spark </vt:lpstr>
      <vt:lpstr>Features of Apache Spark </vt:lpstr>
      <vt:lpstr>Spark Built on Hadoop </vt:lpstr>
      <vt:lpstr>Components of Spark </vt:lpstr>
      <vt:lpstr>Components of Spark</vt:lpstr>
      <vt:lpstr>Components of Spark</vt:lpstr>
      <vt:lpstr>PowerPoint Presentation</vt:lpstr>
      <vt:lpstr>PowerPoint Presentation</vt:lpstr>
      <vt:lpstr>PowerPoint Presentation</vt:lpstr>
      <vt:lpstr>PowerPoint Presentation</vt:lpstr>
      <vt:lpstr>PowerPoint Presentation</vt:lpstr>
      <vt:lpstr>Resilient Distributed Dataset (RDD)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rekha</dc:creator>
  <cp:lastModifiedBy>Priyanka Makkar</cp:lastModifiedBy>
  <cp:revision>66</cp:revision>
  <dcterms:created xsi:type="dcterms:W3CDTF">2023-05-03T01:32:22Z</dcterms:created>
  <dcterms:modified xsi:type="dcterms:W3CDTF">2023-05-09T03:53:39Z</dcterms:modified>
</cp:coreProperties>
</file>