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Narrow" charset="1" panose="00000506000000000000"/>
      <p:regular r:id="rId10"/>
    </p:embeddedFont>
    <p:embeddedFont>
      <p:font typeface="Agrandir Narrow Bold" charset="1" panose="00000806000000000000"/>
      <p:regular r:id="rId11"/>
    </p:embeddedFont>
    <p:embeddedFont>
      <p:font typeface="Agrandir Narrow Italics" charset="1" panose="00000506000000000000"/>
      <p:regular r:id="rId12"/>
    </p:embeddedFont>
    <p:embeddedFont>
      <p:font typeface="Agrandir Narrow Bold Italics" charset="1" panose="00000806000000000000"/>
      <p:regular r:id="rId13"/>
    </p:embeddedFont>
    <p:embeddedFont>
      <p:font typeface="Agrandir Narrow Thin" charset="1" panose="00000206000000000000"/>
      <p:regular r:id="rId14"/>
    </p:embeddedFont>
    <p:embeddedFont>
      <p:font typeface="Agrandir Narrow Thin Italics" charset="1" panose="00000206000000000000"/>
      <p:regular r:id="rId15"/>
    </p:embeddedFont>
    <p:embeddedFont>
      <p:font typeface="Agrandir Narrow Medium" charset="1" panose="00000606000000000000"/>
      <p:regular r:id="rId16"/>
    </p:embeddedFont>
    <p:embeddedFont>
      <p:font typeface="Agrandir Narrow Medium Italics" charset="1" panose="00000606000000000000"/>
      <p:regular r:id="rId17"/>
    </p:embeddedFont>
    <p:embeddedFont>
      <p:font typeface="Agrandir Narrow Ultra-Bold" charset="1" panose="00000906000000000000"/>
      <p:regular r:id="rId18"/>
    </p:embeddedFont>
    <p:embeddedFont>
      <p:font typeface="Agrandir Narrow Ultra-Bold Italics" charset="1" panose="00000906000000000000"/>
      <p:regular r:id="rId19"/>
    </p:embeddedFont>
    <p:embeddedFont>
      <p:font typeface="Agrandir Narrow Heavy" charset="1" panose="00000A06000000000000"/>
      <p:regular r:id="rId20"/>
    </p:embeddedFont>
    <p:embeddedFont>
      <p:font typeface="Agrandir Narrow Heavy Italics" charset="1" panose="00000A06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285503" y="4421228"/>
            <a:ext cx="11246201" cy="0"/>
          </a:xfrm>
          <a:prstGeom prst="line">
            <a:avLst/>
          </a:prstGeom>
          <a:ln cap="rnd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85503" y="3274644"/>
            <a:ext cx="11386938" cy="83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15"/>
              </a:lnSpc>
            </a:pPr>
            <a:r>
              <a:rPr lang="en-US" sz="5832" spc="419">
                <a:solidFill>
                  <a:srgbClr val="FFFFFF"/>
                </a:solidFill>
                <a:latin typeface="Open Sauce Medium"/>
              </a:rPr>
              <a:t>ROAD ACCIDENT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5503" y="4678403"/>
            <a:ext cx="5187913" cy="99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6"/>
              </a:lnSpc>
            </a:pPr>
            <a:r>
              <a:rPr lang="en-US" sz="3260" spc="277">
                <a:solidFill>
                  <a:srgbClr val="FFFFFF"/>
                </a:solidFill>
                <a:latin typeface="Agrandir Narrow Bold"/>
              </a:rPr>
              <a:t>Steering Towards A Safer Future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3865">
            <a:off x="-2984685" y="1184351"/>
            <a:ext cx="15802157" cy="9423832"/>
          </a:xfrm>
          <a:custGeom>
            <a:avLst/>
            <a:gdLst/>
            <a:ahLst/>
            <a:cxnLst/>
            <a:rect r="r" b="b" t="t" l="l"/>
            <a:pathLst>
              <a:path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8046708" y="385825"/>
            <a:ext cx="11245538" cy="9778557"/>
            <a:chOff x="0" y="0"/>
            <a:chExt cx="2961788" cy="25754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61788" cy="2575422"/>
            </a:xfrm>
            <a:custGeom>
              <a:avLst/>
              <a:gdLst/>
              <a:ahLst/>
              <a:cxnLst/>
              <a:rect r="r" b="b" t="t" l="l"/>
              <a:pathLst>
                <a:path h="2575422" w="2961788">
                  <a:moveTo>
                    <a:pt x="0" y="0"/>
                  </a:moveTo>
                  <a:lnTo>
                    <a:pt x="2961788" y="0"/>
                  </a:lnTo>
                  <a:lnTo>
                    <a:pt x="2961788" y="2575422"/>
                  </a:lnTo>
                  <a:lnTo>
                    <a:pt x="0" y="2575422"/>
                  </a:lnTo>
                  <a:close/>
                </a:path>
              </a:pathLst>
            </a:custGeom>
            <a:solidFill>
              <a:srgbClr val="19225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961788" cy="2603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-423600" y="9220200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9144000" y="1482725"/>
            <a:ext cx="8347436" cy="0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144000" y="660400"/>
            <a:ext cx="6899678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1757144"/>
            <a:ext cx="8834424" cy="666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1686" indent="-300843" lvl="1">
              <a:lnSpc>
                <a:spcPts val="4096"/>
              </a:lnSpc>
              <a:buFont typeface="Arial"/>
              <a:buChar char="•"/>
            </a:pPr>
            <a:r>
              <a:rPr lang="en-US" sz="2786">
                <a:solidFill>
                  <a:srgbClr val="FFFFFF"/>
                </a:solidFill>
                <a:latin typeface="Open Sauce Light"/>
              </a:rPr>
              <a:t>Identify patterns and trends in accident data to develop proactive measures and policies for accident prevention.</a:t>
            </a:r>
          </a:p>
          <a:p>
            <a:pPr marL="601686" indent="-300843" lvl="1">
              <a:lnSpc>
                <a:spcPts val="4096"/>
              </a:lnSpc>
              <a:buFont typeface="Arial"/>
              <a:buChar char="•"/>
            </a:pPr>
            <a:r>
              <a:rPr lang="en-US" sz="2786">
                <a:solidFill>
                  <a:srgbClr val="FFFFFF"/>
                </a:solidFill>
                <a:latin typeface="Open Sauce Light"/>
              </a:rPr>
              <a:t>Analyze data to identify key contributing factors to accidents, such as weather conditions, time of day, and road infrastructure, for targeted prevention strategies.</a:t>
            </a:r>
          </a:p>
          <a:p>
            <a:pPr marL="601686" indent="-300843" lvl="1">
              <a:lnSpc>
                <a:spcPts val="4096"/>
              </a:lnSpc>
              <a:buFont typeface="Arial"/>
              <a:buChar char="•"/>
            </a:pPr>
            <a:r>
              <a:rPr lang="en-US" sz="2786">
                <a:solidFill>
                  <a:srgbClr val="FFFFFF"/>
                </a:solidFill>
                <a:latin typeface="Open Sauce Light"/>
              </a:rPr>
              <a:t>Study seasonal variations in accident rates to implement season-specific awareness campaigns and safety measures.</a:t>
            </a:r>
          </a:p>
          <a:p>
            <a:pPr marL="601686" indent="-300843" lvl="1">
              <a:lnSpc>
                <a:spcPts val="4096"/>
              </a:lnSpc>
              <a:buFont typeface="Arial"/>
              <a:buChar char="•"/>
            </a:pPr>
            <a:r>
              <a:rPr lang="en-US" sz="2786">
                <a:solidFill>
                  <a:srgbClr val="FFFFFF"/>
                </a:solidFill>
                <a:latin typeface="Open Sauce Light"/>
              </a:rPr>
              <a:t> Encourage stakeholders to make informed decisions by leveraging the insights derived from the road accident analysis dashboard.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3865">
            <a:off x="10983650" y="-1054053"/>
            <a:ext cx="15802157" cy="9423832"/>
          </a:xfrm>
          <a:custGeom>
            <a:avLst/>
            <a:gdLst/>
            <a:ahLst/>
            <a:cxnLst/>
            <a:rect r="r" b="b" t="t" l="l"/>
            <a:pathLst>
              <a:path h="9423832" w="15802157">
                <a:moveTo>
                  <a:pt x="0" y="0"/>
                </a:moveTo>
                <a:lnTo>
                  <a:pt x="15802158" y="0"/>
                </a:lnTo>
                <a:lnTo>
                  <a:pt x="15802158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6398" y="1333975"/>
            <a:ext cx="15433919" cy="7619050"/>
            <a:chOff x="0" y="0"/>
            <a:chExt cx="4064900" cy="2006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900" cy="2006663"/>
            </a:xfrm>
            <a:custGeom>
              <a:avLst/>
              <a:gdLst/>
              <a:ahLst/>
              <a:cxnLst/>
              <a:rect r="r" b="b" t="t" l="l"/>
              <a:pathLst>
                <a:path h="2006663" w="4064900">
                  <a:moveTo>
                    <a:pt x="0" y="0"/>
                  </a:moveTo>
                  <a:lnTo>
                    <a:pt x="4064900" y="0"/>
                  </a:lnTo>
                  <a:lnTo>
                    <a:pt x="4064900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>
              <a:solidFill>
                <a:srgbClr val="20235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64900" cy="2035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1949" y="1388289"/>
            <a:ext cx="14519717" cy="827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3"/>
              </a:lnSpc>
            </a:pPr>
            <a:r>
              <a:rPr lang="en-US" sz="3811">
                <a:solidFill>
                  <a:srgbClr val="000000"/>
                </a:solidFill>
                <a:latin typeface="Open Sauce Light"/>
              </a:rPr>
              <a:t>Data Munging:</a:t>
            </a:r>
          </a:p>
          <a:p>
            <a:pPr>
              <a:lnSpc>
                <a:spcPts val="5603"/>
              </a:lnSpc>
            </a:pPr>
          </a:p>
          <a:p>
            <a:pPr marL="822937" indent="-411468" lvl="1">
              <a:lnSpc>
                <a:spcPts val="5603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Open Sauce Light"/>
              </a:rPr>
              <a:t>Cleaned the data by removing empty rows, removed spelling errors and changed data types of the required fields.</a:t>
            </a:r>
          </a:p>
          <a:p>
            <a:pPr marL="822937" indent="-411468" lvl="1">
              <a:lnSpc>
                <a:spcPts val="5603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Open Sauce Light"/>
              </a:rPr>
              <a:t>Created another table called ‘Calendar’ because the main Data table contains many accidents on the same date which will lead to some errors in the calculation.</a:t>
            </a:r>
          </a:p>
          <a:p>
            <a:pPr marL="822937" indent="-411468" lvl="1">
              <a:lnSpc>
                <a:spcPts val="5603"/>
              </a:lnSpc>
              <a:buFont typeface="Arial"/>
              <a:buChar char="•"/>
            </a:pPr>
            <a:r>
              <a:rPr lang="en-US" sz="3811">
                <a:solidFill>
                  <a:srgbClr val="000000"/>
                </a:solidFill>
                <a:latin typeface="Open Sauce Light"/>
              </a:rPr>
              <a:t>Established a relationship between Calendar and Data table.</a:t>
            </a:r>
          </a:p>
          <a:p>
            <a:pPr>
              <a:lnSpc>
                <a:spcPts val="5015"/>
              </a:lnSpc>
            </a:pPr>
          </a:p>
          <a:p>
            <a:pPr>
              <a:lnSpc>
                <a:spcPts val="501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3865">
            <a:off x="10983650" y="-1054053"/>
            <a:ext cx="15802157" cy="9423832"/>
          </a:xfrm>
          <a:custGeom>
            <a:avLst/>
            <a:gdLst/>
            <a:ahLst/>
            <a:cxnLst/>
            <a:rect r="r" b="b" t="t" l="l"/>
            <a:pathLst>
              <a:path h="9423832" w="15802157">
                <a:moveTo>
                  <a:pt x="0" y="0"/>
                </a:moveTo>
                <a:lnTo>
                  <a:pt x="15802158" y="0"/>
                </a:lnTo>
                <a:lnTo>
                  <a:pt x="15802158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2558" y="402674"/>
            <a:ext cx="17192906" cy="562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34"/>
              </a:lnSpc>
            </a:pPr>
            <a:r>
              <a:rPr lang="en-US" sz="4513">
                <a:solidFill>
                  <a:srgbClr val="000000"/>
                </a:solidFill>
                <a:latin typeface="Open Sauce Light"/>
              </a:rPr>
              <a:t>Creation of Calendar table:</a:t>
            </a:r>
          </a:p>
          <a:p>
            <a:pPr>
              <a:lnSpc>
                <a:spcPts val="6634"/>
              </a:lnSpc>
            </a:pPr>
          </a:p>
          <a:p>
            <a:pPr>
              <a:lnSpc>
                <a:spcPts val="6634"/>
              </a:lnSpc>
            </a:pPr>
          </a:p>
          <a:p>
            <a:pPr>
              <a:lnSpc>
                <a:spcPts val="6634"/>
              </a:lnSpc>
            </a:pPr>
            <a:r>
              <a:rPr lang="en-US" sz="4513">
                <a:solidFill>
                  <a:srgbClr val="000000"/>
                </a:solidFill>
                <a:latin typeface="Open Sauce Light"/>
              </a:rPr>
              <a:t>Data Modelling:</a:t>
            </a:r>
          </a:p>
          <a:p>
            <a:pPr>
              <a:lnSpc>
                <a:spcPts val="6634"/>
              </a:lnSpc>
            </a:pPr>
          </a:p>
          <a:p>
            <a:pPr>
              <a:lnSpc>
                <a:spcPts val="5938"/>
              </a:lnSpc>
            </a:pPr>
          </a:p>
          <a:p>
            <a:pPr>
              <a:lnSpc>
                <a:spcPts val="593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82558" y="1453658"/>
            <a:ext cx="13147724" cy="801426"/>
          </a:xfrm>
          <a:custGeom>
            <a:avLst/>
            <a:gdLst/>
            <a:ahLst/>
            <a:cxnLst/>
            <a:rect r="r" b="b" t="t" l="l"/>
            <a:pathLst>
              <a:path h="801426" w="13147724">
                <a:moveTo>
                  <a:pt x="0" y="0"/>
                </a:moveTo>
                <a:lnTo>
                  <a:pt x="13147724" y="0"/>
                </a:lnTo>
                <a:lnTo>
                  <a:pt x="13147724" y="801427"/>
                </a:lnTo>
                <a:lnTo>
                  <a:pt x="0" y="801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2558" y="3915125"/>
            <a:ext cx="11310680" cy="6028606"/>
          </a:xfrm>
          <a:custGeom>
            <a:avLst/>
            <a:gdLst/>
            <a:ahLst/>
            <a:cxnLst/>
            <a:rect r="r" b="b" t="t" l="l"/>
            <a:pathLst>
              <a:path h="6028606" w="11310680">
                <a:moveTo>
                  <a:pt x="0" y="0"/>
                </a:moveTo>
                <a:lnTo>
                  <a:pt x="11310680" y="0"/>
                </a:lnTo>
                <a:lnTo>
                  <a:pt x="11310680" y="6028606"/>
                </a:lnTo>
                <a:lnTo>
                  <a:pt x="0" y="60286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999" y="1420824"/>
            <a:ext cx="17265975" cy="800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CY Accidents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PY Accidents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YOY Accidents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17999" y="2452178"/>
            <a:ext cx="12900617" cy="777927"/>
          </a:xfrm>
          <a:custGeom>
            <a:avLst/>
            <a:gdLst/>
            <a:ahLst/>
            <a:cxnLst/>
            <a:rect r="r" b="b" t="t" l="l"/>
            <a:pathLst>
              <a:path h="777927" w="12900617">
                <a:moveTo>
                  <a:pt x="0" y="0"/>
                </a:moveTo>
                <a:lnTo>
                  <a:pt x="12900618" y="0"/>
                </a:lnTo>
                <a:lnTo>
                  <a:pt x="12900618" y="777927"/>
                </a:lnTo>
                <a:lnTo>
                  <a:pt x="0" y="777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4854" y="5238744"/>
            <a:ext cx="12863762" cy="583958"/>
          </a:xfrm>
          <a:custGeom>
            <a:avLst/>
            <a:gdLst/>
            <a:ahLst/>
            <a:cxnLst/>
            <a:rect r="r" b="b" t="t" l="l"/>
            <a:pathLst>
              <a:path h="583958" w="12863762">
                <a:moveTo>
                  <a:pt x="0" y="0"/>
                </a:moveTo>
                <a:lnTo>
                  <a:pt x="12863763" y="0"/>
                </a:lnTo>
                <a:lnTo>
                  <a:pt x="12863763" y="583958"/>
                </a:lnTo>
                <a:lnTo>
                  <a:pt x="0" y="583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969" y="7816317"/>
            <a:ext cx="11237726" cy="683664"/>
          </a:xfrm>
          <a:custGeom>
            <a:avLst/>
            <a:gdLst/>
            <a:ahLst/>
            <a:cxnLst/>
            <a:rect r="r" b="b" t="t" l="l"/>
            <a:pathLst>
              <a:path h="683664" w="11237726">
                <a:moveTo>
                  <a:pt x="0" y="0"/>
                </a:moveTo>
                <a:lnTo>
                  <a:pt x="11237726" y="0"/>
                </a:lnTo>
                <a:lnTo>
                  <a:pt x="11237726" y="683664"/>
                </a:lnTo>
                <a:lnTo>
                  <a:pt x="0" y="683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999" y="168987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66">
                <a:solidFill>
                  <a:srgbClr val="FFFFFF"/>
                </a:solidFill>
                <a:latin typeface="Open Sauce Medium"/>
              </a:rPr>
              <a:t>Creating Measures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999" y="1420824"/>
            <a:ext cx="17265975" cy="800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CY Casualities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PY Casualities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  <a:r>
              <a:rPr lang="en-US" sz="3558" spc="359">
                <a:solidFill>
                  <a:srgbClr val="FFFFFF"/>
                </a:solidFill>
                <a:latin typeface="Open Sauce Medium"/>
              </a:rPr>
              <a:t>YOY Casualities</a:t>
            </a: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  <a:p>
            <a:pPr>
              <a:lnSpc>
                <a:spcPts val="4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08412" y="2475399"/>
            <a:ext cx="11968050" cy="710603"/>
          </a:xfrm>
          <a:custGeom>
            <a:avLst/>
            <a:gdLst/>
            <a:ahLst/>
            <a:cxnLst/>
            <a:rect r="r" b="b" t="t" l="l"/>
            <a:pathLst>
              <a:path h="710603" w="11968050">
                <a:moveTo>
                  <a:pt x="0" y="0"/>
                </a:moveTo>
                <a:lnTo>
                  <a:pt x="11968050" y="0"/>
                </a:lnTo>
                <a:lnTo>
                  <a:pt x="11968050" y="710603"/>
                </a:lnTo>
                <a:lnTo>
                  <a:pt x="0" y="710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8076" y="5215522"/>
            <a:ext cx="12154033" cy="610609"/>
          </a:xfrm>
          <a:custGeom>
            <a:avLst/>
            <a:gdLst/>
            <a:ahLst/>
            <a:cxnLst/>
            <a:rect r="r" b="b" t="t" l="l"/>
            <a:pathLst>
              <a:path h="610609" w="12154033">
                <a:moveTo>
                  <a:pt x="0" y="0"/>
                </a:moveTo>
                <a:lnTo>
                  <a:pt x="12154033" y="0"/>
                </a:lnTo>
                <a:lnTo>
                  <a:pt x="12154033" y="610610"/>
                </a:lnTo>
                <a:lnTo>
                  <a:pt x="0" y="610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1633" y="8025310"/>
            <a:ext cx="11753296" cy="822731"/>
          </a:xfrm>
          <a:custGeom>
            <a:avLst/>
            <a:gdLst/>
            <a:ahLst/>
            <a:cxnLst/>
            <a:rect r="r" b="b" t="t" l="l"/>
            <a:pathLst>
              <a:path h="822731" w="11753296">
                <a:moveTo>
                  <a:pt x="0" y="0"/>
                </a:moveTo>
                <a:lnTo>
                  <a:pt x="11753296" y="0"/>
                </a:lnTo>
                <a:lnTo>
                  <a:pt x="11753296" y="822731"/>
                </a:lnTo>
                <a:lnTo>
                  <a:pt x="0" y="8227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999" y="168987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66">
                <a:solidFill>
                  <a:srgbClr val="FFFFFF"/>
                </a:solidFill>
                <a:latin typeface="Open Sauce Medium"/>
              </a:rPr>
              <a:t>Creating Measures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68" y="461475"/>
            <a:ext cx="17547065" cy="9364051"/>
          </a:xfrm>
          <a:custGeom>
            <a:avLst/>
            <a:gdLst/>
            <a:ahLst/>
            <a:cxnLst/>
            <a:rect r="r" b="b" t="t" l="l"/>
            <a:pathLst>
              <a:path h="9364051" w="17547065">
                <a:moveTo>
                  <a:pt x="0" y="0"/>
                </a:moveTo>
                <a:lnTo>
                  <a:pt x="17547064" y="0"/>
                </a:lnTo>
                <a:lnTo>
                  <a:pt x="17547064" y="9364050"/>
                </a:lnTo>
                <a:lnTo>
                  <a:pt x="0" y="9364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" t="-2818" r="0" b="-230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3865">
            <a:off x="-2984685" y="1184351"/>
            <a:ext cx="15802157" cy="9423832"/>
          </a:xfrm>
          <a:custGeom>
            <a:avLst/>
            <a:gdLst/>
            <a:ahLst/>
            <a:cxnLst/>
            <a:rect r="r" b="b" t="t" l="l"/>
            <a:pathLst>
              <a:path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8046708" y="385825"/>
            <a:ext cx="11245538" cy="9778557"/>
            <a:chOff x="0" y="0"/>
            <a:chExt cx="2961788" cy="25754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61788" cy="2575422"/>
            </a:xfrm>
            <a:custGeom>
              <a:avLst/>
              <a:gdLst/>
              <a:ahLst/>
              <a:cxnLst/>
              <a:rect r="r" b="b" t="t" l="l"/>
              <a:pathLst>
                <a:path h="2575422" w="2961788">
                  <a:moveTo>
                    <a:pt x="0" y="0"/>
                  </a:moveTo>
                  <a:lnTo>
                    <a:pt x="2961788" y="0"/>
                  </a:lnTo>
                  <a:lnTo>
                    <a:pt x="2961788" y="2575422"/>
                  </a:lnTo>
                  <a:lnTo>
                    <a:pt x="0" y="2575422"/>
                  </a:lnTo>
                  <a:close/>
                </a:path>
              </a:pathLst>
            </a:custGeom>
            <a:solidFill>
              <a:srgbClr val="19225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961788" cy="2603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-423600" y="9220200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9144000" y="1482725"/>
            <a:ext cx="8347436" cy="0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144000" y="660400"/>
            <a:ext cx="6899678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49"/>
              </a:lnSpc>
            </a:pPr>
            <a:r>
              <a:rPr lang="en-US" sz="5499" spc="175">
                <a:solidFill>
                  <a:srgbClr val="FFFFFF"/>
                </a:solidFill>
                <a:latin typeface="Open Sauce Medium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00506" y="1770841"/>
            <a:ext cx="8834424" cy="7063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8044" indent="-344022" lvl="1">
              <a:lnSpc>
                <a:spcPts val="4684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Open Sauce Light"/>
              </a:rPr>
              <a:t>From the visualisation it can be seen that number of casualities and number of accidents has been significantly reduced from previous year.</a:t>
            </a:r>
          </a:p>
          <a:p>
            <a:pPr marL="688044" indent="-344022" lvl="1">
              <a:lnSpc>
                <a:spcPts val="4684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Open Sauce Light"/>
              </a:rPr>
              <a:t>Visualisations indicate that there are more casualties during the day than at night.</a:t>
            </a:r>
          </a:p>
          <a:p>
            <a:pPr marL="688044" indent="-344022" lvl="1">
              <a:lnSpc>
                <a:spcPts val="4684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Open Sauce Light"/>
              </a:rPr>
              <a:t>Visualisations indicate that urban areas experience a higher number of casualties than rural ones.</a:t>
            </a:r>
          </a:p>
          <a:p>
            <a:pPr marL="688044" indent="-344022" lvl="1">
              <a:lnSpc>
                <a:spcPts val="4684"/>
              </a:lnSpc>
              <a:buFont typeface="Arial"/>
              <a:buChar char="•"/>
            </a:pPr>
            <a:r>
              <a:rPr lang="en-US" sz="3186">
                <a:solidFill>
                  <a:srgbClr val="FFFFFF"/>
                </a:solidFill>
                <a:latin typeface="Open Sauce Light"/>
              </a:rPr>
              <a:t>When it comes to vehicle categories, cars inflict the most casualties, followed by vans and bikes.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285503" y="4421228"/>
            <a:ext cx="8762282" cy="0"/>
          </a:xfrm>
          <a:prstGeom prst="line">
            <a:avLst/>
          </a:prstGeom>
          <a:ln cap="rnd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15135" y="2810205"/>
            <a:ext cx="11386938" cy="143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144"/>
              </a:lnSpc>
            </a:pPr>
            <a:r>
              <a:rPr lang="en-US" sz="10131" spc="729">
                <a:solidFill>
                  <a:srgbClr val="FFFFFF"/>
                </a:solidFill>
                <a:latin typeface="Open Sauce Medium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DAFzcvWEjoA</dc:identifier>
  <dcterms:modified xsi:type="dcterms:W3CDTF">2011-08-01T06:04:30Z</dcterms:modified>
  <cp:revision>1</cp:revision>
  <dc:title>Blue and Pink Professional Business Strategy Presentation</dc:title>
</cp:coreProperties>
</file>