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5" r:id="rId2"/>
    <p:sldId id="310" r:id="rId3"/>
    <p:sldId id="322" r:id="rId4"/>
    <p:sldId id="323" r:id="rId5"/>
    <p:sldId id="324" r:id="rId6"/>
    <p:sldId id="325" r:id="rId7"/>
  </p:sldIdLst>
  <p:sldSz cx="12188825"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6" d="100"/>
          <a:sy n="86" d="100"/>
        </p:scale>
        <p:origin x="562"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1/26/2020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1/26/2020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1/26/2020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1/26/2020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1/26/2020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1/26/2020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1/26/2020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1/26/2020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7748" y="332656"/>
            <a:ext cx="9865096" cy="1439416"/>
          </a:xfrm>
        </p:spPr>
        <p:txBody>
          <a:bodyPr>
            <a:normAutofit/>
          </a:bodyPr>
          <a:lstStyle/>
          <a:p>
            <a:r>
              <a:rPr lang="en-US" sz="3600" dirty="0">
                <a:latin typeface="Baskerville Old Face" panose="02020602080505020303" pitchFamily="18" charset="0"/>
              </a:rPr>
              <a:t>Introduction To Application Development using OPC UA Libraries</a:t>
            </a:r>
          </a:p>
        </p:txBody>
      </p:sp>
      <p:sp>
        <p:nvSpPr>
          <p:cNvPr id="7" name="TextBox 6">
            <a:extLst>
              <a:ext uri="{FF2B5EF4-FFF2-40B4-BE49-F238E27FC236}">
                <a16:creationId xmlns:a16="http://schemas.microsoft.com/office/drawing/2014/main" id="{829E0B98-EC20-4F55-AB64-55A71BEBC8A9}"/>
              </a:ext>
            </a:extLst>
          </p:cNvPr>
          <p:cNvSpPr txBox="1"/>
          <p:nvPr/>
        </p:nvSpPr>
        <p:spPr>
          <a:xfrm>
            <a:off x="405780" y="2204864"/>
            <a:ext cx="5904656" cy="2585323"/>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GB" dirty="0"/>
              <a:t>What is OPC?</a:t>
            </a:r>
          </a:p>
          <a:p>
            <a:pPr>
              <a:buClr>
                <a:schemeClr val="tx1"/>
              </a:buClr>
            </a:pPr>
            <a:endParaRPr lang="en-GB" dirty="0"/>
          </a:p>
          <a:p>
            <a:pPr marL="285750" indent="-285750">
              <a:buClr>
                <a:schemeClr val="tx1"/>
              </a:buClr>
              <a:buFont typeface="Arial" panose="020B0604020202020204" pitchFamily="34" charset="0"/>
              <a:buChar char="•"/>
            </a:pPr>
            <a:r>
              <a:rPr lang="en-GB" dirty="0"/>
              <a:t>Benefits of OPC</a:t>
            </a:r>
          </a:p>
          <a:p>
            <a:pPr>
              <a:buClr>
                <a:schemeClr val="tx1"/>
              </a:buClr>
            </a:pPr>
            <a:endParaRPr lang="en-GB" dirty="0"/>
          </a:p>
          <a:p>
            <a:pPr marL="285750" indent="-285750">
              <a:buClr>
                <a:schemeClr val="tx1"/>
              </a:buClr>
              <a:buFont typeface="Arial" panose="020B0604020202020204" pitchFamily="34" charset="0"/>
              <a:buChar char="•"/>
            </a:pPr>
            <a:r>
              <a:rPr lang="en-GB" dirty="0"/>
              <a:t>Types of OPC technologies</a:t>
            </a:r>
          </a:p>
          <a:p>
            <a:pPr>
              <a:buClr>
                <a:schemeClr val="tx1"/>
              </a:buClr>
            </a:pPr>
            <a:endParaRPr lang="en-GB" dirty="0"/>
          </a:p>
          <a:p>
            <a:pPr marL="285750" indent="-285750">
              <a:buClr>
                <a:schemeClr val="tx1"/>
              </a:buClr>
              <a:buFont typeface="Arial" panose="020B0604020202020204" pitchFamily="34" charset="0"/>
              <a:buChar char="•"/>
            </a:pPr>
            <a:r>
              <a:rPr lang="en-GB" dirty="0"/>
              <a:t>Developing  application  to communicate with Siemens S7-PLC with OPC UA libraries </a:t>
            </a:r>
          </a:p>
          <a:p>
            <a:endParaRPr lang="en-GB"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09836" y="53266"/>
            <a:ext cx="9144001" cy="914400"/>
          </a:xfrm>
        </p:spPr>
        <p:txBody>
          <a:bodyPr/>
          <a:lstStyle/>
          <a:p>
            <a:r>
              <a:rPr lang="en-US" dirty="0"/>
              <a:t>What is OPC?</a:t>
            </a:r>
          </a:p>
        </p:txBody>
      </p:sp>
      <p:sp>
        <p:nvSpPr>
          <p:cNvPr id="14" name="Content Placeholder 13"/>
          <p:cNvSpPr>
            <a:spLocks noGrp="1"/>
          </p:cNvSpPr>
          <p:nvPr>
            <p:ph idx="1"/>
          </p:nvPr>
        </p:nvSpPr>
        <p:spPr>
          <a:xfrm>
            <a:off x="189756" y="1268760"/>
            <a:ext cx="9134391" cy="5328592"/>
          </a:xfrm>
        </p:spPr>
        <p:txBody>
          <a:bodyPr>
            <a:normAutofit/>
          </a:bodyPr>
          <a:lstStyle/>
          <a:p>
            <a:r>
              <a:rPr lang="en-US" sz="2000" dirty="0"/>
              <a:t>The acronym “OPC” stands for “OLE (Object Linking and Embedding) for Process Control”. OLE is based on the Windows COM (Component Object Model) standard.</a:t>
            </a:r>
          </a:p>
          <a:p>
            <a:r>
              <a:rPr lang="en-US" sz="2000" dirty="0"/>
              <a:t>OPC is a software interface interoperability standard that allows secure and reliable exchange of data between computer programs and industrial hardware devices. It is platform-independent and ensures the continuous flow of information across multiple vendor devices.</a:t>
            </a:r>
          </a:p>
          <a:p>
            <a:r>
              <a:rPr lang="en-US" sz="2000" dirty="0"/>
              <a:t>OPC standard is implemented in server/client pairs. The OPC server is a program that translates the hardware communication protocol used by a PLC into the OPC protocol. The OPC client software is a program that connects to the hardware, such as an HMI. The OPC client communicates with the OPC server to receive data or send commands to the hardware.</a:t>
            </a:r>
          </a:p>
          <a:p>
            <a:endParaRPr lang="en-US" sz="2000"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33772" y="836712"/>
            <a:ext cx="9144001" cy="914400"/>
          </a:xfrm>
        </p:spPr>
        <p:txBody>
          <a:bodyPr>
            <a:normAutofit fontScale="90000"/>
          </a:bodyPr>
          <a:lstStyle/>
          <a:p>
            <a:r>
              <a:rPr lang="en-US" b="1" dirty="0"/>
              <a:t>Benefits of using OPC</a:t>
            </a:r>
            <a:br>
              <a:rPr lang="en-US" b="1" dirty="0"/>
            </a:br>
            <a:br>
              <a:rPr lang="en-GB" b="1" dirty="0"/>
            </a:br>
            <a:endParaRPr lang="en-US" dirty="0"/>
          </a:p>
        </p:txBody>
      </p:sp>
      <p:sp>
        <p:nvSpPr>
          <p:cNvPr id="14" name="Content Placeholder 13"/>
          <p:cNvSpPr>
            <a:spLocks noGrp="1"/>
          </p:cNvSpPr>
          <p:nvPr>
            <p:ph idx="1"/>
          </p:nvPr>
        </p:nvSpPr>
        <p:spPr>
          <a:xfrm>
            <a:off x="333772" y="1195019"/>
            <a:ext cx="9134391" cy="3024336"/>
          </a:xfrm>
        </p:spPr>
        <p:txBody>
          <a:bodyPr>
            <a:normAutofit fontScale="85000" lnSpcReduction="10000"/>
          </a:bodyPr>
          <a:lstStyle/>
          <a:p>
            <a:r>
              <a:rPr lang="en-US" dirty="0"/>
              <a:t>Reduced load on the hardware device.</a:t>
            </a:r>
            <a:endParaRPr lang="en-US" sz="3200" dirty="0"/>
          </a:p>
          <a:p>
            <a:r>
              <a:rPr lang="en-US" dirty="0"/>
              <a:t>Increased scalability of the system.</a:t>
            </a:r>
            <a:endParaRPr lang="en-US" sz="3200" dirty="0"/>
          </a:p>
          <a:p>
            <a:r>
              <a:rPr lang="en-US" dirty="0"/>
              <a:t>Because of OPC server, client applications need not know anything about hardware protocol details.</a:t>
            </a:r>
            <a:endParaRPr lang="en-US" sz="3200" dirty="0"/>
          </a:p>
          <a:p>
            <a:r>
              <a:rPr lang="en-US" dirty="0"/>
              <a:t>Though device need not serve multiple clients, So Increased life for the device.</a:t>
            </a:r>
            <a:endParaRPr lang="en-US" sz="3200" dirty="0"/>
          </a:p>
          <a:p>
            <a:r>
              <a:rPr lang="en-US" dirty="0"/>
              <a:t>Interoperability (Unix/Linux and Windows – both platforms are supported by OPC)</a:t>
            </a:r>
            <a:endParaRPr lang="en-US" sz="3200" dirty="0"/>
          </a:p>
          <a:p>
            <a:r>
              <a:rPr lang="en-US" dirty="0"/>
              <a:t>Standardization</a:t>
            </a:r>
            <a:endParaRPr lang="en-US" sz="3200" dirty="0"/>
          </a:p>
          <a:p>
            <a:pPr marL="0" indent="0">
              <a:buNone/>
            </a:pPr>
            <a:endParaRPr lang="en-US" sz="3200" dirty="0"/>
          </a:p>
        </p:txBody>
      </p:sp>
    </p:spTree>
    <p:extLst>
      <p:ext uri="{BB962C8B-B14F-4D97-AF65-F5344CB8AC3E}">
        <p14:creationId xmlns:p14="http://schemas.microsoft.com/office/powerpoint/2010/main" val="235154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33772" y="523529"/>
            <a:ext cx="9144001" cy="914400"/>
          </a:xfrm>
        </p:spPr>
        <p:txBody>
          <a:bodyPr>
            <a:normAutofit fontScale="90000"/>
          </a:bodyPr>
          <a:lstStyle/>
          <a:p>
            <a:r>
              <a:rPr lang="en-US" b="1" dirty="0"/>
              <a:t>Types Of OPC Technologies</a:t>
            </a:r>
            <a:br>
              <a:rPr lang="en-US" b="1" dirty="0"/>
            </a:br>
            <a:br>
              <a:rPr lang="en-GB" b="1" dirty="0"/>
            </a:br>
            <a:endParaRPr lang="en-US" dirty="0"/>
          </a:p>
        </p:txBody>
      </p:sp>
      <p:sp>
        <p:nvSpPr>
          <p:cNvPr id="14" name="Content Placeholder 13"/>
          <p:cNvSpPr>
            <a:spLocks noGrp="1"/>
          </p:cNvSpPr>
          <p:nvPr>
            <p:ph idx="1"/>
          </p:nvPr>
        </p:nvSpPr>
        <p:spPr>
          <a:xfrm>
            <a:off x="189756" y="980729"/>
            <a:ext cx="11449272" cy="5877272"/>
          </a:xfrm>
        </p:spPr>
        <p:txBody>
          <a:bodyPr>
            <a:normAutofit fontScale="70000" lnSpcReduction="20000"/>
          </a:bodyPr>
          <a:lstStyle/>
          <a:p>
            <a:pPr marL="0" indent="0">
              <a:buNone/>
            </a:pPr>
            <a:r>
              <a:rPr lang="en-US" sz="2000" dirty="0"/>
              <a:t>These are the two popular OPC technologies that are used in modern industries:</a:t>
            </a:r>
          </a:p>
          <a:p>
            <a:pPr marL="514350" indent="-514350">
              <a:buAutoNum type="arabicPeriod"/>
            </a:pPr>
            <a:r>
              <a:rPr lang="en-US" sz="2000" dirty="0"/>
              <a:t>OPC DA</a:t>
            </a:r>
          </a:p>
          <a:p>
            <a:pPr marL="514350" indent="-514350">
              <a:buAutoNum type="arabicPeriod"/>
            </a:pPr>
            <a:r>
              <a:rPr lang="en-US" sz="2000" dirty="0"/>
              <a:t>OPC UA</a:t>
            </a:r>
          </a:p>
          <a:p>
            <a:pPr marL="514350" indent="-514350">
              <a:buAutoNum type="arabicPeriod"/>
            </a:pPr>
            <a:endParaRPr lang="en-US" sz="2000" dirty="0"/>
          </a:p>
          <a:p>
            <a:pPr marL="0" indent="0">
              <a:buNone/>
            </a:pPr>
            <a:r>
              <a:rPr lang="en-GB" sz="2000" b="1" dirty="0"/>
              <a:t>OPC DA (Data Access Protocol)</a:t>
            </a:r>
            <a:r>
              <a:rPr lang="en-US" sz="2000" b="1" u="sng" dirty="0"/>
              <a:t>:</a:t>
            </a:r>
          </a:p>
          <a:p>
            <a:r>
              <a:rPr lang="en-US" sz="2000" b="1" dirty="0"/>
              <a:t>It is </a:t>
            </a:r>
            <a:r>
              <a:rPr lang="en-US" sz="2000" dirty="0"/>
              <a:t>s the most basic protocol of OPC. The representation of the data for DA is as follows: first the Value i.e. the data itself along with Name comes, and to that other information comes along with it such as Timestamp that provides the exact time when the value was read.</a:t>
            </a:r>
          </a:p>
          <a:p>
            <a:r>
              <a:rPr lang="en-US" sz="2000" dirty="0"/>
              <a:t>As OPC DA comes under OPC classic model, it supports DCOM communication for connecting the client and server, where DCOM is dependent on the operating system and supports only Window OS.</a:t>
            </a:r>
          </a:p>
          <a:p>
            <a:r>
              <a:rPr lang="en-US" sz="2000" dirty="0"/>
              <a:t>OPC DA allows to access only the current data and is incapable to generate alarms</a:t>
            </a:r>
          </a:p>
          <a:p>
            <a:r>
              <a:rPr lang="en-US" sz="2000" dirty="0"/>
              <a:t>One of the limitations of OPC DA is its inadequate security, as in today’s world security is the major issue because systems are more frequently attacked by some sophisticated viruses and malware</a:t>
            </a:r>
          </a:p>
          <a:p>
            <a:r>
              <a:rPr lang="en-US" sz="2000" dirty="0"/>
              <a:t>One of the applications of OPC DA is in factory automation for the communication from DCS and PLC to Management Information System.</a:t>
            </a:r>
          </a:p>
          <a:p>
            <a:endParaRPr lang="en-US" sz="2000" dirty="0"/>
          </a:p>
          <a:p>
            <a:pPr marL="0" indent="0">
              <a:buNone/>
            </a:pPr>
            <a:endParaRPr lang="en-US" sz="2000" b="1" u="sng" dirty="0"/>
          </a:p>
          <a:p>
            <a:pPr marL="0" indent="0">
              <a:buNone/>
            </a:pPr>
            <a:r>
              <a:rPr lang="en-US" sz="2000" b="1" u="sng" dirty="0"/>
              <a:t>                                                                           </a:t>
            </a:r>
          </a:p>
          <a:p>
            <a:pPr marL="0" indent="0">
              <a:buNone/>
            </a:pPr>
            <a:r>
              <a:rPr lang="en-US" sz="2000" b="1" u="sng" dirty="0"/>
              <a:t>                           </a:t>
            </a:r>
          </a:p>
          <a:p>
            <a:pPr marL="0" indent="0">
              <a:buNone/>
            </a:pPr>
            <a:endParaRPr lang="en-US" sz="3200" dirty="0"/>
          </a:p>
        </p:txBody>
      </p:sp>
    </p:spTree>
    <p:extLst>
      <p:ext uri="{BB962C8B-B14F-4D97-AF65-F5344CB8AC3E}">
        <p14:creationId xmlns:p14="http://schemas.microsoft.com/office/powerpoint/2010/main" val="303784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17748" y="980728"/>
            <a:ext cx="12071077" cy="6768752"/>
          </a:xfrm>
        </p:spPr>
        <p:txBody>
          <a:bodyPr>
            <a:normAutofit/>
          </a:bodyPr>
          <a:lstStyle/>
          <a:p>
            <a:pPr marL="0" indent="0">
              <a:buNone/>
            </a:pPr>
            <a:r>
              <a:rPr lang="en-US" sz="3200" dirty="0"/>
              <a:t>OPC UA:</a:t>
            </a:r>
          </a:p>
          <a:p>
            <a:r>
              <a:rPr lang="en-US" dirty="0"/>
              <a:t>It is a cross-platform protocol and that’s why it does not depend on any particular operating system or programming language. The architecture of OPC UA is service-oriented</a:t>
            </a:r>
          </a:p>
          <a:p>
            <a:r>
              <a:rPr lang="en-US" dirty="0"/>
              <a:t>Security provided by OPC UA is robust with Certificates which is not available in OPC DA</a:t>
            </a:r>
          </a:p>
          <a:p>
            <a:r>
              <a:rPr lang="en-US" dirty="0"/>
              <a:t>OPC UA do not rely on DCOM communication for connecting client and server, thus it is a platform or OS independent and it supports platform such as Linux (Java), Apple, or Windows.</a:t>
            </a:r>
          </a:p>
          <a:p>
            <a:r>
              <a:rPr lang="en-US" dirty="0"/>
              <a:t>OPC UA supports features like historical events, multiple hierarchies and provides methods and programs </a:t>
            </a:r>
          </a:p>
          <a:p>
            <a:pPr marL="0" indent="0">
              <a:buNone/>
            </a:pPr>
            <a:endParaRPr lang="en-US" dirty="0"/>
          </a:p>
        </p:txBody>
      </p:sp>
    </p:spTree>
    <p:extLst>
      <p:ext uri="{BB962C8B-B14F-4D97-AF65-F5344CB8AC3E}">
        <p14:creationId xmlns:p14="http://schemas.microsoft.com/office/powerpoint/2010/main" val="63450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13EE33-AB28-463E-9E8F-E54B0B564606}"/>
              </a:ext>
            </a:extLst>
          </p:cNvPr>
          <p:cNvSpPr txBox="1"/>
          <p:nvPr/>
        </p:nvSpPr>
        <p:spPr>
          <a:xfrm>
            <a:off x="333772" y="2492896"/>
            <a:ext cx="11665296" cy="769441"/>
          </a:xfrm>
          <a:prstGeom prst="rect">
            <a:avLst/>
          </a:prstGeom>
          <a:noFill/>
        </p:spPr>
        <p:txBody>
          <a:bodyPr wrap="square" rtlCol="0">
            <a:spAutoFit/>
          </a:bodyPr>
          <a:lstStyle/>
          <a:p>
            <a:r>
              <a:rPr lang="en-US" sz="4400" dirty="0"/>
              <a:t>Developing Application Using OPC UA libraries</a:t>
            </a:r>
            <a:endParaRPr lang="en-GB" sz="4400" dirty="0"/>
          </a:p>
        </p:txBody>
      </p:sp>
    </p:spTree>
    <p:extLst>
      <p:ext uri="{BB962C8B-B14F-4D97-AF65-F5344CB8AC3E}">
        <p14:creationId xmlns:p14="http://schemas.microsoft.com/office/powerpoint/2010/main" val="171908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88</TotalTime>
  <Words>541</Words>
  <Application>Microsoft Office PowerPoint</Application>
  <PresentationFormat>Custom</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Baskerville Old Face</vt:lpstr>
      <vt:lpstr>Corbel</vt:lpstr>
      <vt:lpstr>Digital Blue Tunnel 16x9</vt:lpstr>
      <vt:lpstr>Introduction To Application Development using OPC UA Libraries</vt:lpstr>
      <vt:lpstr>What is OPC?</vt:lpstr>
      <vt:lpstr>Benefits of using OPC  </vt:lpstr>
      <vt:lpstr>Types Of OPC Technologies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OPC UA</dc:title>
  <dc:creator>aditya desai</dc:creator>
  <cp:lastModifiedBy>aditya desai</cp:lastModifiedBy>
  <cp:revision>12</cp:revision>
  <dcterms:created xsi:type="dcterms:W3CDTF">2020-01-26T14:50:00Z</dcterms:created>
  <dcterms:modified xsi:type="dcterms:W3CDTF">2020-01-26T16:18:48Z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