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7" r:id="rId10"/>
    <p:sldId id="2146847062" r:id="rId11"/>
    <p:sldId id="2146847063" r:id="rId12"/>
    <p:sldId id="2146847064" r:id="rId13"/>
    <p:sldId id="2146847065" r:id="rId14"/>
    <p:sldId id="2146847066" r:id="rId15"/>
    <p:sldId id="2146847067" r:id="rId16"/>
    <p:sldId id="2146847068"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Nutrition Agent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Vinayak Mehta – Parul Institute of Technology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1DA7D-CCDB-4B99-DBA8-49EB2B97097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15A2814-4E6D-6EA1-322E-EAB4052AB87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8309D870-7AEC-DD02-4DD0-658071801655}"/>
              </a:ext>
            </a:extLst>
          </p:cNvPr>
          <p:cNvPicPr>
            <a:picLocks noGrp="1" noChangeAspect="1"/>
          </p:cNvPicPr>
          <p:nvPr>
            <p:ph idx="1"/>
          </p:nvPr>
        </p:nvPicPr>
        <p:blipFill>
          <a:blip r:embed="rId2"/>
          <a:stretch>
            <a:fillRect/>
          </a:stretch>
        </p:blipFill>
        <p:spPr>
          <a:xfrm>
            <a:off x="1123256" y="1799968"/>
            <a:ext cx="9945488" cy="3677163"/>
          </a:xfrm>
        </p:spPr>
      </p:pic>
    </p:spTree>
    <p:extLst>
      <p:ext uri="{BB962C8B-B14F-4D97-AF65-F5344CB8AC3E}">
        <p14:creationId xmlns:p14="http://schemas.microsoft.com/office/powerpoint/2010/main" val="333011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D5546-A178-17DF-9E5A-56B37CFFF09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466AB47-0FC2-501B-0DDB-702416A67DF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00A6A69-5E9F-AC25-3E6F-AD196CABB7CC}"/>
              </a:ext>
            </a:extLst>
          </p:cNvPr>
          <p:cNvPicPr>
            <a:picLocks noGrp="1" noChangeAspect="1"/>
          </p:cNvPicPr>
          <p:nvPr>
            <p:ph idx="1"/>
          </p:nvPr>
        </p:nvPicPr>
        <p:blipFill>
          <a:blip r:embed="rId2"/>
          <a:stretch>
            <a:fillRect/>
          </a:stretch>
        </p:blipFill>
        <p:spPr>
          <a:xfrm>
            <a:off x="1132782" y="1590389"/>
            <a:ext cx="9926435" cy="4096322"/>
          </a:xfrm>
        </p:spPr>
      </p:pic>
    </p:spTree>
    <p:extLst>
      <p:ext uri="{BB962C8B-B14F-4D97-AF65-F5344CB8AC3E}">
        <p14:creationId xmlns:p14="http://schemas.microsoft.com/office/powerpoint/2010/main" val="4181495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AFE4C-147B-3EFB-34B1-0AEB8374C2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68657A-18B8-35B3-2C71-365F42A6A84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B7B02F87-F770-5F09-ACA3-06A30CF9B331}"/>
              </a:ext>
            </a:extLst>
          </p:cNvPr>
          <p:cNvPicPr>
            <a:picLocks noGrp="1" noChangeAspect="1"/>
          </p:cNvPicPr>
          <p:nvPr>
            <p:ph idx="1"/>
          </p:nvPr>
        </p:nvPicPr>
        <p:blipFill>
          <a:blip r:embed="rId2"/>
          <a:stretch>
            <a:fillRect/>
          </a:stretch>
        </p:blipFill>
        <p:spPr>
          <a:xfrm>
            <a:off x="1132782" y="1595152"/>
            <a:ext cx="9926435" cy="4086795"/>
          </a:xfrm>
        </p:spPr>
      </p:pic>
    </p:spTree>
    <p:extLst>
      <p:ext uri="{BB962C8B-B14F-4D97-AF65-F5344CB8AC3E}">
        <p14:creationId xmlns:p14="http://schemas.microsoft.com/office/powerpoint/2010/main" val="79342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78AB-A049-40B0-F3A3-DDE91A74190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3A9228A-EE61-645E-138A-2EF3BEE0795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2319694-E8B5-29F5-BDF9-79209926E27F}"/>
              </a:ext>
            </a:extLst>
          </p:cNvPr>
          <p:cNvPicPr>
            <a:picLocks noGrp="1" noChangeAspect="1"/>
          </p:cNvPicPr>
          <p:nvPr>
            <p:ph idx="1"/>
          </p:nvPr>
        </p:nvPicPr>
        <p:blipFill>
          <a:blip r:embed="rId2"/>
          <a:stretch>
            <a:fillRect/>
          </a:stretch>
        </p:blipFill>
        <p:spPr>
          <a:xfrm>
            <a:off x="1345113" y="1301750"/>
            <a:ext cx="9501774" cy="4673600"/>
          </a:xfrm>
        </p:spPr>
      </p:pic>
    </p:spTree>
    <p:extLst>
      <p:ext uri="{BB962C8B-B14F-4D97-AF65-F5344CB8AC3E}">
        <p14:creationId xmlns:p14="http://schemas.microsoft.com/office/powerpoint/2010/main" val="100072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lnSpcReduction="10000"/>
          </a:bodyPr>
          <a:lstStyle/>
          <a:p>
            <a:pPr marL="305435" indent="-305435"/>
            <a:r>
              <a:rPr lang="en-US" sz="2000" dirty="0"/>
              <a:t>The AI-powered Nutrition Agent demonstrates the potential of modern AI to deliver personalized, real-time, and adaptive dietary guidance. By integrating health-related data, user preferences, and dietary goals, the solution generates dynamic meal plans and offers context-aware suggestions, making nutrition advice more accessible and tailored. The approach effectively addresses the limitations of traditional diet apps and reduces the dependency on manual consultations by dieticians.</a:t>
            </a:r>
          </a:p>
          <a:p>
            <a:pPr marL="305435" indent="-305435"/>
            <a:r>
              <a:rPr lang="en-US" sz="2000" dirty="0"/>
              <a:t>During implementation, several challenges emerged: Handling diverse food inputs from images and interpreting nutritional labels , Adapting plans accurately based on user constraints like allergies or cultural preferences , Ensuring reliable performance while managing real-time user interactions. These were mitigated through careful system design, preprocessing strategies, and continuous testing.</a:t>
            </a:r>
          </a:p>
          <a:p>
            <a:pPr marL="305435" indent="-305435"/>
            <a:r>
              <a:rPr lang="en-US" sz="2000" dirty="0"/>
              <a:t>Future improvements may include: Deeper integration with fitness and health tracking devices , Enhanced personalization using user feedback loops , Support for regional diets and multilingual interfaces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1800" b="1" dirty="0"/>
              <a:t>Integration with wearable health devices </a:t>
            </a:r>
            <a:r>
              <a:rPr lang="en-US" sz="1800" dirty="0"/>
              <a:t>(e.g., fitness trackers, glucose monitors) for real-time health monitoring and dynamic nutrition adjustment.</a:t>
            </a:r>
          </a:p>
          <a:p>
            <a:pPr marL="305435" indent="-305435"/>
            <a:r>
              <a:rPr lang="en-US" sz="1800" b="1" dirty="0"/>
              <a:t>Expansion to regional and cultural food databases </a:t>
            </a:r>
            <a:r>
              <a:rPr lang="en-US" sz="1800" dirty="0"/>
              <a:t>to offer more localized meal plans.</a:t>
            </a:r>
          </a:p>
          <a:p>
            <a:pPr marL="305435" indent="-305435"/>
            <a:r>
              <a:rPr lang="en-US" sz="1800" b="1" dirty="0"/>
              <a:t>Incorporation of multilingual support </a:t>
            </a:r>
            <a:r>
              <a:rPr lang="en-US" sz="1800" dirty="0"/>
              <a:t>for broader accessibility across diverse user groups.</a:t>
            </a:r>
          </a:p>
          <a:p>
            <a:pPr marL="305435" indent="-305435"/>
            <a:r>
              <a:rPr lang="en-US" sz="1800" b="1" dirty="0"/>
              <a:t>Gamification and progress tracking features </a:t>
            </a:r>
            <a:r>
              <a:rPr lang="en-US" sz="1800" dirty="0"/>
              <a:t>to boost user motivation and engagement.</a:t>
            </a:r>
          </a:p>
          <a:p>
            <a:pPr marL="305435" indent="-305435"/>
            <a:r>
              <a:rPr lang="en-US" sz="1800" b="1" dirty="0"/>
              <a:t>Collaboration with certified nutritionists </a:t>
            </a:r>
            <a:r>
              <a:rPr lang="en-US" sz="1800" dirty="0"/>
              <a:t>for hybrid human-AI consultation options.</a:t>
            </a:r>
          </a:p>
          <a:p>
            <a:pPr marL="305435" indent="-305435"/>
            <a:r>
              <a:rPr lang="en-US" sz="1800" b="1" dirty="0"/>
              <a:t>AI-driven grocery recommendations </a:t>
            </a:r>
            <a:r>
              <a:rPr lang="en-US" sz="1800" dirty="0"/>
              <a:t>based on personalized meal plans and local store availability.</a:t>
            </a:r>
          </a:p>
          <a:p>
            <a:pPr marL="305435" indent="-305435"/>
            <a:r>
              <a:rPr lang="en-US" sz="1800" b="1" dirty="0"/>
              <a:t>Enhanced privacy and data security mechanisms</a:t>
            </a:r>
            <a:r>
              <a:rPr lang="en-US" sz="1800" dirty="0"/>
              <a:t> to ensure user trust and compliance with health data regulations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4853818"/>
          </a:xfrm>
        </p:spPr>
        <p:txBody>
          <a:bodyPr>
            <a:normAutofit/>
          </a:bodyPr>
          <a:lstStyle/>
          <a:p>
            <a:pPr marL="0" indent="0">
              <a:buNone/>
            </a:pPr>
            <a:endParaRPr lang="en-US" dirty="0"/>
          </a:p>
          <a:p>
            <a:pPr marL="305435" indent="-305435"/>
            <a:r>
              <a:rPr lang="en-US" dirty="0"/>
              <a:t>1. </a:t>
            </a:r>
            <a:r>
              <a:rPr lang="en-US" b="1" dirty="0"/>
              <a:t>Denecke, K. et al. (2021</a:t>
            </a:r>
            <a:r>
              <a:rPr lang="en-US" dirty="0"/>
              <a:t>).  Artificial Intelligence for Personalized Nutrition: A Review. Nutrients, 13(3), 1041.(https://doi.org/10.3390/nu13031041)</a:t>
            </a:r>
          </a:p>
          <a:p>
            <a:pPr marL="305435" indent="-305435"/>
            <a:r>
              <a:rPr lang="en-US" dirty="0"/>
              <a:t>2. </a:t>
            </a:r>
            <a:r>
              <a:rPr lang="en-US" b="1" dirty="0"/>
              <a:t>Zhang, Y. et al. (2020). </a:t>
            </a:r>
            <a:r>
              <a:rPr lang="en-US" dirty="0"/>
              <a:t>AI-based diet recommendation system using health profiles and food preferences. IEEE Access, 8, 179060–179072 (https://doi.org/10.1109/ACCESS.2020.3028021)</a:t>
            </a:r>
          </a:p>
          <a:p>
            <a:pPr marL="305435" indent="-305435"/>
            <a:r>
              <a:rPr lang="en-US" dirty="0"/>
              <a:t>3</a:t>
            </a:r>
            <a:r>
              <a:rPr lang="en-US" b="1" dirty="0"/>
              <a:t>. IBM Documentation</a:t>
            </a:r>
            <a:r>
              <a:rPr lang="en-US" dirty="0"/>
              <a:t>. IBM Cloud Services for AI Development.(https://cloud.ibm.com/docs)</a:t>
            </a:r>
          </a:p>
          <a:p>
            <a:pPr marL="305435" indent="-305435"/>
            <a:r>
              <a:rPr lang="en-US" dirty="0"/>
              <a:t>4. </a:t>
            </a:r>
            <a:r>
              <a:rPr lang="en-US" b="1" dirty="0"/>
              <a:t>Khan, F. et al. (2021). </a:t>
            </a:r>
            <a:r>
              <a:rPr lang="en-US" dirty="0"/>
              <a:t>Nutrition recommendation systems: A review. Artificial Intelligence in Medicine, 113, 102036. (https://doi.org/10.1016/j.artmed.2021.102036)</a:t>
            </a:r>
          </a:p>
          <a:p>
            <a:pPr marL="305435" indent="-305435"/>
            <a:r>
              <a:rPr lang="en-US" dirty="0"/>
              <a:t>5. </a:t>
            </a:r>
            <a:r>
              <a:rPr lang="en-US" b="1" dirty="0"/>
              <a:t>World Health Organization (WHO). </a:t>
            </a:r>
            <a:r>
              <a:rPr lang="en-US" dirty="0"/>
              <a:t>Healthy diet. [https://www.who.int/news-room/fact-sheets/detail/healthy-diet]</a:t>
            </a:r>
          </a:p>
          <a:p>
            <a:pPr marL="305435" indent="-305435"/>
            <a:r>
              <a:rPr lang="en-US" dirty="0"/>
              <a:t>6. </a:t>
            </a:r>
            <a:r>
              <a:rPr lang="en-US" b="1" dirty="0"/>
              <a:t>Open Food Facts</a:t>
            </a:r>
            <a:r>
              <a:rPr lang="en-US" dirty="0"/>
              <a:t>. Open Database of Food Products from around the world. [https://world.openfoodfacts.org]</a:t>
            </a:r>
          </a:p>
          <a:p>
            <a:pPr marL="305435" indent="-305435"/>
            <a:r>
              <a:rPr lang="en-US" dirty="0"/>
              <a:t>7. </a:t>
            </a:r>
            <a:r>
              <a:rPr lang="en-US" b="1" dirty="0"/>
              <a:t>Garg, D. et al. (2022</a:t>
            </a:r>
            <a:r>
              <a:rPr lang="en-US" dirty="0"/>
              <a:t>). Voice and NLP-driven virtual health assistants: A review of opportunities and challenges. Health Informatics Journal, 28(3), 146045822210909. [https://doi.org/10.1177/14604582221090950]</a:t>
            </a:r>
          </a:p>
          <a:p>
            <a:pPr marL="305435" indent="-305435"/>
            <a:r>
              <a:rPr lang="en-US" dirty="0"/>
              <a:t>8. </a:t>
            </a:r>
            <a:r>
              <a:rPr lang="en-US" b="1" dirty="0"/>
              <a:t>USDA Food Data Central. </a:t>
            </a:r>
            <a:r>
              <a:rPr lang="en-US" dirty="0"/>
              <a:t>Comprehensive database for nutrient data. [https://fdc.nal.usda.gov/]</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1703242-BE26-D804-9FA3-20A2B4D4D258}"/>
              </a:ext>
            </a:extLst>
          </p:cNvPr>
          <p:cNvPicPr>
            <a:picLocks noGrp="1" noChangeAspect="1"/>
          </p:cNvPicPr>
          <p:nvPr>
            <p:ph idx="1"/>
          </p:nvPr>
        </p:nvPicPr>
        <p:blipFill>
          <a:blip r:embed="rId2"/>
          <a:stretch>
            <a:fillRect/>
          </a:stretch>
        </p:blipFill>
        <p:spPr>
          <a:xfrm>
            <a:off x="2970317" y="1301750"/>
            <a:ext cx="6251365" cy="4673600"/>
          </a:xfr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84E45143-0ED3-6F60-CC6A-E91206D29D25}"/>
              </a:ext>
            </a:extLst>
          </p:cNvPr>
          <p:cNvPicPr>
            <a:picLocks noGrp="1" noChangeAspect="1"/>
          </p:cNvPicPr>
          <p:nvPr>
            <p:ph idx="1"/>
          </p:nvPr>
        </p:nvPicPr>
        <p:blipFill>
          <a:blip r:embed="rId2"/>
          <a:stretch>
            <a:fillRect/>
          </a:stretch>
        </p:blipFill>
        <p:spPr>
          <a:xfrm>
            <a:off x="2968748" y="1301750"/>
            <a:ext cx="6254504" cy="4673600"/>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3740840-C718-005B-AF82-DCBBD62947D4}"/>
              </a:ext>
            </a:extLst>
          </p:cNvPr>
          <p:cNvPicPr>
            <a:picLocks noGrp="1" noChangeAspect="1"/>
          </p:cNvPicPr>
          <p:nvPr>
            <p:ph idx="1"/>
          </p:nvPr>
        </p:nvPicPr>
        <p:blipFill>
          <a:blip r:embed="rId2"/>
          <a:stretch>
            <a:fillRect/>
          </a:stretch>
        </p:blipFill>
        <p:spPr>
          <a:xfrm>
            <a:off x="2466468" y="1399862"/>
            <a:ext cx="7259063" cy="4477375"/>
          </a:xfr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t>As individuals increasingly prioritize health and wellness, the demand for customized, dynamic nutrition guidance is growing. However, most existing tools offer static and generic diet plans that fail to accommodate users’ unique lifestyles, evolving health needs, cultural food habits, medical conditions, and allergies. Simultaneously, dieticians and nutritionists are constrained by limited scalability in offering personalized, real-time consultations to a broad population.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Personalized Meal Planning</a:t>
            </a:r>
          </a:p>
          <a:p>
            <a:pPr marL="0" indent="0">
              <a:buNone/>
            </a:pPr>
            <a:r>
              <a:rPr lang="en-IN" dirty="0"/>
              <a:t>	Generates dynamic meal plans tailored to:</a:t>
            </a:r>
          </a:p>
          <a:p>
            <a:pPr lvl="2"/>
            <a:r>
              <a:rPr lang="en-IN" sz="1600" dirty="0"/>
              <a:t>Health goals (e.g., weight loss, muscle gain)</a:t>
            </a:r>
          </a:p>
          <a:p>
            <a:pPr lvl="2"/>
            <a:r>
              <a:rPr lang="en-IN" sz="1600" dirty="0"/>
              <a:t>Medical conditions (e.g., diabetes, hypertension)</a:t>
            </a:r>
          </a:p>
          <a:p>
            <a:pPr lvl="2"/>
            <a:r>
              <a:rPr lang="en-IN" sz="1600" dirty="0"/>
              <a:t>Dietary preferences, cultural habits, and allergies</a:t>
            </a:r>
          </a:p>
          <a:p>
            <a:r>
              <a:rPr lang="en-IN" b="1" dirty="0"/>
              <a:t>Smart Food Recommendations</a:t>
            </a:r>
          </a:p>
          <a:p>
            <a:pPr marL="0" indent="0">
              <a:buNone/>
            </a:pPr>
            <a:r>
              <a:rPr lang="en-IN" dirty="0"/>
              <a:t>	Suggests healthy food swaps and portion adjustments based on nutritional needs.</a:t>
            </a:r>
          </a:p>
          <a:p>
            <a:r>
              <a:rPr lang="en-IN" b="1" dirty="0"/>
              <a:t>Contextual Explanations</a:t>
            </a:r>
          </a:p>
          <a:p>
            <a:pPr marL="0" indent="0">
              <a:buNone/>
            </a:pPr>
            <a:r>
              <a:rPr lang="en-IN" dirty="0"/>
              <a:t>	Uses generative AI to explain "Why this food?" in a simple, science-backed manner.</a:t>
            </a:r>
          </a:p>
          <a:p>
            <a:r>
              <a:rPr lang="en-IN" b="1" dirty="0"/>
              <a:t>Real-Time Adaptability</a:t>
            </a:r>
          </a:p>
          <a:p>
            <a:pPr marL="0" indent="0">
              <a:buNone/>
            </a:pPr>
            <a:r>
              <a:rPr lang="en-IN" dirty="0"/>
              <a:t>	Learns from user feedback and continuously updates recommendations. </a:t>
            </a:r>
          </a:p>
          <a:p>
            <a:r>
              <a:rPr lang="en-IN" b="1" dirty="0"/>
              <a:t>IBM Cloud Integration</a:t>
            </a:r>
          </a:p>
          <a:p>
            <a:pPr marL="0" indent="0">
              <a:buNone/>
            </a:pPr>
            <a:r>
              <a:rPr lang="en-IN" dirty="0"/>
              <a:t>	Leverages IBM Cloud Lite services for NLP, data storage, hosting, and APIs.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graphicFrame>
        <p:nvGraphicFramePr>
          <p:cNvPr id="3" name="Content Placeholder 2">
            <a:extLst>
              <a:ext uri="{FF2B5EF4-FFF2-40B4-BE49-F238E27FC236}">
                <a16:creationId xmlns:a16="http://schemas.microsoft.com/office/drawing/2014/main" id="{33B82963-2BE3-3A98-15FE-05C45238BA7F}"/>
              </a:ext>
            </a:extLst>
          </p:cNvPr>
          <p:cNvGraphicFramePr>
            <a:graphicFrameLocks noGrp="1"/>
          </p:cNvGraphicFramePr>
          <p:nvPr>
            <p:ph idx="1"/>
            <p:extLst>
              <p:ext uri="{D42A27DB-BD31-4B8C-83A1-F6EECF244321}">
                <p14:modId xmlns:p14="http://schemas.microsoft.com/office/powerpoint/2010/main" val="138949041"/>
              </p:ext>
            </p:extLst>
          </p:nvPr>
        </p:nvGraphicFramePr>
        <p:xfrm>
          <a:off x="581025" y="1385888"/>
          <a:ext cx="11029950" cy="4734683"/>
        </p:xfrm>
        <a:graphic>
          <a:graphicData uri="http://schemas.openxmlformats.org/drawingml/2006/table">
            <a:tbl>
              <a:tblPr/>
              <a:tblGrid>
                <a:gridCol w="9277350">
                  <a:extLst>
                    <a:ext uri="{9D8B030D-6E8A-4147-A177-3AD203B41FA5}">
                      <a16:colId xmlns:a16="http://schemas.microsoft.com/office/drawing/2014/main" val="3733464614"/>
                    </a:ext>
                  </a:extLst>
                </a:gridCol>
                <a:gridCol w="1752600">
                  <a:extLst>
                    <a:ext uri="{9D8B030D-6E8A-4147-A177-3AD203B41FA5}">
                      <a16:colId xmlns:a16="http://schemas.microsoft.com/office/drawing/2014/main" val="2070790577"/>
                    </a:ext>
                  </a:extLst>
                </a:gridCol>
              </a:tblGrid>
              <a:tr h="574356">
                <a:tc>
                  <a:txBody>
                    <a:bodyPr/>
                    <a:lstStyle/>
                    <a:p>
                      <a:pPr marL="342900" indent="-342900">
                        <a:lnSpc>
                          <a:spcPct val="100000"/>
                        </a:lnSpc>
                        <a:buAutoNum type="arabicPeriod"/>
                      </a:pPr>
                      <a:r>
                        <a:rPr lang="en-IN" b="1" dirty="0"/>
                        <a:t>System Requirements</a:t>
                      </a:r>
                    </a:p>
                    <a:p>
                      <a:pPr marL="342900" indent="-342900">
                        <a:lnSpc>
                          <a:spcPct val="100000"/>
                        </a:lnSpc>
                        <a:buAutoNum type="arabicPeriod"/>
                      </a:pPr>
                      <a:endParaRPr lang="en-IN" b="1"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Component - </a:t>
                      </a:r>
                      <a:r>
                        <a:rPr lang="en-IN" dirty="0"/>
                        <a:t>Minimum Requirement</a:t>
                      </a:r>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2618176983"/>
                  </a:ext>
                </a:extLst>
              </a:tr>
              <a:tr h="384662">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Operating System - </a:t>
                      </a:r>
                      <a:r>
                        <a:rPr lang="en-IN" dirty="0"/>
                        <a:t>Windows 10 / Linux / macOS</a:t>
                      </a:r>
                    </a:p>
                  </a:txBody>
                  <a:tcPr anchor="ctr">
                    <a:lnL>
                      <a:noFill/>
                    </a:lnL>
                    <a:lnR>
                      <a:noFill/>
                    </a:lnR>
                    <a:lnT>
                      <a:noFill/>
                    </a:lnT>
                    <a:lnB>
                      <a:noFill/>
                    </a:lnB>
                    <a:noFill/>
                  </a:tcPr>
                </a:tc>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2358201239"/>
                  </a:ext>
                </a:extLst>
              </a:tr>
              <a:tr h="351375">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Processor (CPU) - </a:t>
                      </a:r>
                      <a:r>
                        <a:rPr lang="en-US" dirty="0"/>
                        <a:t>Intel i5 or higher </a:t>
                      </a:r>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1451700029"/>
                  </a:ext>
                </a:extLst>
              </a:tr>
              <a:tr h="418101">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RAM - </a:t>
                      </a:r>
                      <a:r>
                        <a:rPr lang="en-US" dirty="0"/>
                        <a:t>8 GB (16 GB recommended)</a:t>
                      </a:r>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7347030"/>
                  </a:ext>
                </a:extLst>
              </a:tr>
              <a:tr h="35623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Storage - </a:t>
                      </a:r>
                      <a:r>
                        <a:rPr lang="en-US" dirty="0"/>
                        <a:t>10 GB free disk space</a:t>
                      </a:r>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4171086704"/>
                  </a:ext>
                </a:extLst>
              </a:tr>
              <a:tr h="390529">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1" dirty="0"/>
                        <a:t>Internet - </a:t>
                      </a:r>
                      <a:r>
                        <a:rPr lang="en-US" dirty="0"/>
                        <a:t>Stable connection for API/IBM Cloud calls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dirty="0"/>
                        <a:t>2. IBM Services Required:</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b="1" dirty="0"/>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IBM Watson NLP </a:t>
                      </a:r>
                      <a:r>
                        <a:rPr lang="en-US" b="0" dirty="0"/>
                        <a:t>- For intent recognition and text understanding</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IBM Watson Assistant </a:t>
                      </a:r>
                      <a:r>
                        <a:rPr lang="en-US" b="0" dirty="0"/>
                        <a:t>- To drive conversational dialogue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IBM Cloud Object Storage </a:t>
                      </a:r>
                      <a:r>
                        <a:rPr lang="en-US" b="0" dirty="0"/>
                        <a:t>- Storing user data, meal plans, and media</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IBM Cloud Foundry / Functions </a:t>
                      </a:r>
                      <a:r>
                        <a:rPr lang="en-US" b="0" dirty="0"/>
                        <a:t>- Hosting backend logic and APIs</a:t>
                      </a:r>
                      <a:endParaRPr lang="en-IN" b="0"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663514405"/>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51E3CC5-72CF-7C2C-3346-27EC9494E002}"/>
              </a:ext>
            </a:extLst>
          </p:cNvPr>
          <p:cNvPicPr>
            <a:picLocks noGrp="1" noChangeAspect="1"/>
          </p:cNvPicPr>
          <p:nvPr>
            <p:ph idx="1"/>
          </p:nvPr>
        </p:nvPicPr>
        <p:blipFill>
          <a:blip r:embed="rId2"/>
          <a:stretch>
            <a:fillRect/>
          </a:stretch>
        </p:blipFill>
        <p:spPr>
          <a:xfrm>
            <a:off x="788626" y="1301750"/>
            <a:ext cx="10614748" cy="4673600"/>
          </a:xfr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23C64-74AD-3FF2-3DC0-4F603032AE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FCBEB5E-ABA5-81BC-7F85-A1EACE7C369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843054C-26B0-D87D-DA8F-ACE400C949CF}"/>
              </a:ext>
            </a:extLst>
          </p:cNvPr>
          <p:cNvPicPr>
            <a:picLocks noGrp="1" noChangeAspect="1"/>
          </p:cNvPicPr>
          <p:nvPr>
            <p:ph idx="1"/>
          </p:nvPr>
        </p:nvPicPr>
        <p:blipFill>
          <a:blip r:embed="rId2"/>
          <a:stretch>
            <a:fillRect/>
          </a:stretch>
        </p:blipFill>
        <p:spPr>
          <a:xfrm>
            <a:off x="770904" y="1301750"/>
            <a:ext cx="10650191" cy="4673600"/>
          </a:xfrm>
        </p:spPr>
      </p:pic>
    </p:spTree>
    <p:extLst>
      <p:ext uri="{BB962C8B-B14F-4D97-AF65-F5344CB8AC3E}">
        <p14:creationId xmlns:p14="http://schemas.microsoft.com/office/powerpoint/2010/main" val="209541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C1B68-3F44-2550-1A57-AA862337726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6259A83-D448-7CA1-BC97-ED67A194D97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85E92561-0DD2-1740-65E1-59F597A0A4C2}"/>
              </a:ext>
            </a:extLst>
          </p:cNvPr>
          <p:cNvPicPr>
            <a:picLocks noGrp="1" noChangeAspect="1"/>
          </p:cNvPicPr>
          <p:nvPr>
            <p:ph idx="1"/>
          </p:nvPr>
        </p:nvPicPr>
        <p:blipFill>
          <a:blip r:embed="rId2"/>
          <a:stretch>
            <a:fillRect/>
          </a:stretch>
        </p:blipFill>
        <p:spPr>
          <a:xfrm>
            <a:off x="770904" y="1301750"/>
            <a:ext cx="10650191" cy="4673600"/>
          </a:xfrm>
        </p:spPr>
      </p:pic>
    </p:spTree>
    <p:extLst>
      <p:ext uri="{BB962C8B-B14F-4D97-AF65-F5344CB8AC3E}">
        <p14:creationId xmlns:p14="http://schemas.microsoft.com/office/powerpoint/2010/main" val="268914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2C72E-11B6-7481-5A09-1D8FFB8C1B9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995A1B7-F3ED-64DD-C8BF-4199F70CF46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4C2D1544-9C66-F689-00F7-27D3CDA02B0C}"/>
              </a:ext>
            </a:extLst>
          </p:cNvPr>
          <p:cNvPicPr>
            <a:picLocks noGrp="1" noChangeAspect="1"/>
          </p:cNvPicPr>
          <p:nvPr>
            <p:ph idx="1"/>
          </p:nvPr>
        </p:nvPicPr>
        <p:blipFill>
          <a:blip r:embed="rId2"/>
          <a:stretch>
            <a:fillRect/>
          </a:stretch>
        </p:blipFill>
        <p:spPr>
          <a:xfrm>
            <a:off x="711887" y="1301750"/>
            <a:ext cx="10768226" cy="4673600"/>
          </a:xfrm>
        </p:spPr>
      </p:pic>
    </p:spTree>
    <p:extLst>
      <p:ext uri="{BB962C8B-B14F-4D97-AF65-F5344CB8AC3E}">
        <p14:creationId xmlns:p14="http://schemas.microsoft.com/office/powerpoint/2010/main" val="20324015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881</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  Nutrition Agent </vt:lpstr>
      <vt:lpstr>OUTLINE</vt:lpstr>
      <vt:lpstr>Problem Statement</vt:lpstr>
      <vt:lpstr>Proposed Solution</vt:lpstr>
      <vt:lpstr>System  Approach</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Vinayak Mehta</cp:lastModifiedBy>
  <cp:revision>30</cp:revision>
  <dcterms:created xsi:type="dcterms:W3CDTF">2021-05-26T16:50:10Z</dcterms:created>
  <dcterms:modified xsi:type="dcterms:W3CDTF">2025-08-02T20:30:03Z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