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5"/>
  </p:notesMasterIdLst>
  <p:sldIdLst>
    <p:sldId id="256" r:id="rId2"/>
    <p:sldId id="257" r:id="rId3"/>
    <p:sldId id="258" r:id="rId4"/>
    <p:sldId id="259" r:id="rId5"/>
    <p:sldId id="266" r:id="rId6"/>
    <p:sldId id="281" r:id="rId7"/>
    <p:sldId id="267" r:id="rId8"/>
    <p:sldId id="282" r:id="rId9"/>
    <p:sldId id="283" r:id="rId10"/>
    <p:sldId id="268" r:id="rId11"/>
    <p:sldId id="284" r:id="rId12"/>
    <p:sldId id="269" r:id="rId13"/>
    <p:sldId id="285" r:id="rId14"/>
    <p:sldId id="270" r:id="rId15"/>
    <p:sldId id="286" r:id="rId16"/>
    <p:sldId id="260" r:id="rId17"/>
    <p:sldId id="261" r:id="rId18"/>
    <p:sldId id="262" r:id="rId19"/>
    <p:sldId id="271" r:id="rId20"/>
    <p:sldId id="272" r:id="rId21"/>
    <p:sldId id="273" r:id="rId22"/>
    <p:sldId id="274" r:id="rId23"/>
    <p:sldId id="263" r:id="rId24"/>
    <p:sldId id="264" r:id="rId25"/>
    <p:sldId id="275" r:id="rId26"/>
    <p:sldId id="276" r:id="rId27"/>
    <p:sldId id="277" r:id="rId28"/>
    <p:sldId id="278" r:id="rId29"/>
    <p:sldId id="279" r:id="rId30"/>
    <p:sldId id="280" r:id="rId31"/>
    <p:sldId id="287" r:id="rId32"/>
    <p:sldId id="288" r:id="rId33"/>
    <p:sldId id="265" r:id="rId34"/>
  </p:sldIdLst>
  <p:sldSz cx="14630400" cy="8229600"/>
  <p:notesSz cx="8229600" cy="14630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7F9E277-E94C-4E5F-9477-3EDB7A5BECC3}">
          <p14:sldIdLst>
            <p14:sldId id="256"/>
            <p14:sldId id="257"/>
            <p14:sldId id="258"/>
            <p14:sldId id="259"/>
            <p14:sldId id="266"/>
            <p14:sldId id="281"/>
            <p14:sldId id="267"/>
            <p14:sldId id="282"/>
            <p14:sldId id="283"/>
            <p14:sldId id="268"/>
            <p14:sldId id="284"/>
            <p14:sldId id="269"/>
            <p14:sldId id="285"/>
            <p14:sldId id="270"/>
            <p14:sldId id="286"/>
            <p14:sldId id="260"/>
            <p14:sldId id="261"/>
            <p14:sldId id="262"/>
            <p14:sldId id="271"/>
            <p14:sldId id="272"/>
            <p14:sldId id="273"/>
            <p14:sldId id="274"/>
            <p14:sldId id="263"/>
            <p14:sldId id="264"/>
            <p14:sldId id="275"/>
            <p14:sldId id="276"/>
            <p14:sldId id="277"/>
            <p14:sldId id="278"/>
            <p14:sldId id="279"/>
            <p14:sldId id="280"/>
            <p14:sldId id="287"/>
            <p14:sldId id="288"/>
            <p14:sldId id="26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0" d="100"/>
          <a:sy n="60"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07928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08116A-A521-8F49-3976-388FE16C5B0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7B1AE78-253F-FB32-360E-DFFA7C0567D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3A3D8A5-92E2-A5B9-E8EA-411437F3AC0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E93DE65-1382-59E6-A941-3A608A741482}"/>
              </a:ext>
            </a:extLst>
          </p:cNvPr>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30364648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EB3876-68DF-C7BB-A019-B2898B0D4B4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419CB6B-8415-4D6E-2870-AE28C31C47E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8A3E970-8E77-EE5D-D8BF-D2437C7E319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0C30924-3CA8-8EE8-1633-5D6B88CDA097}"/>
              </a:ext>
            </a:extLst>
          </p:cNvPr>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27109167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0E35E6-6C15-AA96-ABB5-9A316C66748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B10ABB9-202E-3BB5-4D3E-E3D05241C23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4CD4C11-4C22-1630-4DA2-62365156271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EE15083-60E1-0199-6E71-46DF3C5B2EDD}"/>
              </a:ext>
            </a:extLst>
          </p:cNvPr>
          <p:cNvSpPr>
            <a:spLocks noGrp="1"/>
          </p:cNvSpPr>
          <p:nvPr>
            <p:ph type="sldNum" sz="quarter" idx="10"/>
          </p:nvPr>
        </p:nvSpPr>
        <p:spPr/>
        <p:txBody>
          <a:bodyPr/>
          <a:lstStyle/>
          <a:p>
            <a:fld id="{F7021451-1387-4CA6-816F-3879F97B5CBC}" type="slidenum">
              <a:rPr lang="en-US"/>
              <a:t>21</a:t>
            </a:fld>
            <a:endParaRPr lang="en-US"/>
          </a:p>
        </p:txBody>
      </p:sp>
    </p:spTree>
    <p:extLst>
      <p:ext uri="{BB962C8B-B14F-4D97-AF65-F5344CB8AC3E}">
        <p14:creationId xmlns:p14="http://schemas.microsoft.com/office/powerpoint/2010/main" val="2248654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1AEA0E-5A68-7990-628B-31BBA9BB78E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65A2DA5-584E-7EF9-8523-F1197513640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951D5E7-3953-A9C0-4E30-3778ADE8FAF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F75E9C8-FF5F-7B30-7B25-E2334CB37A3F}"/>
              </a:ext>
            </a:extLst>
          </p:cNvPr>
          <p:cNvSpPr>
            <a:spLocks noGrp="1"/>
          </p:cNvSpPr>
          <p:nvPr>
            <p:ph type="sldNum" sz="quarter" idx="10"/>
          </p:nvPr>
        </p:nvSpPr>
        <p:spPr/>
        <p:txBody>
          <a:bodyPr/>
          <a:lstStyle/>
          <a:p>
            <a:fld id="{F7021451-1387-4CA6-816F-3879F97B5CBC}" type="slidenum">
              <a:rPr lang="en-US"/>
              <a:t>22</a:t>
            </a:fld>
            <a:endParaRPr lang="en-US"/>
          </a:p>
        </p:txBody>
      </p:sp>
    </p:spTree>
    <p:extLst>
      <p:ext uri="{BB962C8B-B14F-4D97-AF65-F5344CB8AC3E}">
        <p14:creationId xmlns:p14="http://schemas.microsoft.com/office/powerpoint/2010/main" val="24584951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FA236A-94D4-1624-3E55-5AC863E4083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49077A0-FADC-C78E-5BE5-E952C527461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9A8C662-EE55-3F48-B78B-09B713E2F03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D0AD84A-6AD2-6788-8202-4CA498FE2FC6}"/>
              </a:ext>
            </a:extLst>
          </p:cNvPr>
          <p:cNvSpPr>
            <a:spLocks noGrp="1"/>
          </p:cNvSpPr>
          <p:nvPr>
            <p:ph type="sldNum" sz="quarter" idx="10"/>
          </p:nvPr>
        </p:nvSpPr>
        <p:spPr/>
        <p:txBody>
          <a:bodyPr/>
          <a:lstStyle/>
          <a:p>
            <a:fld id="{F7021451-1387-4CA6-816F-3879F97B5CBC}" type="slidenum">
              <a:rPr lang="en-US"/>
              <a:t>31</a:t>
            </a:fld>
            <a:endParaRPr lang="en-US"/>
          </a:p>
        </p:txBody>
      </p:sp>
    </p:spTree>
    <p:extLst>
      <p:ext uri="{BB962C8B-B14F-4D97-AF65-F5344CB8AC3E}">
        <p14:creationId xmlns:p14="http://schemas.microsoft.com/office/powerpoint/2010/main" val="12443409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CA6590-B9B2-5173-5FC9-9F4287D7E79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B6E7733-E860-9CF2-757D-38ABD5F5466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D3714F6-1498-DA24-5D23-70CA73D5A96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9FD6A8B-D689-BCBE-B1E0-55F5765278F3}"/>
              </a:ext>
            </a:extLst>
          </p:cNvPr>
          <p:cNvSpPr>
            <a:spLocks noGrp="1"/>
          </p:cNvSpPr>
          <p:nvPr>
            <p:ph type="sldNum" sz="quarter" idx="10"/>
          </p:nvPr>
        </p:nvSpPr>
        <p:spPr/>
        <p:txBody>
          <a:bodyPr/>
          <a:lstStyle/>
          <a:p>
            <a:fld id="{F7021451-1387-4CA6-816F-3879F97B5CBC}" type="slidenum">
              <a:rPr lang="en-US"/>
              <a:t>32</a:t>
            </a:fld>
            <a:endParaRPr lang="en-US"/>
          </a:p>
        </p:txBody>
      </p:sp>
    </p:spTree>
    <p:extLst>
      <p:ext uri="{BB962C8B-B14F-4D97-AF65-F5344CB8AC3E}">
        <p14:creationId xmlns:p14="http://schemas.microsoft.com/office/powerpoint/2010/main" val="10701488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A1D56B-F9E0-B68D-D7FB-16872681109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353847-53FC-8577-B6BD-456E61F82F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6899324-6022-1302-BED2-20F39F48BB1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54AFAFF-7B21-FFAA-2DCE-4DC16FBED699}"/>
              </a:ext>
            </a:extLst>
          </p:cNvPr>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41459887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9BA6B0-48D2-E62A-D4D2-9F33EEF6FB5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65E932B-E8BC-DAB6-27A7-D5E741DC52A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A24E3E-8C6A-7D06-4523-D64885B9B80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BF019D2-9E80-8BB9-E056-9373EB3D7DA0}"/>
              </a:ext>
            </a:extLst>
          </p:cNvPr>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30633885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763482-F3C3-3CF4-2CA1-94CA9292F6D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461DF23-0641-7D7B-6C8B-A23B156AD73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C4AE83D-AD3F-C88E-6B0C-37FA72E8829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1D4303C-7305-5757-BC84-53BD70CB94EE}"/>
              </a:ext>
            </a:extLst>
          </p:cNvPr>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40163524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F4677C-1482-3007-7BBC-96EEA43EF7B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EC6187D-7D4A-EA41-D095-AA25868E530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4BEDF77-EE10-E179-F7FC-4359B6E92CB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2B79733-C67C-871B-A9CF-8259796039BA}"/>
              </a:ext>
            </a:extLst>
          </p:cNvPr>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20494359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89FC7F-8AC7-0CFE-5F21-4E04D8EB012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767E4DD-BB4D-2DC8-C764-2401A1B3172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C6496AD-7D0F-9BD9-A6A5-F1C35FC8605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76434C0-B85D-68D7-31B9-2F99F56FC900}"/>
              </a:ext>
            </a:extLst>
          </p:cNvPr>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9315236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DEFAULT">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Slide 10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10">
          <a:fgClr>
            <a:schemeClr val="bg1"/>
          </a:fgClr>
          <a:bgClr>
            <a:schemeClr val="bg1"/>
          </a:bgClr>
        </a:patt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6.xml"/><Relationship Id="rId5" Type="http://schemas.openxmlformats.org/officeDocument/2006/relationships/image" Target="../media/image11.pn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8.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9.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864037" y="2743200"/>
            <a:ext cx="7415927" cy="1396365"/>
          </a:xfrm>
          <a:prstGeom prst="rect">
            <a:avLst/>
          </a:prstGeom>
          <a:noFill/>
          <a:ln/>
        </p:spPr>
        <p:txBody>
          <a:bodyPr wrap="square" lIns="0" tIns="0" rIns="0" bIns="0" rtlCol="0" anchor="t"/>
          <a:lstStyle/>
          <a:p>
            <a:pPr marL="0" indent="0">
              <a:lnSpc>
                <a:spcPts val="6050"/>
              </a:lnSpc>
              <a:buNone/>
            </a:pPr>
            <a:r>
              <a:rPr lang="en-US" sz="4850" b="1" kern="0" spc="-146" dirty="0">
                <a:solidFill>
                  <a:srgbClr val="000000"/>
                </a:solidFill>
                <a:latin typeface="Inter Bold" pitchFamily="34" charset="0"/>
                <a:ea typeface="Inter Bold" pitchFamily="34" charset="-122"/>
                <a:cs typeface="Inter Bold" pitchFamily="34" charset="-120"/>
              </a:rPr>
              <a:t>Stroke Prediction Healthcare</a:t>
            </a:r>
            <a:endParaRPr lang="en-US" sz="4850" dirty="0"/>
          </a:p>
        </p:txBody>
      </p:sp>
      <p:sp>
        <p:nvSpPr>
          <p:cNvPr id="4" name="Text 1"/>
          <p:cNvSpPr/>
          <p:nvPr/>
        </p:nvSpPr>
        <p:spPr>
          <a:xfrm>
            <a:off x="864037" y="4509849"/>
            <a:ext cx="7415927" cy="1185148"/>
          </a:xfrm>
          <a:prstGeom prst="rect">
            <a:avLst/>
          </a:prstGeom>
          <a:noFill/>
          <a:ln/>
        </p:spPr>
        <p:txBody>
          <a:bodyPr wrap="square" lIns="0" tIns="0" rIns="0" bIns="0" rtlCol="0" anchor="t"/>
          <a:lstStyle/>
          <a:p>
            <a:pPr marL="0" indent="0">
              <a:lnSpc>
                <a:spcPts val="3100"/>
              </a:lnSpc>
              <a:buNone/>
            </a:pPr>
            <a:r>
              <a:rPr lang="en-US" sz="1900" kern="0" spc="-39" dirty="0">
                <a:solidFill>
                  <a:srgbClr val="272525"/>
                </a:solidFill>
                <a:latin typeface="Inter" pitchFamily="34" charset="0"/>
                <a:ea typeface="Inter" pitchFamily="34" charset="-122"/>
                <a:cs typeface="Inter" pitchFamily="34" charset="-120"/>
              </a:rPr>
              <a:t>This presentation explores the application of data analysis and machine learning for stroke prediction, highlighting the potential to improve healthcare outcomes.</a:t>
            </a:r>
            <a:endParaRPr lang="en-US" sz="1900" dirty="0"/>
          </a:p>
        </p:txBody>
      </p:sp>
      <p:sp>
        <p:nvSpPr>
          <p:cNvPr id="5" name="Shape 2"/>
          <p:cNvSpPr/>
          <p:nvPr/>
        </p:nvSpPr>
        <p:spPr>
          <a:xfrm>
            <a:off x="864037" y="5991106"/>
            <a:ext cx="394930" cy="394930"/>
          </a:xfrm>
          <a:prstGeom prst="roundRect">
            <a:avLst>
              <a:gd name="adj" fmla="val 23151155"/>
            </a:avLst>
          </a:prstGeom>
          <a:noFill/>
          <a:ln w="7620">
            <a:solidFill>
              <a:srgbClr val="FFFFFF"/>
            </a:solidFill>
            <a:prstDash val="solid"/>
          </a:ln>
        </p:spPr>
      </p:sp>
      <p:sp>
        <p:nvSpPr>
          <p:cNvPr id="7" name="Text 3"/>
          <p:cNvSpPr/>
          <p:nvPr/>
        </p:nvSpPr>
        <p:spPr>
          <a:xfrm>
            <a:off x="1382316" y="5972651"/>
            <a:ext cx="2620089" cy="431959"/>
          </a:xfrm>
          <a:prstGeom prst="rect">
            <a:avLst/>
          </a:prstGeom>
          <a:noFill/>
          <a:ln/>
        </p:spPr>
        <p:txBody>
          <a:bodyPr wrap="none" lIns="0" tIns="0" rIns="0" bIns="0" rtlCol="0" anchor="t"/>
          <a:lstStyle/>
          <a:p>
            <a:pPr marL="0" indent="0" algn="l">
              <a:lnSpc>
                <a:spcPts val="3400"/>
              </a:lnSpc>
              <a:buNone/>
            </a:pPr>
            <a:r>
              <a:rPr lang="en-US" sz="2400" b="1" kern="0" spc="-39" dirty="0">
                <a:solidFill>
                  <a:srgbClr val="272525"/>
                </a:solidFill>
                <a:latin typeface="Inter Bold" pitchFamily="34" charset="0"/>
                <a:ea typeface="Inter Bold" pitchFamily="34" charset="-122"/>
                <a:cs typeface="Inter Bold" pitchFamily="34" charset="-120"/>
              </a:rPr>
              <a:t>by Vinayak Mehta</a:t>
            </a:r>
            <a:endParaRPr lang="en-US"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5DB3748-7B87-F288-CBC5-EE0BA59D6B9A}"/>
              </a:ext>
            </a:extLst>
          </p:cNvPr>
          <p:cNvSpPr txBox="1"/>
          <p:nvPr/>
        </p:nvSpPr>
        <p:spPr>
          <a:xfrm>
            <a:off x="705853" y="368968"/>
            <a:ext cx="11823031" cy="707886"/>
          </a:xfrm>
          <a:prstGeom prst="rect">
            <a:avLst/>
          </a:prstGeom>
          <a:noFill/>
        </p:spPr>
        <p:txBody>
          <a:bodyPr wrap="square" rtlCol="0">
            <a:spAutoFit/>
          </a:bodyPr>
          <a:lstStyle/>
          <a:p>
            <a:r>
              <a:rPr lang="en-US" sz="4000" b="1" kern="0" spc="-144" dirty="0">
                <a:solidFill>
                  <a:srgbClr val="000000"/>
                </a:solidFill>
                <a:latin typeface="Inter Bold" pitchFamily="34" charset="0"/>
                <a:ea typeface="Inter Bold" pitchFamily="34" charset="-122"/>
                <a:cs typeface="Inter Bold" pitchFamily="34" charset="-120"/>
              </a:rPr>
              <a:t>Data Visualization - </a:t>
            </a:r>
            <a:r>
              <a:rPr lang="en-US" sz="4000" b="1" kern="0" spc="-144" dirty="0" err="1">
                <a:solidFill>
                  <a:srgbClr val="000000"/>
                </a:solidFill>
                <a:latin typeface="Inter Bold" pitchFamily="34" charset="0"/>
                <a:ea typeface="Inter Bold" pitchFamily="34" charset="-122"/>
                <a:cs typeface="Inter Bold" pitchFamily="34" charset="-120"/>
              </a:rPr>
              <a:t>Pairplot</a:t>
            </a:r>
            <a:endParaRPr lang="en-IN" sz="4000" dirty="0"/>
          </a:p>
        </p:txBody>
      </p:sp>
      <p:sp>
        <p:nvSpPr>
          <p:cNvPr id="4" name="TextBox 3">
            <a:extLst>
              <a:ext uri="{FF2B5EF4-FFF2-40B4-BE49-F238E27FC236}">
                <a16:creationId xmlns:a16="http://schemas.microsoft.com/office/drawing/2014/main" id="{A87E3228-074E-88CA-BEAB-C4983DA0231D}"/>
              </a:ext>
            </a:extLst>
          </p:cNvPr>
          <p:cNvSpPr txBox="1"/>
          <p:nvPr/>
        </p:nvSpPr>
        <p:spPr>
          <a:xfrm>
            <a:off x="160421" y="1423244"/>
            <a:ext cx="6914147" cy="400110"/>
          </a:xfrm>
          <a:prstGeom prst="rect">
            <a:avLst/>
          </a:prstGeom>
          <a:noFill/>
        </p:spPr>
        <p:txBody>
          <a:bodyPr wrap="square" rtlCol="0">
            <a:spAutoFit/>
          </a:bodyPr>
          <a:lstStyle/>
          <a:p>
            <a:r>
              <a:rPr lang="en-US" sz="2000" b="1" dirty="0">
                <a:latin typeface="Inter Bold"/>
              </a:rPr>
              <a:t>Plot 1:</a:t>
            </a:r>
            <a:r>
              <a:rPr lang="en-US" sz="2000" dirty="0">
                <a:latin typeface="Inter Bold"/>
              </a:rPr>
              <a:t>   Distribution of Age, with hue for stroke occurrences</a:t>
            </a:r>
            <a:endParaRPr lang="en-IN" sz="2000" dirty="0">
              <a:latin typeface="Inter Bold"/>
            </a:endParaRPr>
          </a:p>
        </p:txBody>
      </p:sp>
      <p:pic>
        <p:nvPicPr>
          <p:cNvPr id="6" name="Picture 5">
            <a:extLst>
              <a:ext uri="{FF2B5EF4-FFF2-40B4-BE49-F238E27FC236}">
                <a16:creationId xmlns:a16="http://schemas.microsoft.com/office/drawing/2014/main" id="{13DCE4FD-9356-9446-A5BC-FBC49F64F946}"/>
              </a:ext>
            </a:extLst>
          </p:cNvPr>
          <p:cNvPicPr>
            <a:picLocks noChangeAspect="1"/>
          </p:cNvPicPr>
          <p:nvPr/>
        </p:nvPicPr>
        <p:blipFill>
          <a:blip r:embed="rId2"/>
          <a:stretch>
            <a:fillRect/>
          </a:stretch>
        </p:blipFill>
        <p:spPr>
          <a:xfrm>
            <a:off x="3120189" y="1929996"/>
            <a:ext cx="7660106" cy="4369610"/>
          </a:xfrm>
          <a:prstGeom prst="rect">
            <a:avLst/>
          </a:prstGeom>
        </p:spPr>
      </p:pic>
      <p:sp>
        <p:nvSpPr>
          <p:cNvPr id="2" name="TextBox 1">
            <a:extLst>
              <a:ext uri="{FF2B5EF4-FFF2-40B4-BE49-F238E27FC236}">
                <a16:creationId xmlns:a16="http://schemas.microsoft.com/office/drawing/2014/main" id="{80794964-3469-3C75-E663-7DE134D0408B}"/>
              </a:ext>
            </a:extLst>
          </p:cNvPr>
          <p:cNvSpPr txBox="1"/>
          <p:nvPr/>
        </p:nvSpPr>
        <p:spPr>
          <a:xfrm>
            <a:off x="705853" y="6561221"/>
            <a:ext cx="13314947" cy="987450"/>
          </a:xfrm>
          <a:prstGeom prst="rect">
            <a:avLst/>
          </a:prstGeom>
          <a:noFill/>
        </p:spPr>
        <p:txBody>
          <a:bodyPr wrap="square" rtlCol="0">
            <a:spAutoFit/>
          </a:bodyPr>
          <a:lstStyle/>
          <a:p>
            <a:pPr algn="l">
              <a:spcAft>
                <a:spcPts val="450"/>
              </a:spcAft>
            </a:pPr>
            <a:r>
              <a:rPr lang="en-US" b="1" i="0" dirty="0">
                <a:solidFill>
                  <a:srgbClr val="1F1F1F"/>
                </a:solidFill>
                <a:effectLst/>
                <a:latin typeface="Roboto" panose="02000000000000000000" pitchFamily="2" charset="0"/>
              </a:rPr>
              <a:t>Age Distribution by Stroke Occurrence</a:t>
            </a:r>
            <a:endParaRPr lang="en-US" b="0" i="0" dirty="0">
              <a:solidFill>
                <a:srgbClr val="1F1F1F"/>
              </a:solidFill>
              <a:effectLst/>
              <a:latin typeface="Roboto" panose="02000000000000000000" pitchFamily="2" charset="0"/>
            </a:endParaRPr>
          </a:p>
          <a:p>
            <a:pPr marL="742950" lvl="1" indent="-285750" algn="l">
              <a:spcAft>
                <a:spcPts val="450"/>
              </a:spcAft>
              <a:buFont typeface="Arial" panose="020B0604020202020204" pitchFamily="34" charset="0"/>
              <a:buChar char="•"/>
            </a:pPr>
            <a:r>
              <a:rPr lang="en-US" b="1" i="0" dirty="0">
                <a:solidFill>
                  <a:srgbClr val="1F1F1F"/>
                </a:solidFill>
                <a:effectLst/>
                <a:latin typeface="Roboto" panose="02000000000000000000" pitchFamily="2" charset="0"/>
              </a:rPr>
              <a:t>Observation</a:t>
            </a:r>
            <a:r>
              <a:rPr lang="en-US" b="0" i="0" dirty="0">
                <a:solidFill>
                  <a:srgbClr val="1F1F1F"/>
                </a:solidFill>
                <a:effectLst/>
                <a:latin typeface="Roboto" panose="02000000000000000000" pitchFamily="2" charset="0"/>
              </a:rPr>
              <a:t>: The age distribution plot indicates that stroke occurrences increase with age, especially for individuals aged 50 and above. Younger individuals show a lower frequency of stroke, suggesting age as a potential risk factor.</a:t>
            </a:r>
          </a:p>
        </p:txBody>
      </p:sp>
    </p:spTree>
    <p:extLst>
      <p:ext uri="{BB962C8B-B14F-4D97-AF65-F5344CB8AC3E}">
        <p14:creationId xmlns:p14="http://schemas.microsoft.com/office/powerpoint/2010/main" val="37195672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C6CDFF6B-AC41-9417-1268-FC9E950796A1}"/>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9E2B854F-BD5D-DA62-DD5D-29A59DEB2B61}"/>
              </a:ext>
            </a:extLst>
          </p:cNvPr>
          <p:cNvSpPr txBox="1"/>
          <p:nvPr/>
        </p:nvSpPr>
        <p:spPr>
          <a:xfrm>
            <a:off x="705853" y="368968"/>
            <a:ext cx="11823031" cy="707886"/>
          </a:xfrm>
          <a:prstGeom prst="rect">
            <a:avLst/>
          </a:prstGeom>
          <a:noFill/>
        </p:spPr>
        <p:txBody>
          <a:bodyPr wrap="square" rtlCol="0">
            <a:spAutoFit/>
          </a:bodyPr>
          <a:lstStyle/>
          <a:p>
            <a:r>
              <a:rPr lang="en-US" sz="4000" b="1" kern="0" spc="-144" dirty="0">
                <a:solidFill>
                  <a:srgbClr val="000000"/>
                </a:solidFill>
                <a:latin typeface="Inter Bold" pitchFamily="34" charset="0"/>
                <a:ea typeface="Inter Bold" pitchFamily="34" charset="-122"/>
                <a:cs typeface="Inter Bold" pitchFamily="34" charset="-120"/>
              </a:rPr>
              <a:t>Data Visualization - </a:t>
            </a:r>
            <a:r>
              <a:rPr lang="en-US" sz="4000" b="1" kern="0" spc="-144" dirty="0" err="1">
                <a:solidFill>
                  <a:srgbClr val="000000"/>
                </a:solidFill>
                <a:latin typeface="Inter Bold" pitchFamily="34" charset="0"/>
                <a:ea typeface="Inter Bold" pitchFamily="34" charset="-122"/>
                <a:cs typeface="Inter Bold" pitchFamily="34" charset="-120"/>
              </a:rPr>
              <a:t>Pairplot</a:t>
            </a:r>
            <a:endParaRPr lang="en-IN" sz="4000" dirty="0"/>
          </a:p>
        </p:txBody>
      </p:sp>
      <p:sp>
        <p:nvSpPr>
          <p:cNvPr id="7" name="TextBox 6">
            <a:extLst>
              <a:ext uri="{FF2B5EF4-FFF2-40B4-BE49-F238E27FC236}">
                <a16:creationId xmlns:a16="http://schemas.microsoft.com/office/drawing/2014/main" id="{BF3D6A9C-4287-4264-C561-A002E77A8C6F}"/>
              </a:ext>
            </a:extLst>
          </p:cNvPr>
          <p:cNvSpPr txBox="1"/>
          <p:nvPr/>
        </p:nvSpPr>
        <p:spPr>
          <a:xfrm>
            <a:off x="352930" y="1310912"/>
            <a:ext cx="5630779" cy="400110"/>
          </a:xfrm>
          <a:prstGeom prst="rect">
            <a:avLst/>
          </a:prstGeom>
          <a:noFill/>
        </p:spPr>
        <p:txBody>
          <a:bodyPr wrap="square" rtlCol="0">
            <a:spAutoFit/>
          </a:bodyPr>
          <a:lstStyle/>
          <a:p>
            <a:r>
              <a:rPr lang="en-US" sz="2000" b="1" dirty="0">
                <a:latin typeface="Inter Bold"/>
              </a:rPr>
              <a:t>Plot 2: </a:t>
            </a:r>
            <a:r>
              <a:rPr lang="en-US" sz="2000" dirty="0">
                <a:latin typeface="Inter Bold"/>
              </a:rPr>
              <a:t>Boxplot of Average Glucose Level by Stroke</a:t>
            </a:r>
            <a:endParaRPr lang="en-IN" sz="2000" dirty="0">
              <a:latin typeface="Inter Bold"/>
            </a:endParaRPr>
          </a:p>
        </p:txBody>
      </p:sp>
      <p:pic>
        <p:nvPicPr>
          <p:cNvPr id="9" name="Picture 8">
            <a:extLst>
              <a:ext uri="{FF2B5EF4-FFF2-40B4-BE49-F238E27FC236}">
                <a16:creationId xmlns:a16="http://schemas.microsoft.com/office/drawing/2014/main" id="{432B8FB3-0AD4-4FA6-0ABB-8FD87C688A09}"/>
              </a:ext>
            </a:extLst>
          </p:cNvPr>
          <p:cNvPicPr>
            <a:picLocks noChangeAspect="1"/>
          </p:cNvPicPr>
          <p:nvPr/>
        </p:nvPicPr>
        <p:blipFill>
          <a:blip r:embed="rId2"/>
          <a:stretch>
            <a:fillRect/>
          </a:stretch>
        </p:blipFill>
        <p:spPr>
          <a:xfrm>
            <a:off x="2903621" y="1945080"/>
            <a:ext cx="7972926" cy="4503846"/>
          </a:xfrm>
          <a:prstGeom prst="rect">
            <a:avLst/>
          </a:prstGeom>
        </p:spPr>
      </p:pic>
      <p:sp>
        <p:nvSpPr>
          <p:cNvPr id="2" name="TextBox 1">
            <a:extLst>
              <a:ext uri="{FF2B5EF4-FFF2-40B4-BE49-F238E27FC236}">
                <a16:creationId xmlns:a16="http://schemas.microsoft.com/office/drawing/2014/main" id="{B474319C-61EE-E7A4-19D3-EF78026058CA}"/>
              </a:ext>
            </a:extLst>
          </p:cNvPr>
          <p:cNvSpPr txBox="1"/>
          <p:nvPr/>
        </p:nvSpPr>
        <p:spPr>
          <a:xfrm>
            <a:off x="352930" y="6785811"/>
            <a:ext cx="13715996" cy="1605568"/>
          </a:xfrm>
          <a:prstGeom prst="rect">
            <a:avLst/>
          </a:prstGeom>
          <a:noFill/>
        </p:spPr>
        <p:txBody>
          <a:bodyPr wrap="square" rtlCol="0">
            <a:spAutoFit/>
          </a:bodyPr>
          <a:lstStyle/>
          <a:p>
            <a:pPr algn="l">
              <a:spcAft>
                <a:spcPts val="450"/>
              </a:spcAft>
            </a:pPr>
            <a:r>
              <a:rPr lang="en-US" b="1" i="0" dirty="0">
                <a:solidFill>
                  <a:srgbClr val="1F1F1F"/>
                </a:solidFill>
                <a:effectLst/>
                <a:latin typeface="Roboto" panose="02000000000000000000" pitchFamily="2" charset="0"/>
              </a:rPr>
              <a:t>Average Glucose Level by Stroke Occurrence</a:t>
            </a:r>
            <a:endParaRPr lang="en-US" b="0" i="0" dirty="0">
              <a:solidFill>
                <a:srgbClr val="1F1F1F"/>
              </a:solidFill>
              <a:effectLst/>
              <a:latin typeface="Roboto" panose="02000000000000000000" pitchFamily="2" charset="0"/>
            </a:endParaRPr>
          </a:p>
          <a:p>
            <a:pPr marL="742950" lvl="1" indent="-285750" algn="l">
              <a:spcAft>
                <a:spcPts val="450"/>
              </a:spcAft>
              <a:buFont typeface="Arial" panose="020B0604020202020204" pitchFamily="34" charset="0"/>
              <a:buChar char="•"/>
            </a:pPr>
            <a:r>
              <a:rPr lang="en-US" b="1" i="0" dirty="0">
                <a:solidFill>
                  <a:srgbClr val="1F1F1F"/>
                </a:solidFill>
                <a:effectLst/>
                <a:latin typeface="Roboto" panose="02000000000000000000" pitchFamily="2" charset="0"/>
              </a:rPr>
              <a:t>Observation</a:t>
            </a:r>
            <a:r>
              <a:rPr lang="en-US" b="0" i="0" dirty="0">
                <a:solidFill>
                  <a:srgbClr val="1F1F1F"/>
                </a:solidFill>
                <a:effectLst/>
                <a:latin typeface="Roboto" panose="02000000000000000000" pitchFamily="2" charset="0"/>
              </a:rPr>
              <a:t>: The boxplot of average glucose levels reveals that individuals who had a stroke generally show higher glucose levels compared to those who did not. This could indicate that elevated glucose levels are associated with an increased risk of stroke.</a:t>
            </a:r>
          </a:p>
          <a:p>
            <a:endParaRPr lang="en-IN" dirty="0"/>
          </a:p>
        </p:txBody>
      </p:sp>
    </p:spTree>
    <p:extLst>
      <p:ext uri="{BB962C8B-B14F-4D97-AF65-F5344CB8AC3E}">
        <p14:creationId xmlns:p14="http://schemas.microsoft.com/office/powerpoint/2010/main" val="20952237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F5EEA370-CFF5-2CBD-FE2E-2432810DC83E}"/>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85509DD2-E556-33C6-8DAD-EFFB286FE6CF}"/>
              </a:ext>
            </a:extLst>
          </p:cNvPr>
          <p:cNvSpPr txBox="1"/>
          <p:nvPr/>
        </p:nvSpPr>
        <p:spPr>
          <a:xfrm>
            <a:off x="705853" y="368968"/>
            <a:ext cx="11823031" cy="707886"/>
          </a:xfrm>
          <a:prstGeom prst="rect">
            <a:avLst/>
          </a:prstGeom>
          <a:noFill/>
        </p:spPr>
        <p:txBody>
          <a:bodyPr wrap="square" rtlCol="0">
            <a:spAutoFit/>
          </a:bodyPr>
          <a:lstStyle/>
          <a:p>
            <a:r>
              <a:rPr lang="en-US" sz="4000" b="1" kern="0" spc="-144" dirty="0">
                <a:solidFill>
                  <a:srgbClr val="000000"/>
                </a:solidFill>
                <a:latin typeface="Inter Bold" pitchFamily="34" charset="0"/>
                <a:ea typeface="Inter Bold" pitchFamily="34" charset="-122"/>
                <a:cs typeface="Inter Bold" pitchFamily="34" charset="-120"/>
              </a:rPr>
              <a:t>Data Visualization - </a:t>
            </a:r>
            <a:r>
              <a:rPr lang="en-US" sz="4000" b="1" kern="0" spc="-144" dirty="0" err="1">
                <a:solidFill>
                  <a:srgbClr val="000000"/>
                </a:solidFill>
                <a:latin typeface="Inter Bold" pitchFamily="34" charset="0"/>
                <a:ea typeface="Inter Bold" pitchFamily="34" charset="-122"/>
                <a:cs typeface="Inter Bold" pitchFamily="34" charset="-120"/>
              </a:rPr>
              <a:t>Pairplot</a:t>
            </a:r>
            <a:endParaRPr lang="en-IN" sz="4000" dirty="0"/>
          </a:p>
        </p:txBody>
      </p:sp>
      <p:sp>
        <p:nvSpPr>
          <p:cNvPr id="4" name="TextBox 3">
            <a:extLst>
              <a:ext uri="{FF2B5EF4-FFF2-40B4-BE49-F238E27FC236}">
                <a16:creationId xmlns:a16="http://schemas.microsoft.com/office/drawing/2014/main" id="{E458AA46-759A-0E16-BF26-25E01D14B155}"/>
              </a:ext>
            </a:extLst>
          </p:cNvPr>
          <p:cNvSpPr txBox="1"/>
          <p:nvPr/>
        </p:nvSpPr>
        <p:spPr>
          <a:xfrm>
            <a:off x="160421" y="1634841"/>
            <a:ext cx="6914147" cy="400110"/>
          </a:xfrm>
          <a:prstGeom prst="rect">
            <a:avLst/>
          </a:prstGeom>
          <a:noFill/>
        </p:spPr>
        <p:txBody>
          <a:bodyPr wrap="square" rtlCol="0">
            <a:spAutoFit/>
          </a:bodyPr>
          <a:lstStyle/>
          <a:p>
            <a:r>
              <a:rPr lang="en-US" sz="2000" b="1" dirty="0">
                <a:latin typeface="Inter Bold"/>
              </a:rPr>
              <a:t>Plot 3: </a:t>
            </a:r>
            <a:r>
              <a:rPr lang="en-US" sz="2000" dirty="0">
                <a:latin typeface="Inter Bold"/>
              </a:rPr>
              <a:t>Distribution of BMI by Stroke Occurrence</a:t>
            </a:r>
            <a:endParaRPr lang="en-IN" sz="2000" dirty="0">
              <a:latin typeface="Inter Bold"/>
            </a:endParaRPr>
          </a:p>
        </p:txBody>
      </p:sp>
      <p:pic>
        <p:nvPicPr>
          <p:cNvPr id="5" name="Picture 4">
            <a:extLst>
              <a:ext uri="{FF2B5EF4-FFF2-40B4-BE49-F238E27FC236}">
                <a16:creationId xmlns:a16="http://schemas.microsoft.com/office/drawing/2014/main" id="{FFFC095B-EFE1-AAB7-8330-66391DDA1E5E}"/>
              </a:ext>
            </a:extLst>
          </p:cNvPr>
          <p:cNvPicPr>
            <a:picLocks noChangeAspect="1"/>
          </p:cNvPicPr>
          <p:nvPr/>
        </p:nvPicPr>
        <p:blipFill>
          <a:blip r:embed="rId2"/>
          <a:stretch>
            <a:fillRect/>
          </a:stretch>
        </p:blipFill>
        <p:spPr>
          <a:xfrm>
            <a:off x="2919663" y="2253582"/>
            <a:ext cx="8309811" cy="4014890"/>
          </a:xfrm>
          <a:prstGeom prst="rect">
            <a:avLst/>
          </a:prstGeom>
        </p:spPr>
      </p:pic>
      <p:sp>
        <p:nvSpPr>
          <p:cNvPr id="6" name="TextBox 5">
            <a:extLst>
              <a:ext uri="{FF2B5EF4-FFF2-40B4-BE49-F238E27FC236}">
                <a16:creationId xmlns:a16="http://schemas.microsoft.com/office/drawing/2014/main" id="{D6E36024-C393-0307-F061-C1496D8412CB}"/>
              </a:ext>
            </a:extLst>
          </p:cNvPr>
          <p:cNvSpPr txBox="1"/>
          <p:nvPr/>
        </p:nvSpPr>
        <p:spPr>
          <a:xfrm>
            <a:off x="401053" y="6448926"/>
            <a:ext cx="13427242" cy="1605568"/>
          </a:xfrm>
          <a:prstGeom prst="rect">
            <a:avLst/>
          </a:prstGeom>
          <a:noFill/>
        </p:spPr>
        <p:txBody>
          <a:bodyPr wrap="square" rtlCol="0">
            <a:spAutoFit/>
          </a:bodyPr>
          <a:lstStyle/>
          <a:p>
            <a:pPr algn="l">
              <a:spcAft>
                <a:spcPts val="450"/>
              </a:spcAft>
            </a:pPr>
            <a:r>
              <a:rPr lang="en-US" b="1" i="0" dirty="0">
                <a:solidFill>
                  <a:srgbClr val="1F1F1F"/>
                </a:solidFill>
                <a:effectLst/>
                <a:latin typeface="Roboto" panose="02000000000000000000" pitchFamily="2" charset="0"/>
              </a:rPr>
              <a:t>BMI Distribution by Stroke Occurrence</a:t>
            </a:r>
            <a:endParaRPr lang="en-US" b="0" i="0" dirty="0">
              <a:solidFill>
                <a:srgbClr val="1F1F1F"/>
              </a:solidFill>
              <a:effectLst/>
              <a:latin typeface="Roboto" panose="02000000000000000000" pitchFamily="2" charset="0"/>
            </a:endParaRPr>
          </a:p>
          <a:p>
            <a:pPr marL="742950" lvl="1" indent="-285750" algn="l">
              <a:spcAft>
                <a:spcPts val="450"/>
              </a:spcAft>
              <a:buFont typeface="Arial" panose="020B0604020202020204" pitchFamily="34" charset="0"/>
              <a:buChar char="•"/>
            </a:pPr>
            <a:r>
              <a:rPr lang="en-US" b="1" i="0" dirty="0">
                <a:solidFill>
                  <a:srgbClr val="1F1F1F"/>
                </a:solidFill>
                <a:effectLst/>
                <a:latin typeface="Roboto" panose="02000000000000000000" pitchFamily="2" charset="0"/>
              </a:rPr>
              <a:t>Observation</a:t>
            </a:r>
            <a:r>
              <a:rPr lang="en-US" b="0" i="0" dirty="0">
                <a:solidFill>
                  <a:srgbClr val="1F1F1F"/>
                </a:solidFill>
                <a:effectLst/>
                <a:latin typeface="Roboto" panose="02000000000000000000" pitchFamily="2" charset="0"/>
              </a:rPr>
              <a:t>: The BMI distribution does not show a drastic difference between stroke and non-stroke groups, but individuals with higher BMI may have a slightly higher tendency toward stroke. Further analysis could determine if BMI is a significant factor.</a:t>
            </a:r>
          </a:p>
          <a:p>
            <a:endParaRPr lang="en-IN" dirty="0"/>
          </a:p>
        </p:txBody>
      </p:sp>
    </p:spTree>
    <p:extLst>
      <p:ext uri="{BB962C8B-B14F-4D97-AF65-F5344CB8AC3E}">
        <p14:creationId xmlns:p14="http://schemas.microsoft.com/office/powerpoint/2010/main" val="37241766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59ABE063-6535-D131-1C21-F528CF2F1310}"/>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6AD729CB-AF91-4DB5-08B3-807BEC3DA847}"/>
              </a:ext>
            </a:extLst>
          </p:cNvPr>
          <p:cNvSpPr txBox="1"/>
          <p:nvPr/>
        </p:nvSpPr>
        <p:spPr>
          <a:xfrm>
            <a:off x="705853" y="368968"/>
            <a:ext cx="11823031" cy="707886"/>
          </a:xfrm>
          <a:prstGeom prst="rect">
            <a:avLst/>
          </a:prstGeom>
          <a:noFill/>
        </p:spPr>
        <p:txBody>
          <a:bodyPr wrap="square" rtlCol="0">
            <a:spAutoFit/>
          </a:bodyPr>
          <a:lstStyle/>
          <a:p>
            <a:r>
              <a:rPr lang="en-US" sz="4000" b="1" kern="0" spc="-144" dirty="0">
                <a:solidFill>
                  <a:srgbClr val="000000"/>
                </a:solidFill>
                <a:latin typeface="Inter Bold" pitchFamily="34" charset="0"/>
                <a:ea typeface="Inter Bold" pitchFamily="34" charset="-122"/>
                <a:cs typeface="Inter Bold" pitchFamily="34" charset="-120"/>
              </a:rPr>
              <a:t>Data Visualization - </a:t>
            </a:r>
            <a:r>
              <a:rPr lang="en-US" sz="4000" b="1" kern="0" spc="-144" dirty="0" err="1">
                <a:solidFill>
                  <a:srgbClr val="000000"/>
                </a:solidFill>
                <a:latin typeface="Inter Bold" pitchFamily="34" charset="0"/>
                <a:ea typeface="Inter Bold" pitchFamily="34" charset="-122"/>
                <a:cs typeface="Inter Bold" pitchFamily="34" charset="-120"/>
              </a:rPr>
              <a:t>Pairplot</a:t>
            </a:r>
            <a:endParaRPr lang="en-IN" sz="4000" dirty="0"/>
          </a:p>
        </p:txBody>
      </p:sp>
      <p:sp>
        <p:nvSpPr>
          <p:cNvPr id="7" name="TextBox 6">
            <a:extLst>
              <a:ext uri="{FF2B5EF4-FFF2-40B4-BE49-F238E27FC236}">
                <a16:creationId xmlns:a16="http://schemas.microsoft.com/office/drawing/2014/main" id="{C475602D-12AE-ADDD-E82E-98C881B59298}"/>
              </a:ext>
            </a:extLst>
          </p:cNvPr>
          <p:cNvSpPr txBox="1"/>
          <p:nvPr/>
        </p:nvSpPr>
        <p:spPr>
          <a:xfrm>
            <a:off x="368971" y="1362748"/>
            <a:ext cx="5630779" cy="400110"/>
          </a:xfrm>
          <a:prstGeom prst="rect">
            <a:avLst/>
          </a:prstGeom>
          <a:noFill/>
        </p:spPr>
        <p:txBody>
          <a:bodyPr wrap="square" rtlCol="0">
            <a:spAutoFit/>
          </a:bodyPr>
          <a:lstStyle/>
          <a:p>
            <a:r>
              <a:rPr lang="en-US" sz="2000" b="1" dirty="0">
                <a:latin typeface="Inter Bold"/>
              </a:rPr>
              <a:t>Plot 4: </a:t>
            </a:r>
            <a:r>
              <a:rPr lang="en-US" sz="2000" dirty="0">
                <a:latin typeface="Inter Bold"/>
              </a:rPr>
              <a:t>Bar Plot of Stroke Occurrence by Work Type</a:t>
            </a:r>
            <a:endParaRPr lang="en-IN" sz="2000" dirty="0">
              <a:latin typeface="Inter Bold"/>
            </a:endParaRPr>
          </a:p>
        </p:txBody>
      </p:sp>
      <p:pic>
        <p:nvPicPr>
          <p:cNvPr id="10" name="Picture 9">
            <a:extLst>
              <a:ext uri="{FF2B5EF4-FFF2-40B4-BE49-F238E27FC236}">
                <a16:creationId xmlns:a16="http://schemas.microsoft.com/office/drawing/2014/main" id="{E4876142-B20F-B3C5-D73D-9AC84A655BCA}"/>
              </a:ext>
            </a:extLst>
          </p:cNvPr>
          <p:cNvPicPr>
            <a:picLocks noChangeAspect="1"/>
          </p:cNvPicPr>
          <p:nvPr/>
        </p:nvPicPr>
        <p:blipFill>
          <a:blip r:embed="rId2"/>
          <a:stretch>
            <a:fillRect/>
          </a:stretch>
        </p:blipFill>
        <p:spPr>
          <a:xfrm>
            <a:off x="3176337" y="1926932"/>
            <a:ext cx="7603957" cy="4608722"/>
          </a:xfrm>
          <a:prstGeom prst="rect">
            <a:avLst/>
          </a:prstGeom>
        </p:spPr>
      </p:pic>
      <p:sp>
        <p:nvSpPr>
          <p:cNvPr id="2" name="TextBox 1">
            <a:extLst>
              <a:ext uri="{FF2B5EF4-FFF2-40B4-BE49-F238E27FC236}">
                <a16:creationId xmlns:a16="http://schemas.microsoft.com/office/drawing/2014/main" id="{CBCFFD81-CCE9-70E6-863B-053B9EBEF2A2}"/>
              </a:ext>
            </a:extLst>
          </p:cNvPr>
          <p:cNvSpPr txBox="1"/>
          <p:nvPr/>
        </p:nvSpPr>
        <p:spPr>
          <a:xfrm>
            <a:off x="368971" y="6657474"/>
            <a:ext cx="13796208" cy="1605568"/>
          </a:xfrm>
          <a:prstGeom prst="rect">
            <a:avLst/>
          </a:prstGeom>
          <a:noFill/>
        </p:spPr>
        <p:txBody>
          <a:bodyPr wrap="square" rtlCol="0">
            <a:spAutoFit/>
          </a:bodyPr>
          <a:lstStyle/>
          <a:p>
            <a:pPr algn="l">
              <a:spcAft>
                <a:spcPts val="450"/>
              </a:spcAft>
            </a:pPr>
            <a:r>
              <a:rPr lang="en-US" b="1" i="0" dirty="0">
                <a:solidFill>
                  <a:srgbClr val="1F1F1F"/>
                </a:solidFill>
                <a:effectLst/>
                <a:latin typeface="Roboto" panose="02000000000000000000" pitchFamily="2" charset="0"/>
              </a:rPr>
              <a:t>Stroke Occurrence by Work Type</a:t>
            </a:r>
            <a:endParaRPr lang="en-US" b="0" i="0" dirty="0">
              <a:solidFill>
                <a:srgbClr val="1F1F1F"/>
              </a:solidFill>
              <a:effectLst/>
              <a:latin typeface="Roboto" panose="02000000000000000000" pitchFamily="2" charset="0"/>
            </a:endParaRPr>
          </a:p>
          <a:p>
            <a:pPr marL="742950" lvl="1" indent="-285750" algn="l">
              <a:spcAft>
                <a:spcPts val="450"/>
              </a:spcAft>
              <a:buFont typeface="Arial" panose="020B0604020202020204" pitchFamily="34" charset="0"/>
              <a:buChar char="•"/>
            </a:pPr>
            <a:r>
              <a:rPr lang="en-US" b="1" i="0" dirty="0">
                <a:solidFill>
                  <a:srgbClr val="1F1F1F"/>
                </a:solidFill>
                <a:effectLst/>
                <a:latin typeface="Roboto" panose="02000000000000000000" pitchFamily="2" charset="0"/>
              </a:rPr>
              <a:t>Observation</a:t>
            </a:r>
            <a:r>
              <a:rPr lang="en-US" b="0" i="0" dirty="0">
                <a:solidFill>
                  <a:srgbClr val="1F1F1F"/>
                </a:solidFill>
                <a:effectLst/>
                <a:latin typeface="Roboto" panose="02000000000000000000" pitchFamily="2" charset="0"/>
              </a:rPr>
              <a:t>: The plot of stroke occurrence across different work types suggests that individuals in certain job categories, like "Self-employed" and "Private," have higher instances of stroke. Those categorized as "</a:t>
            </a:r>
            <a:r>
              <a:rPr lang="en-US" b="0" i="0" dirty="0" err="1">
                <a:solidFill>
                  <a:srgbClr val="1F1F1F"/>
                </a:solidFill>
                <a:effectLst/>
                <a:latin typeface="Roboto" panose="02000000000000000000" pitchFamily="2" charset="0"/>
              </a:rPr>
              <a:t>Never_worked</a:t>
            </a:r>
            <a:r>
              <a:rPr lang="en-US" b="0" i="0" dirty="0">
                <a:solidFill>
                  <a:srgbClr val="1F1F1F"/>
                </a:solidFill>
                <a:effectLst/>
                <a:latin typeface="Roboto" panose="02000000000000000000" pitchFamily="2" charset="0"/>
              </a:rPr>
              <a:t>" have significantly lower instances, potentially due to younger age or other factors.</a:t>
            </a:r>
          </a:p>
          <a:p>
            <a:endParaRPr lang="en-IN" dirty="0"/>
          </a:p>
        </p:txBody>
      </p:sp>
    </p:spTree>
    <p:extLst>
      <p:ext uri="{BB962C8B-B14F-4D97-AF65-F5344CB8AC3E}">
        <p14:creationId xmlns:p14="http://schemas.microsoft.com/office/powerpoint/2010/main" val="41082260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A0B720FE-1EFD-E04A-9C8D-8092E24BCDDA}"/>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1443A29F-89C7-7D06-BBFF-4D6F3F819B2D}"/>
              </a:ext>
            </a:extLst>
          </p:cNvPr>
          <p:cNvSpPr txBox="1"/>
          <p:nvPr/>
        </p:nvSpPr>
        <p:spPr>
          <a:xfrm>
            <a:off x="705853" y="368968"/>
            <a:ext cx="11823031" cy="707886"/>
          </a:xfrm>
          <a:prstGeom prst="rect">
            <a:avLst/>
          </a:prstGeom>
          <a:noFill/>
        </p:spPr>
        <p:txBody>
          <a:bodyPr wrap="square" rtlCol="0">
            <a:spAutoFit/>
          </a:bodyPr>
          <a:lstStyle/>
          <a:p>
            <a:r>
              <a:rPr lang="en-US" sz="4000" b="1" kern="0" spc="-144" dirty="0">
                <a:solidFill>
                  <a:srgbClr val="000000"/>
                </a:solidFill>
                <a:latin typeface="Inter Bold" pitchFamily="34" charset="0"/>
                <a:ea typeface="Inter Bold" pitchFamily="34" charset="-122"/>
                <a:cs typeface="Inter Bold" pitchFamily="34" charset="-120"/>
              </a:rPr>
              <a:t>Data Visualization - </a:t>
            </a:r>
            <a:r>
              <a:rPr lang="en-US" sz="4000" b="1" kern="0" spc="-144" dirty="0" err="1">
                <a:solidFill>
                  <a:srgbClr val="000000"/>
                </a:solidFill>
                <a:latin typeface="Inter Bold" pitchFamily="34" charset="0"/>
                <a:ea typeface="Inter Bold" pitchFamily="34" charset="-122"/>
                <a:cs typeface="Inter Bold" pitchFamily="34" charset="-120"/>
              </a:rPr>
              <a:t>Pairplot</a:t>
            </a:r>
            <a:endParaRPr lang="en-IN" sz="4000" dirty="0"/>
          </a:p>
        </p:txBody>
      </p:sp>
      <p:sp>
        <p:nvSpPr>
          <p:cNvPr id="4" name="TextBox 3">
            <a:extLst>
              <a:ext uri="{FF2B5EF4-FFF2-40B4-BE49-F238E27FC236}">
                <a16:creationId xmlns:a16="http://schemas.microsoft.com/office/drawing/2014/main" id="{5FF091BD-448C-7E18-1304-3507D3E9451E}"/>
              </a:ext>
            </a:extLst>
          </p:cNvPr>
          <p:cNvSpPr txBox="1"/>
          <p:nvPr/>
        </p:nvSpPr>
        <p:spPr>
          <a:xfrm>
            <a:off x="160421" y="1484218"/>
            <a:ext cx="6914147" cy="400110"/>
          </a:xfrm>
          <a:prstGeom prst="rect">
            <a:avLst/>
          </a:prstGeom>
          <a:noFill/>
        </p:spPr>
        <p:txBody>
          <a:bodyPr wrap="square" rtlCol="0">
            <a:spAutoFit/>
          </a:bodyPr>
          <a:lstStyle/>
          <a:p>
            <a:r>
              <a:rPr lang="en-US" sz="2000" b="1" dirty="0">
                <a:latin typeface="Inter Bold"/>
              </a:rPr>
              <a:t>Plot 5: </a:t>
            </a:r>
            <a:r>
              <a:rPr lang="en-US" sz="2000" dirty="0">
                <a:latin typeface="Inter Bold"/>
              </a:rPr>
              <a:t>Bar Plot of Stroke Occurrence by Smoking Status</a:t>
            </a:r>
            <a:endParaRPr lang="en-IN" sz="2000" dirty="0">
              <a:latin typeface="Inter Bold"/>
            </a:endParaRPr>
          </a:p>
        </p:txBody>
      </p:sp>
      <p:pic>
        <p:nvPicPr>
          <p:cNvPr id="6" name="Picture 5">
            <a:extLst>
              <a:ext uri="{FF2B5EF4-FFF2-40B4-BE49-F238E27FC236}">
                <a16:creationId xmlns:a16="http://schemas.microsoft.com/office/drawing/2014/main" id="{3F77C392-61CC-B3A2-D024-E44535DF955E}"/>
              </a:ext>
            </a:extLst>
          </p:cNvPr>
          <p:cNvPicPr>
            <a:picLocks noChangeAspect="1"/>
          </p:cNvPicPr>
          <p:nvPr/>
        </p:nvPicPr>
        <p:blipFill>
          <a:blip r:embed="rId2"/>
          <a:stretch>
            <a:fillRect/>
          </a:stretch>
        </p:blipFill>
        <p:spPr>
          <a:xfrm>
            <a:off x="3176337" y="2053390"/>
            <a:ext cx="7668125" cy="4541370"/>
          </a:xfrm>
          <a:prstGeom prst="rect">
            <a:avLst/>
          </a:prstGeom>
        </p:spPr>
      </p:pic>
      <p:sp>
        <p:nvSpPr>
          <p:cNvPr id="2" name="TextBox 1">
            <a:extLst>
              <a:ext uri="{FF2B5EF4-FFF2-40B4-BE49-F238E27FC236}">
                <a16:creationId xmlns:a16="http://schemas.microsoft.com/office/drawing/2014/main" id="{7A885AE1-F9F0-3F82-86F3-A682B334D6B9}"/>
              </a:ext>
            </a:extLst>
          </p:cNvPr>
          <p:cNvSpPr txBox="1"/>
          <p:nvPr/>
        </p:nvSpPr>
        <p:spPr>
          <a:xfrm>
            <a:off x="304800" y="6721642"/>
            <a:ext cx="13972674" cy="1328569"/>
          </a:xfrm>
          <a:prstGeom prst="rect">
            <a:avLst/>
          </a:prstGeom>
          <a:noFill/>
        </p:spPr>
        <p:txBody>
          <a:bodyPr wrap="square" rtlCol="0">
            <a:spAutoFit/>
          </a:bodyPr>
          <a:lstStyle/>
          <a:p>
            <a:pPr algn="l">
              <a:spcAft>
                <a:spcPts val="450"/>
              </a:spcAft>
            </a:pPr>
            <a:r>
              <a:rPr lang="en-US" b="1" i="0" dirty="0">
                <a:solidFill>
                  <a:srgbClr val="1F1F1F"/>
                </a:solidFill>
                <a:effectLst/>
                <a:latin typeface="Roboto" panose="02000000000000000000" pitchFamily="2" charset="0"/>
              </a:rPr>
              <a:t>Stroke Occurrence by Smoking Status</a:t>
            </a:r>
            <a:endParaRPr lang="en-US" b="0" i="0" dirty="0">
              <a:solidFill>
                <a:srgbClr val="1F1F1F"/>
              </a:solidFill>
              <a:effectLst/>
              <a:latin typeface="Roboto" panose="02000000000000000000" pitchFamily="2" charset="0"/>
            </a:endParaRPr>
          </a:p>
          <a:p>
            <a:pPr marL="742950" lvl="1" indent="-285750" algn="l">
              <a:spcAft>
                <a:spcPts val="450"/>
              </a:spcAft>
              <a:buFont typeface="Arial" panose="020B0604020202020204" pitchFamily="34" charset="0"/>
              <a:buChar char="•"/>
            </a:pPr>
            <a:r>
              <a:rPr lang="en-US" b="1" i="0" dirty="0">
                <a:solidFill>
                  <a:srgbClr val="1F1F1F"/>
                </a:solidFill>
                <a:effectLst/>
                <a:latin typeface="Roboto" panose="02000000000000000000" pitchFamily="2" charset="0"/>
              </a:rPr>
              <a:t>Observation</a:t>
            </a:r>
            <a:r>
              <a:rPr lang="en-US" b="0" i="0" dirty="0">
                <a:solidFill>
                  <a:srgbClr val="1F1F1F"/>
                </a:solidFill>
                <a:effectLst/>
                <a:latin typeface="Roboto" panose="02000000000000000000" pitchFamily="2" charset="0"/>
              </a:rPr>
              <a:t>: The count plot shows that individuals who are current or former smokers have a higher incidence of stroke compared to those who never smoked. This suggests that smoking history could contribute to stroke risk.</a:t>
            </a:r>
          </a:p>
          <a:p>
            <a:endParaRPr lang="en-IN" dirty="0"/>
          </a:p>
        </p:txBody>
      </p:sp>
    </p:spTree>
    <p:extLst>
      <p:ext uri="{BB962C8B-B14F-4D97-AF65-F5344CB8AC3E}">
        <p14:creationId xmlns:p14="http://schemas.microsoft.com/office/powerpoint/2010/main" val="22472309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3722143E-9BDD-4A8C-1917-BD86112B3B6F}"/>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98765708-23B7-7334-0E43-06ED01F267CD}"/>
              </a:ext>
            </a:extLst>
          </p:cNvPr>
          <p:cNvSpPr txBox="1"/>
          <p:nvPr/>
        </p:nvSpPr>
        <p:spPr>
          <a:xfrm>
            <a:off x="705853" y="368968"/>
            <a:ext cx="11823031" cy="707886"/>
          </a:xfrm>
          <a:prstGeom prst="rect">
            <a:avLst/>
          </a:prstGeom>
          <a:noFill/>
        </p:spPr>
        <p:txBody>
          <a:bodyPr wrap="square" rtlCol="0">
            <a:spAutoFit/>
          </a:bodyPr>
          <a:lstStyle/>
          <a:p>
            <a:r>
              <a:rPr lang="en-US" sz="4000" b="1" kern="0" spc="-144" dirty="0">
                <a:solidFill>
                  <a:srgbClr val="000000"/>
                </a:solidFill>
                <a:latin typeface="Inter Bold" pitchFamily="34" charset="0"/>
                <a:ea typeface="Inter Bold" pitchFamily="34" charset="-122"/>
                <a:cs typeface="Inter Bold" pitchFamily="34" charset="-120"/>
              </a:rPr>
              <a:t>Data Visualization - </a:t>
            </a:r>
            <a:r>
              <a:rPr lang="en-US" sz="4000" b="1" kern="0" spc="-144" dirty="0" err="1">
                <a:solidFill>
                  <a:srgbClr val="000000"/>
                </a:solidFill>
                <a:latin typeface="Inter Bold" pitchFamily="34" charset="0"/>
                <a:ea typeface="Inter Bold" pitchFamily="34" charset="-122"/>
                <a:cs typeface="Inter Bold" pitchFamily="34" charset="-120"/>
              </a:rPr>
              <a:t>Pairplot</a:t>
            </a:r>
            <a:endParaRPr lang="en-IN" sz="4000" dirty="0"/>
          </a:p>
        </p:txBody>
      </p:sp>
      <p:sp>
        <p:nvSpPr>
          <p:cNvPr id="7" name="TextBox 6">
            <a:extLst>
              <a:ext uri="{FF2B5EF4-FFF2-40B4-BE49-F238E27FC236}">
                <a16:creationId xmlns:a16="http://schemas.microsoft.com/office/drawing/2014/main" id="{E0AF8B54-4F00-FA12-1DB3-3438309F80FB}"/>
              </a:ext>
            </a:extLst>
          </p:cNvPr>
          <p:cNvSpPr txBox="1"/>
          <p:nvPr/>
        </p:nvSpPr>
        <p:spPr>
          <a:xfrm>
            <a:off x="705853" y="1355847"/>
            <a:ext cx="9496926" cy="400110"/>
          </a:xfrm>
          <a:prstGeom prst="rect">
            <a:avLst/>
          </a:prstGeom>
          <a:noFill/>
        </p:spPr>
        <p:txBody>
          <a:bodyPr wrap="square" rtlCol="0">
            <a:spAutoFit/>
          </a:bodyPr>
          <a:lstStyle/>
          <a:p>
            <a:r>
              <a:rPr lang="en-US" sz="2000" b="1" dirty="0" err="1">
                <a:latin typeface="Inter Bold"/>
              </a:rPr>
              <a:t>Pairplot</a:t>
            </a:r>
            <a:r>
              <a:rPr lang="en-US" sz="2000" b="1" dirty="0">
                <a:latin typeface="Inter Bold"/>
              </a:rPr>
              <a:t>: </a:t>
            </a:r>
            <a:r>
              <a:rPr lang="en-US" sz="2000" dirty="0">
                <a:latin typeface="Inter Bold"/>
              </a:rPr>
              <a:t>Relations among Age, Avg Glucose Level, and BMI for stroke variable</a:t>
            </a:r>
            <a:endParaRPr lang="en-IN" sz="2000" dirty="0">
              <a:latin typeface="Inter Bold"/>
            </a:endParaRPr>
          </a:p>
        </p:txBody>
      </p:sp>
      <p:pic>
        <p:nvPicPr>
          <p:cNvPr id="9" name="Picture 8">
            <a:extLst>
              <a:ext uri="{FF2B5EF4-FFF2-40B4-BE49-F238E27FC236}">
                <a16:creationId xmlns:a16="http://schemas.microsoft.com/office/drawing/2014/main" id="{191F914C-D8C1-1FE5-BCE6-94AD09160A77}"/>
              </a:ext>
            </a:extLst>
          </p:cNvPr>
          <p:cNvPicPr>
            <a:picLocks noChangeAspect="1"/>
          </p:cNvPicPr>
          <p:nvPr/>
        </p:nvPicPr>
        <p:blipFill>
          <a:blip r:embed="rId2"/>
          <a:stretch>
            <a:fillRect/>
          </a:stretch>
        </p:blipFill>
        <p:spPr>
          <a:xfrm>
            <a:off x="2743200" y="1906613"/>
            <a:ext cx="8454189" cy="6199367"/>
          </a:xfrm>
          <a:prstGeom prst="rect">
            <a:avLst/>
          </a:prstGeom>
        </p:spPr>
      </p:pic>
    </p:spTree>
    <p:extLst>
      <p:ext uri="{BB962C8B-B14F-4D97-AF65-F5344CB8AC3E}">
        <p14:creationId xmlns:p14="http://schemas.microsoft.com/office/powerpoint/2010/main" val="28134108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name="Slide 5">
    <p:spTree>
      <p:nvGrpSpPr>
        <p:cNvPr id="1" name=""/>
        <p:cNvGrpSpPr/>
        <p:nvPr/>
      </p:nvGrpSpPr>
      <p:grpSpPr>
        <a:xfrm>
          <a:off x="0" y="0"/>
          <a:ext cx="0" cy="0"/>
          <a:chOff x="0" y="0"/>
          <a:chExt cx="0" cy="0"/>
        </a:xfrm>
      </p:grpSpPr>
      <p:sp>
        <p:nvSpPr>
          <p:cNvPr id="2" name="Text 0"/>
          <p:cNvSpPr/>
          <p:nvPr/>
        </p:nvSpPr>
        <p:spPr>
          <a:xfrm>
            <a:off x="852249" y="669608"/>
            <a:ext cx="7410093" cy="760928"/>
          </a:xfrm>
          <a:prstGeom prst="rect">
            <a:avLst/>
          </a:prstGeom>
          <a:noFill/>
          <a:ln/>
        </p:spPr>
        <p:txBody>
          <a:bodyPr wrap="none" lIns="0" tIns="0" rIns="0" bIns="0" rtlCol="0" anchor="t"/>
          <a:lstStyle/>
          <a:p>
            <a:pPr marL="0" indent="0">
              <a:lnSpc>
                <a:spcPts val="5950"/>
              </a:lnSpc>
              <a:buNone/>
            </a:pPr>
            <a:r>
              <a:rPr lang="en-US" sz="4750" b="1" kern="0" spc="-144" dirty="0">
                <a:solidFill>
                  <a:srgbClr val="000000"/>
                </a:solidFill>
                <a:latin typeface="Inter Bold" pitchFamily="34" charset="0"/>
                <a:ea typeface="Inter Bold" pitchFamily="34" charset="-122"/>
                <a:cs typeface="Inter Bold" pitchFamily="34" charset="-120"/>
              </a:rPr>
              <a:t>Data Visualization Insights</a:t>
            </a:r>
            <a:endParaRPr lang="en-US" sz="4750" dirty="0"/>
          </a:p>
        </p:txBody>
      </p:sp>
      <p:sp>
        <p:nvSpPr>
          <p:cNvPr id="4" name="Text 1"/>
          <p:cNvSpPr/>
          <p:nvPr/>
        </p:nvSpPr>
        <p:spPr>
          <a:xfrm>
            <a:off x="852249" y="4734163"/>
            <a:ext cx="3043714" cy="380405"/>
          </a:xfrm>
          <a:prstGeom prst="rect">
            <a:avLst/>
          </a:prstGeom>
          <a:noFill/>
          <a:ln/>
        </p:spPr>
        <p:txBody>
          <a:bodyPr wrap="none" lIns="0" tIns="0" rIns="0" bIns="0" rtlCol="0" anchor="t"/>
          <a:lstStyle/>
          <a:p>
            <a:pPr marL="0" indent="0" algn="l">
              <a:lnSpc>
                <a:spcPts val="2950"/>
              </a:lnSpc>
              <a:buNone/>
            </a:pPr>
            <a:r>
              <a:rPr lang="en-US" sz="2350" b="1" kern="0" spc="-72" dirty="0">
                <a:solidFill>
                  <a:srgbClr val="272525"/>
                </a:solidFill>
                <a:latin typeface="Inter Bold" pitchFamily="34" charset="0"/>
                <a:ea typeface="Inter Bold" pitchFamily="34" charset="-122"/>
                <a:cs typeface="Inter Bold" pitchFamily="34" charset="-120"/>
              </a:rPr>
              <a:t>Age Distribution</a:t>
            </a:r>
            <a:endParaRPr lang="en-US" sz="2350" dirty="0"/>
          </a:p>
        </p:txBody>
      </p:sp>
      <p:sp>
        <p:nvSpPr>
          <p:cNvPr id="5" name="Text 2"/>
          <p:cNvSpPr/>
          <p:nvPr/>
        </p:nvSpPr>
        <p:spPr>
          <a:xfrm>
            <a:off x="852249" y="5260658"/>
            <a:ext cx="4065151" cy="1558290"/>
          </a:xfrm>
          <a:prstGeom prst="rect">
            <a:avLst/>
          </a:prstGeom>
          <a:noFill/>
          <a:ln/>
        </p:spPr>
        <p:txBody>
          <a:bodyPr wrap="square" lIns="0" tIns="0" rIns="0" bIns="0" rtlCol="0" anchor="t"/>
          <a:lstStyle/>
          <a:p>
            <a:pPr marL="0" indent="0" algn="l">
              <a:lnSpc>
                <a:spcPts val="3050"/>
              </a:lnSpc>
              <a:buNone/>
            </a:pPr>
            <a:r>
              <a:rPr lang="en-US" sz="1900" kern="0" spc="-38" dirty="0">
                <a:solidFill>
                  <a:srgbClr val="272525"/>
                </a:solidFill>
                <a:latin typeface="Inter" pitchFamily="34" charset="0"/>
                <a:ea typeface="Inter" pitchFamily="34" charset="-122"/>
                <a:cs typeface="Inter" pitchFamily="34" charset="-120"/>
              </a:rPr>
              <a:t>The age distribution plot indicates that stroke occurrences increase with age, especially for individuals aged 50 and above.</a:t>
            </a:r>
            <a:endParaRPr lang="en-US" sz="1900" dirty="0"/>
          </a:p>
        </p:txBody>
      </p:sp>
      <p:sp>
        <p:nvSpPr>
          <p:cNvPr id="7" name="Text 3"/>
          <p:cNvSpPr/>
          <p:nvPr/>
        </p:nvSpPr>
        <p:spPr>
          <a:xfrm>
            <a:off x="5282565" y="4734163"/>
            <a:ext cx="3043714" cy="380405"/>
          </a:xfrm>
          <a:prstGeom prst="rect">
            <a:avLst/>
          </a:prstGeom>
          <a:noFill/>
          <a:ln/>
        </p:spPr>
        <p:txBody>
          <a:bodyPr wrap="none" lIns="0" tIns="0" rIns="0" bIns="0" rtlCol="0" anchor="t"/>
          <a:lstStyle/>
          <a:p>
            <a:pPr marL="0" indent="0" algn="l">
              <a:lnSpc>
                <a:spcPts val="2950"/>
              </a:lnSpc>
              <a:buNone/>
            </a:pPr>
            <a:r>
              <a:rPr lang="en-US" sz="2350" b="1" kern="0" spc="-72" dirty="0">
                <a:solidFill>
                  <a:srgbClr val="272525"/>
                </a:solidFill>
                <a:latin typeface="Inter Bold" pitchFamily="34" charset="0"/>
                <a:ea typeface="Inter Bold" pitchFamily="34" charset="-122"/>
                <a:cs typeface="Inter Bold" pitchFamily="34" charset="-120"/>
              </a:rPr>
              <a:t>Glucose Levels</a:t>
            </a:r>
            <a:endParaRPr lang="en-US" sz="2350" dirty="0"/>
          </a:p>
        </p:txBody>
      </p:sp>
      <p:sp>
        <p:nvSpPr>
          <p:cNvPr id="8" name="Text 4"/>
          <p:cNvSpPr/>
          <p:nvPr/>
        </p:nvSpPr>
        <p:spPr>
          <a:xfrm>
            <a:off x="5282565" y="5260658"/>
            <a:ext cx="4065151" cy="1947862"/>
          </a:xfrm>
          <a:prstGeom prst="rect">
            <a:avLst/>
          </a:prstGeom>
          <a:noFill/>
          <a:ln/>
        </p:spPr>
        <p:txBody>
          <a:bodyPr wrap="square" lIns="0" tIns="0" rIns="0" bIns="0" rtlCol="0" anchor="t"/>
          <a:lstStyle/>
          <a:p>
            <a:pPr marL="0" indent="0" algn="l">
              <a:lnSpc>
                <a:spcPts val="3050"/>
              </a:lnSpc>
              <a:buNone/>
            </a:pPr>
            <a:r>
              <a:rPr lang="en-US" sz="1900" kern="0" spc="-38" dirty="0">
                <a:solidFill>
                  <a:srgbClr val="272525"/>
                </a:solidFill>
                <a:latin typeface="Inter" pitchFamily="34" charset="0"/>
                <a:ea typeface="Inter" pitchFamily="34" charset="-122"/>
                <a:cs typeface="Inter" pitchFamily="34" charset="-120"/>
              </a:rPr>
              <a:t>The boxplot of average glucose levels reveals that individuals who had a stroke generally show higher glucose levels compared to those who did not.</a:t>
            </a:r>
            <a:endParaRPr lang="en-US" sz="1900" dirty="0"/>
          </a:p>
        </p:txBody>
      </p:sp>
      <p:sp>
        <p:nvSpPr>
          <p:cNvPr id="10" name="Text 5"/>
          <p:cNvSpPr/>
          <p:nvPr/>
        </p:nvSpPr>
        <p:spPr>
          <a:xfrm>
            <a:off x="9712881" y="4734163"/>
            <a:ext cx="3043714" cy="380405"/>
          </a:xfrm>
          <a:prstGeom prst="rect">
            <a:avLst/>
          </a:prstGeom>
          <a:noFill/>
          <a:ln/>
        </p:spPr>
        <p:txBody>
          <a:bodyPr wrap="none" lIns="0" tIns="0" rIns="0" bIns="0" rtlCol="0" anchor="t"/>
          <a:lstStyle/>
          <a:p>
            <a:pPr marL="0" indent="0" algn="l">
              <a:lnSpc>
                <a:spcPts val="2950"/>
              </a:lnSpc>
              <a:buNone/>
            </a:pPr>
            <a:r>
              <a:rPr lang="en-US" sz="2350" b="1" kern="0" spc="-72" dirty="0">
                <a:solidFill>
                  <a:srgbClr val="272525"/>
                </a:solidFill>
                <a:latin typeface="Inter Bold" pitchFamily="34" charset="0"/>
                <a:ea typeface="Inter Bold" pitchFamily="34" charset="-122"/>
                <a:cs typeface="Inter Bold" pitchFamily="34" charset="-120"/>
              </a:rPr>
              <a:t>Work Type</a:t>
            </a:r>
            <a:endParaRPr lang="en-US" sz="2350" dirty="0"/>
          </a:p>
        </p:txBody>
      </p:sp>
      <p:sp>
        <p:nvSpPr>
          <p:cNvPr id="11" name="Text 6"/>
          <p:cNvSpPr/>
          <p:nvPr/>
        </p:nvSpPr>
        <p:spPr>
          <a:xfrm>
            <a:off x="9712881" y="5260658"/>
            <a:ext cx="4065151" cy="2337435"/>
          </a:xfrm>
          <a:prstGeom prst="rect">
            <a:avLst/>
          </a:prstGeom>
          <a:noFill/>
          <a:ln/>
        </p:spPr>
        <p:txBody>
          <a:bodyPr wrap="square" lIns="0" tIns="0" rIns="0" bIns="0" rtlCol="0" anchor="t"/>
          <a:lstStyle/>
          <a:p>
            <a:pPr marL="0" indent="0" algn="l">
              <a:lnSpc>
                <a:spcPts val="3050"/>
              </a:lnSpc>
              <a:buNone/>
            </a:pPr>
            <a:r>
              <a:rPr lang="en-US" sz="1900" kern="0" spc="-38" dirty="0">
                <a:solidFill>
                  <a:srgbClr val="272525"/>
                </a:solidFill>
                <a:latin typeface="Inter" pitchFamily="34" charset="0"/>
                <a:ea typeface="Inter" pitchFamily="34" charset="-122"/>
                <a:cs typeface="Inter" pitchFamily="34" charset="-120"/>
              </a:rPr>
              <a:t>The plot of stroke occurrence across different work types suggests that individuals in certain job categories, like "Self-employed" and "Private," have higher instances of stroke.</a:t>
            </a:r>
            <a:endParaRPr lang="en-US" sz="1900" dirty="0"/>
          </a:p>
        </p:txBody>
      </p:sp>
      <p:pic>
        <p:nvPicPr>
          <p:cNvPr id="13" name="Picture 12">
            <a:extLst>
              <a:ext uri="{FF2B5EF4-FFF2-40B4-BE49-F238E27FC236}">
                <a16:creationId xmlns:a16="http://schemas.microsoft.com/office/drawing/2014/main" id="{4E1C1A56-B4D7-8D2D-0150-942A76563C25}"/>
              </a:ext>
            </a:extLst>
          </p:cNvPr>
          <p:cNvPicPr>
            <a:picLocks noChangeAspect="1"/>
          </p:cNvPicPr>
          <p:nvPr/>
        </p:nvPicPr>
        <p:blipFill>
          <a:blip r:embed="rId3"/>
          <a:stretch>
            <a:fillRect/>
          </a:stretch>
        </p:blipFill>
        <p:spPr>
          <a:xfrm>
            <a:off x="326447" y="1820422"/>
            <a:ext cx="4590953" cy="2840696"/>
          </a:xfrm>
          <a:prstGeom prst="rect">
            <a:avLst/>
          </a:prstGeom>
        </p:spPr>
      </p:pic>
      <p:pic>
        <p:nvPicPr>
          <p:cNvPr id="15" name="Picture 14">
            <a:extLst>
              <a:ext uri="{FF2B5EF4-FFF2-40B4-BE49-F238E27FC236}">
                <a16:creationId xmlns:a16="http://schemas.microsoft.com/office/drawing/2014/main" id="{39600C52-5306-812F-9DD3-B51F488C798C}"/>
              </a:ext>
            </a:extLst>
          </p:cNvPr>
          <p:cNvPicPr>
            <a:picLocks noChangeAspect="1"/>
          </p:cNvPicPr>
          <p:nvPr/>
        </p:nvPicPr>
        <p:blipFill>
          <a:blip r:embed="rId4"/>
          <a:stretch>
            <a:fillRect/>
          </a:stretch>
        </p:blipFill>
        <p:spPr>
          <a:xfrm>
            <a:off x="5018647" y="1900033"/>
            <a:ext cx="4329070" cy="2681474"/>
          </a:xfrm>
          <a:prstGeom prst="rect">
            <a:avLst/>
          </a:prstGeom>
        </p:spPr>
      </p:pic>
      <p:pic>
        <p:nvPicPr>
          <p:cNvPr id="17" name="Picture 16">
            <a:extLst>
              <a:ext uri="{FF2B5EF4-FFF2-40B4-BE49-F238E27FC236}">
                <a16:creationId xmlns:a16="http://schemas.microsoft.com/office/drawing/2014/main" id="{F9A897B6-F9F9-9F48-B656-12B2265D9EB7}"/>
              </a:ext>
            </a:extLst>
          </p:cNvPr>
          <p:cNvPicPr>
            <a:picLocks noChangeAspect="1"/>
          </p:cNvPicPr>
          <p:nvPr/>
        </p:nvPicPr>
        <p:blipFill>
          <a:blip r:embed="rId5"/>
          <a:stretch>
            <a:fillRect/>
          </a:stretch>
        </p:blipFill>
        <p:spPr>
          <a:xfrm>
            <a:off x="9347717" y="1680587"/>
            <a:ext cx="4391696" cy="2980531"/>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719"/>
          </a:xfrm>
          <a:prstGeom prst="rect">
            <a:avLst/>
          </a:prstGeom>
        </p:spPr>
      </p:pic>
      <p:sp>
        <p:nvSpPr>
          <p:cNvPr id="3" name="Text 0"/>
          <p:cNvSpPr/>
          <p:nvPr/>
        </p:nvSpPr>
        <p:spPr>
          <a:xfrm>
            <a:off x="6184225" y="548283"/>
            <a:ext cx="7082076" cy="623054"/>
          </a:xfrm>
          <a:prstGeom prst="rect">
            <a:avLst/>
          </a:prstGeom>
          <a:noFill/>
          <a:ln/>
        </p:spPr>
        <p:txBody>
          <a:bodyPr wrap="none" lIns="0" tIns="0" rIns="0" bIns="0" rtlCol="0" anchor="t"/>
          <a:lstStyle/>
          <a:p>
            <a:pPr marL="0" indent="0">
              <a:lnSpc>
                <a:spcPts val="4900"/>
              </a:lnSpc>
              <a:buNone/>
            </a:pPr>
            <a:r>
              <a:rPr lang="en-US" sz="3900" b="1" kern="0" spc="-118" dirty="0">
                <a:solidFill>
                  <a:srgbClr val="000000"/>
                </a:solidFill>
                <a:latin typeface="Inter Bold" pitchFamily="34" charset="0"/>
                <a:ea typeface="Inter Bold" pitchFamily="34" charset="-122"/>
                <a:cs typeface="Inter Bold" pitchFamily="34" charset="-120"/>
              </a:rPr>
              <a:t>Data Encoding and Preparation</a:t>
            </a:r>
            <a:endParaRPr lang="en-US" sz="3900" dirty="0"/>
          </a:p>
        </p:txBody>
      </p:sp>
      <p:sp>
        <p:nvSpPr>
          <p:cNvPr id="4" name="Shape 1"/>
          <p:cNvSpPr/>
          <p:nvPr/>
        </p:nvSpPr>
        <p:spPr>
          <a:xfrm>
            <a:off x="6184225" y="1470422"/>
            <a:ext cx="7748349" cy="1163955"/>
          </a:xfrm>
          <a:prstGeom prst="roundRect">
            <a:avLst>
              <a:gd name="adj" fmla="val 7195"/>
            </a:avLst>
          </a:prstGeom>
          <a:solidFill>
            <a:srgbClr val="DADBF1"/>
          </a:solidFill>
          <a:ln w="7620">
            <a:solidFill>
              <a:srgbClr val="C0C1D7"/>
            </a:solidFill>
            <a:prstDash val="solid"/>
          </a:ln>
        </p:spPr>
      </p:sp>
      <p:sp>
        <p:nvSpPr>
          <p:cNvPr id="5" name="Text 2"/>
          <p:cNvSpPr/>
          <p:nvPr/>
        </p:nvSpPr>
        <p:spPr>
          <a:xfrm>
            <a:off x="6391156" y="1677353"/>
            <a:ext cx="2967514" cy="311468"/>
          </a:xfrm>
          <a:prstGeom prst="rect">
            <a:avLst/>
          </a:prstGeom>
          <a:noFill/>
          <a:ln/>
        </p:spPr>
        <p:txBody>
          <a:bodyPr wrap="none" lIns="0" tIns="0" rIns="0" bIns="0" rtlCol="0" anchor="t"/>
          <a:lstStyle/>
          <a:p>
            <a:pPr marL="0" indent="0">
              <a:lnSpc>
                <a:spcPts val="2450"/>
              </a:lnSpc>
              <a:buNone/>
            </a:pPr>
            <a:r>
              <a:rPr lang="en-US" sz="1950" b="1" kern="0" spc="-59" dirty="0">
                <a:solidFill>
                  <a:srgbClr val="272525"/>
                </a:solidFill>
                <a:latin typeface="Inter Bold" pitchFamily="34" charset="0"/>
                <a:ea typeface="Inter Bold" pitchFamily="34" charset="-122"/>
                <a:cs typeface="Inter Bold" pitchFamily="34" charset="-120"/>
              </a:rPr>
              <a:t>Residence Type Encoding</a:t>
            </a:r>
            <a:endParaRPr lang="en-US" sz="1950" dirty="0"/>
          </a:p>
        </p:txBody>
      </p:sp>
      <p:sp>
        <p:nvSpPr>
          <p:cNvPr id="6" name="Text 3"/>
          <p:cNvSpPr/>
          <p:nvPr/>
        </p:nvSpPr>
        <p:spPr>
          <a:xfrm>
            <a:off x="6391156" y="2108359"/>
            <a:ext cx="7334488" cy="319088"/>
          </a:xfrm>
          <a:prstGeom prst="rect">
            <a:avLst/>
          </a:prstGeom>
          <a:noFill/>
          <a:ln/>
        </p:spPr>
        <p:txBody>
          <a:bodyPr wrap="none" lIns="0" tIns="0" rIns="0" bIns="0" rtlCol="0" anchor="t"/>
          <a:lstStyle/>
          <a:p>
            <a:pPr marL="0" indent="0">
              <a:lnSpc>
                <a:spcPts val="2500"/>
              </a:lnSpc>
              <a:buNone/>
            </a:pPr>
            <a:r>
              <a:rPr lang="en-US" sz="1550" kern="0" spc="-31" dirty="0">
                <a:solidFill>
                  <a:srgbClr val="272525"/>
                </a:solidFill>
                <a:latin typeface="Inter" pitchFamily="34" charset="0"/>
                <a:ea typeface="Inter" pitchFamily="34" charset="-122"/>
                <a:cs typeface="Inter" pitchFamily="34" charset="-120"/>
              </a:rPr>
              <a:t>We convert "Residence_type" to binary: Urban = 1, Rural = 0.</a:t>
            </a:r>
            <a:endParaRPr lang="en-US" sz="1550" dirty="0"/>
          </a:p>
        </p:txBody>
      </p:sp>
      <p:sp>
        <p:nvSpPr>
          <p:cNvPr id="7" name="Shape 4"/>
          <p:cNvSpPr/>
          <p:nvPr/>
        </p:nvSpPr>
        <p:spPr>
          <a:xfrm>
            <a:off x="6184225" y="2833688"/>
            <a:ext cx="7748349" cy="1483043"/>
          </a:xfrm>
          <a:prstGeom prst="roundRect">
            <a:avLst>
              <a:gd name="adj" fmla="val 5647"/>
            </a:avLst>
          </a:prstGeom>
          <a:solidFill>
            <a:srgbClr val="DADBF1"/>
          </a:solidFill>
          <a:ln w="7620">
            <a:solidFill>
              <a:srgbClr val="C0C1D7"/>
            </a:solidFill>
            <a:prstDash val="solid"/>
          </a:ln>
        </p:spPr>
      </p:sp>
      <p:sp>
        <p:nvSpPr>
          <p:cNvPr id="8" name="Text 5"/>
          <p:cNvSpPr/>
          <p:nvPr/>
        </p:nvSpPr>
        <p:spPr>
          <a:xfrm>
            <a:off x="6391156" y="3040618"/>
            <a:ext cx="2492454" cy="311468"/>
          </a:xfrm>
          <a:prstGeom prst="rect">
            <a:avLst/>
          </a:prstGeom>
          <a:noFill/>
          <a:ln/>
        </p:spPr>
        <p:txBody>
          <a:bodyPr wrap="none" lIns="0" tIns="0" rIns="0" bIns="0" rtlCol="0" anchor="t"/>
          <a:lstStyle/>
          <a:p>
            <a:pPr marL="0" indent="0">
              <a:lnSpc>
                <a:spcPts val="2450"/>
              </a:lnSpc>
              <a:buNone/>
            </a:pPr>
            <a:r>
              <a:rPr lang="en-US" sz="1950" b="1" kern="0" spc="-59" dirty="0">
                <a:solidFill>
                  <a:srgbClr val="272525"/>
                </a:solidFill>
                <a:latin typeface="Inter Bold" pitchFamily="34" charset="0"/>
                <a:ea typeface="Inter Bold" pitchFamily="34" charset="-122"/>
                <a:cs typeface="Inter Bold" pitchFamily="34" charset="-120"/>
              </a:rPr>
              <a:t>Work Type Encoding</a:t>
            </a:r>
            <a:endParaRPr lang="en-US" sz="1950" dirty="0"/>
          </a:p>
        </p:txBody>
      </p:sp>
      <p:sp>
        <p:nvSpPr>
          <p:cNvPr id="9" name="Text 6"/>
          <p:cNvSpPr/>
          <p:nvPr/>
        </p:nvSpPr>
        <p:spPr>
          <a:xfrm>
            <a:off x="6391156" y="3471624"/>
            <a:ext cx="7334488" cy="638175"/>
          </a:xfrm>
          <a:prstGeom prst="rect">
            <a:avLst/>
          </a:prstGeom>
          <a:noFill/>
          <a:ln/>
        </p:spPr>
        <p:txBody>
          <a:bodyPr wrap="square" lIns="0" tIns="0" rIns="0" bIns="0" rtlCol="0" anchor="t"/>
          <a:lstStyle/>
          <a:p>
            <a:pPr marL="0" indent="0">
              <a:lnSpc>
                <a:spcPts val="2500"/>
              </a:lnSpc>
              <a:buNone/>
            </a:pPr>
            <a:r>
              <a:rPr lang="en-US" sz="1550" kern="0" spc="-31" dirty="0">
                <a:solidFill>
                  <a:srgbClr val="272525"/>
                </a:solidFill>
                <a:latin typeface="Inter" pitchFamily="34" charset="0"/>
                <a:ea typeface="Inter" pitchFamily="34" charset="-122"/>
                <a:cs typeface="Inter" pitchFamily="34" charset="-120"/>
              </a:rPr>
              <a:t>We create binary columns for key work types: "Never_worked," "Private," and "Self-employed."</a:t>
            </a:r>
            <a:endParaRPr lang="en-US" sz="1550" dirty="0"/>
          </a:p>
        </p:txBody>
      </p:sp>
      <p:sp>
        <p:nvSpPr>
          <p:cNvPr id="10" name="Shape 7"/>
          <p:cNvSpPr/>
          <p:nvPr/>
        </p:nvSpPr>
        <p:spPr>
          <a:xfrm>
            <a:off x="6184225" y="4516041"/>
            <a:ext cx="7748349" cy="1483043"/>
          </a:xfrm>
          <a:prstGeom prst="roundRect">
            <a:avLst>
              <a:gd name="adj" fmla="val 5647"/>
            </a:avLst>
          </a:prstGeom>
          <a:solidFill>
            <a:srgbClr val="DADBF1"/>
          </a:solidFill>
          <a:ln w="7620">
            <a:solidFill>
              <a:srgbClr val="C0C1D7"/>
            </a:solidFill>
            <a:prstDash val="solid"/>
          </a:ln>
        </p:spPr>
      </p:sp>
      <p:sp>
        <p:nvSpPr>
          <p:cNvPr id="11" name="Text 8"/>
          <p:cNvSpPr/>
          <p:nvPr/>
        </p:nvSpPr>
        <p:spPr>
          <a:xfrm>
            <a:off x="6391156" y="4722971"/>
            <a:ext cx="2943701" cy="311468"/>
          </a:xfrm>
          <a:prstGeom prst="rect">
            <a:avLst/>
          </a:prstGeom>
          <a:noFill/>
          <a:ln/>
        </p:spPr>
        <p:txBody>
          <a:bodyPr wrap="none" lIns="0" tIns="0" rIns="0" bIns="0" rtlCol="0" anchor="t"/>
          <a:lstStyle/>
          <a:p>
            <a:pPr marL="0" indent="0">
              <a:lnSpc>
                <a:spcPts val="2450"/>
              </a:lnSpc>
              <a:buNone/>
            </a:pPr>
            <a:r>
              <a:rPr lang="en-US" sz="1950" b="1" kern="0" spc="-59" dirty="0">
                <a:solidFill>
                  <a:srgbClr val="272525"/>
                </a:solidFill>
                <a:latin typeface="Inter Bold" pitchFamily="34" charset="0"/>
                <a:ea typeface="Inter Bold" pitchFamily="34" charset="-122"/>
                <a:cs typeface="Inter Bold" pitchFamily="34" charset="-120"/>
              </a:rPr>
              <a:t>Smoking Status Encoding</a:t>
            </a:r>
            <a:endParaRPr lang="en-US" sz="1950" dirty="0"/>
          </a:p>
        </p:txBody>
      </p:sp>
      <p:sp>
        <p:nvSpPr>
          <p:cNvPr id="12" name="Text 9"/>
          <p:cNvSpPr/>
          <p:nvPr/>
        </p:nvSpPr>
        <p:spPr>
          <a:xfrm>
            <a:off x="6391156" y="5153978"/>
            <a:ext cx="7334488" cy="638175"/>
          </a:xfrm>
          <a:prstGeom prst="rect">
            <a:avLst/>
          </a:prstGeom>
          <a:noFill/>
          <a:ln/>
        </p:spPr>
        <p:txBody>
          <a:bodyPr wrap="square" lIns="0" tIns="0" rIns="0" bIns="0" rtlCol="0" anchor="t"/>
          <a:lstStyle/>
          <a:p>
            <a:pPr marL="0" indent="0">
              <a:lnSpc>
                <a:spcPts val="2500"/>
              </a:lnSpc>
              <a:buNone/>
            </a:pPr>
            <a:r>
              <a:rPr lang="en-US" sz="1550" kern="0" spc="-31" dirty="0">
                <a:solidFill>
                  <a:srgbClr val="272525"/>
                </a:solidFill>
                <a:latin typeface="Inter" pitchFamily="34" charset="0"/>
                <a:ea typeface="Inter" pitchFamily="34" charset="-122"/>
                <a:cs typeface="Inter" pitchFamily="34" charset="-120"/>
              </a:rPr>
              <a:t>We create binary columns for "formerly smoked," "never smoked," and "smokes."</a:t>
            </a:r>
            <a:endParaRPr lang="en-US" sz="1550" dirty="0"/>
          </a:p>
        </p:txBody>
      </p:sp>
      <p:sp>
        <p:nvSpPr>
          <p:cNvPr id="13" name="Shape 10"/>
          <p:cNvSpPr/>
          <p:nvPr/>
        </p:nvSpPr>
        <p:spPr>
          <a:xfrm>
            <a:off x="6184225" y="6198394"/>
            <a:ext cx="7748349" cy="1483043"/>
          </a:xfrm>
          <a:prstGeom prst="roundRect">
            <a:avLst>
              <a:gd name="adj" fmla="val 5647"/>
            </a:avLst>
          </a:prstGeom>
          <a:solidFill>
            <a:srgbClr val="DADBF1"/>
          </a:solidFill>
          <a:ln w="7620">
            <a:solidFill>
              <a:srgbClr val="C0C1D7"/>
            </a:solidFill>
            <a:prstDash val="solid"/>
          </a:ln>
        </p:spPr>
      </p:sp>
      <p:sp>
        <p:nvSpPr>
          <p:cNvPr id="14" name="Text 11"/>
          <p:cNvSpPr/>
          <p:nvPr/>
        </p:nvSpPr>
        <p:spPr>
          <a:xfrm>
            <a:off x="6391156" y="6405324"/>
            <a:ext cx="2492454" cy="311468"/>
          </a:xfrm>
          <a:prstGeom prst="rect">
            <a:avLst/>
          </a:prstGeom>
          <a:noFill/>
          <a:ln/>
        </p:spPr>
        <p:txBody>
          <a:bodyPr wrap="none" lIns="0" tIns="0" rIns="0" bIns="0" rtlCol="0" anchor="t"/>
          <a:lstStyle/>
          <a:p>
            <a:pPr marL="0" indent="0">
              <a:lnSpc>
                <a:spcPts val="2450"/>
              </a:lnSpc>
              <a:buNone/>
            </a:pPr>
            <a:r>
              <a:rPr lang="en-US" sz="1950" b="1" kern="0" spc="-59" dirty="0">
                <a:solidFill>
                  <a:srgbClr val="272525"/>
                </a:solidFill>
                <a:latin typeface="Inter Bold" pitchFamily="34" charset="0"/>
                <a:ea typeface="Inter Bold" pitchFamily="34" charset="-122"/>
                <a:cs typeface="Inter Bold" pitchFamily="34" charset="-120"/>
              </a:rPr>
              <a:t>Final Dataset</a:t>
            </a:r>
            <a:endParaRPr lang="en-US" sz="1950" dirty="0"/>
          </a:p>
        </p:txBody>
      </p:sp>
      <p:sp>
        <p:nvSpPr>
          <p:cNvPr id="15" name="Text 12"/>
          <p:cNvSpPr/>
          <p:nvPr/>
        </p:nvSpPr>
        <p:spPr>
          <a:xfrm>
            <a:off x="6391156" y="6836331"/>
            <a:ext cx="7334488" cy="638175"/>
          </a:xfrm>
          <a:prstGeom prst="rect">
            <a:avLst/>
          </a:prstGeom>
          <a:noFill/>
          <a:ln/>
        </p:spPr>
        <p:txBody>
          <a:bodyPr wrap="square" lIns="0" tIns="0" rIns="0" bIns="0" rtlCol="0" anchor="t"/>
          <a:lstStyle/>
          <a:p>
            <a:pPr marL="0" indent="0">
              <a:lnSpc>
                <a:spcPts val="2500"/>
              </a:lnSpc>
              <a:buNone/>
            </a:pPr>
            <a:r>
              <a:rPr lang="en-US" sz="1550" kern="0" spc="-31" dirty="0">
                <a:solidFill>
                  <a:srgbClr val="272525"/>
                </a:solidFill>
                <a:latin typeface="Inter" pitchFamily="34" charset="0"/>
                <a:ea typeface="Inter" pitchFamily="34" charset="-122"/>
                <a:cs typeface="Inter" pitchFamily="34" charset="-120"/>
              </a:rPr>
              <a:t>We drop original columns and save the transformed dataset to a new variable, ready for model training.</a:t>
            </a:r>
            <a:endParaRPr lang="en-US" sz="155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name="Slide 7">
    <p:spTree>
      <p:nvGrpSpPr>
        <p:cNvPr id="1" name=""/>
        <p:cNvGrpSpPr/>
        <p:nvPr/>
      </p:nvGrpSpPr>
      <p:grpSpPr>
        <a:xfrm>
          <a:off x="0" y="0"/>
          <a:ext cx="0" cy="0"/>
          <a:chOff x="0" y="0"/>
          <a:chExt cx="0" cy="0"/>
        </a:xfrm>
      </p:grpSpPr>
      <p:sp>
        <p:nvSpPr>
          <p:cNvPr id="2" name="Text 0"/>
          <p:cNvSpPr/>
          <p:nvPr/>
        </p:nvSpPr>
        <p:spPr>
          <a:xfrm>
            <a:off x="572095" y="625912"/>
            <a:ext cx="7954923" cy="507921"/>
          </a:xfrm>
          <a:prstGeom prst="rect">
            <a:avLst/>
          </a:prstGeom>
          <a:noFill/>
          <a:ln/>
        </p:spPr>
        <p:txBody>
          <a:bodyPr wrap="none" lIns="0" tIns="0" rIns="0" bIns="0" rtlCol="0" anchor="t"/>
          <a:lstStyle/>
          <a:p>
            <a:pPr marL="0" indent="0">
              <a:lnSpc>
                <a:spcPts val="3950"/>
              </a:lnSpc>
              <a:buNone/>
            </a:pPr>
            <a:r>
              <a:rPr lang="en-US" sz="3150" b="1" kern="0" spc="-96" dirty="0">
                <a:solidFill>
                  <a:srgbClr val="000000"/>
                </a:solidFill>
                <a:latin typeface="Inter Bold" pitchFamily="34" charset="0"/>
                <a:ea typeface="Inter Bold" pitchFamily="34" charset="-122"/>
                <a:cs typeface="Inter Bold" pitchFamily="34" charset="-120"/>
              </a:rPr>
              <a:t>Logistic Regression: Predicting Stroke Risk</a:t>
            </a:r>
            <a:endParaRPr lang="en-US" sz="3150" dirty="0"/>
          </a:p>
        </p:txBody>
      </p:sp>
      <p:pic>
        <p:nvPicPr>
          <p:cNvPr id="3" name="Image 0" descr="preencoded.png"/>
          <p:cNvPicPr>
            <a:picLocks noChangeAspect="1"/>
          </p:cNvPicPr>
          <p:nvPr/>
        </p:nvPicPr>
        <p:blipFill>
          <a:blip r:embed="rId3"/>
          <a:stretch>
            <a:fillRect/>
          </a:stretch>
        </p:blipFill>
        <p:spPr>
          <a:xfrm>
            <a:off x="3276005" y="1458873"/>
            <a:ext cx="1335048" cy="1196459"/>
          </a:xfrm>
          <a:prstGeom prst="rect">
            <a:avLst/>
          </a:prstGeom>
        </p:spPr>
      </p:pic>
      <p:sp>
        <p:nvSpPr>
          <p:cNvPr id="4" name="Text 1"/>
          <p:cNvSpPr/>
          <p:nvPr/>
        </p:nvSpPr>
        <p:spPr>
          <a:xfrm>
            <a:off x="3902631" y="2049661"/>
            <a:ext cx="81558" cy="324922"/>
          </a:xfrm>
          <a:prstGeom prst="rect">
            <a:avLst/>
          </a:prstGeom>
          <a:noFill/>
          <a:ln/>
        </p:spPr>
        <p:txBody>
          <a:bodyPr wrap="none" lIns="0" tIns="0" rIns="0" bIns="0" rtlCol="0" anchor="t"/>
          <a:lstStyle/>
          <a:p>
            <a:pPr marL="0" indent="0" algn="ctr">
              <a:lnSpc>
                <a:spcPts val="2550"/>
              </a:lnSpc>
              <a:buNone/>
            </a:pPr>
            <a:r>
              <a:rPr lang="en-US" sz="1550" b="1" kern="0" spc="-48" dirty="0">
                <a:solidFill>
                  <a:srgbClr val="272525"/>
                </a:solidFill>
                <a:latin typeface="Inter Bold" pitchFamily="34" charset="0"/>
                <a:ea typeface="Inter Bold" pitchFamily="34" charset="-122"/>
                <a:cs typeface="Inter Bold" pitchFamily="34" charset="-120"/>
              </a:rPr>
              <a:t>1</a:t>
            </a:r>
            <a:endParaRPr lang="en-US" sz="1550" dirty="0"/>
          </a:p>
        </p:txBody>
      </p:sp>
      <p:sp>
        <p:nvSpPr>
          <p:cNvPr id="5" name="Text 2"/>
          <p:cNvSpPr/>
          <p:nvPr/>
        </p:nvSpPr>
        <p:spPr>
          <a:xfrm>
            <a:off x="4773573" y="1930122"/>
            <a:ext cx="893921" cy="253841"/>
          </a:xfrm>
          <a:prstGeom prst="rect">
            <a:avLst/>
          </a:prstGeom>
          <a:noFill/>
          <a:ln/>
        </p:spPr>
        <p:txBody>
          <a:bodyPr wrap="none" lIns="0" tIns="0" rIns="0" bIns="0" rtlCol="0" anchor="t"/>
          <a:lstStyle/>
          <a:p>
            <a:pPr marL="0" indent="0" algn="l">
              <a:lnSpc>
                <a:spcPts val="1950"/>
              </a:lnSpc>
              <a:buNone/>
            </a:pPr>
            <a:r>
              <a:rPr lang="en-US" sz="1550" b="1" kern="0" spc="-48" dirty="0">
                <a:solidFill>
                  <a:srgbClr val="272525"/>
                </a:solidFill>
                <a:latin typeface="Inter Bold" pitchFamily="34" charset="0"/>
                <a:ea typeface="Inter Bold" pitchFamily="34" charset="-122"/>
                <a:cs typeface="Inter Bold" pitchFamily="34" charset="-120"/>
              </a:rPr>
              <a:t>Objective</a:t>
            </a:r>
            <a:endParaRPr lang="en-US" sz="1550" dirty="0"/>
          </a:p>
        </p:txBody>
      </p:sp>
      <p:sp>
        <p:nvSpPr>
          <p:cNvPr id="6" name="Shape 3"/>
          <p:cNvSpPr/>
          <p:nvPr/>
        </p:nvSpPr>
        <p:spPr>
          <a:xfrm>
            <a:off x="4651653" y="2666048"/>
            <a:ext cx="9366052" cy="11430"/>
          </a:xfrm>
          <a:prstGeom prst="roundRect">
            <a:avLst>
              <a:gd name="adj" fmla="val 597234"/>
            </a:avLst>
          </a:prstGeom>
          <a:solidFill>
            <a:srgbClr val="C0C1D7"/>
          </a:solidFill>
          <a:ln/>
        </p:spPr>
      </p:sp>
      <p:pic>
        <p:nvPicPr>
          <p:cNvPr id="7" name="Image 1" descr="preencoded.png"/>
          <p:cNvPicPr>
            <a:picLocks noChangeAspect="1"/>
          </p:cNvPicPr>
          <p:nvPr/>
        </p:nvPicPr>
        <p:blipFill>
          <a:blip r:embed="rId4"/>
          <a:stretch>
            <a:fillRect/>
          </a:stretch>
        </p:blipFill>
        <p:spPr>
          <a:xfrm>
            <a:off x="2608421" y="2695932"/>
            <a:ext cx="2670215" cy="1196459"/>
          </a:xfrm>
          <a:prstGeom prst="rect">
            <a:avLst/>
          </a:prstGeom>
        </p:spPr>
      </p:pic>
      <p:sp>
        <p:nvSpPr>
          <p:cNvPr id="8" name="Text 4"/>
          <p:cNvSpPr/>
          <p:nvPr/>
        </p:nvSpPr>
        <p:spPr>
          <a:xfrm>
            <a:off x="3882509" y="3131701"/>
            <a:ext cx="121920" cy="324922"/>
          </a:xfrm>
          <a:prstGeom prst="rect">
            <a:avLst/>
          </a:prstGeom>
          <a:noFill/>
          <a:ln/>
        </p:spPr>
        <p:txBody>
          <a:bodyPr wrap="none" lIns="0" tIns="0" rIns="0" bIns="0" rtlCol="0" anchor="t"/>
          <a:lstStyle/>
          <a:p>
            <a:pPr marL="0" indent="0" algn="ctr">
              <a:lnSpc>
                <a:spcPts val="2550"/>
              </a:lnSpc>
              <a:buNone/>
            </a:pPr>
            <a:r>
              <a:rPr lang="en-US" sz="1550" b="1" kern="0" spc="-48" dirty="0">
                <a:solidFill>
                  <a:srgbClr val="272525"/>
                </a:solidFill>
                <a:latin typeface="Inter Bold" pitchFamily="34" charset="0"/>
                <a:ea typeface="Inter Bold" pitchFamily="34" charset="-122"/>
                <a:cs typeface="Inter Bold" pitchFamily="34" charset="-120"/>
              </a:rPr>
              <a:t>2</a:t>
            </a:r>
            <a:endParaRPr lang="en-US" sz="1550" dirty="0"/>
          </a:p>
        </p:txBody>
      </p:sp>
      <p:sp>
        <p:nvSpPr>
          <p:cNvPr id="9" name="Text 5"/>
          <p:cNvSpPr/>
          <p:nvPr/>
        </p:nvSpPr>
        <p:spPr>
          <a:xfrm>
            <a:off x="5441156" y="2858453"/>
            <a:ext cx="3271480" cy="253841"/>
          </a:xfrm>
          <a:prstGeom prst="rect">
            <a:avLst/>
          </a:prstGeom>
          <a:noFill/>
          <a:ln/>
        </p:spPr>
        <p:txBody>
          <a:bodyPr wrap="none" lIns="0" tIns="0" rIns="0" bIns="0" rtlCol="0" anchor="t"/>
          <a:lstStyle/>
          <a:p>
            <a:pPr marL="0" indent="0" algn="l">
              <a:lnSpc>
                <a:spcPts val="1950"/>
              </a:lnSpc>
              <a:buNone/>
            </a:pPr>
            <a:r>
              <a:rPr lang="en-US" sz="1550" b="1" kern="0" spc="-48" dirty="0">
                <a:solidFill>
                  <a:srgbClr val="272525"/>
                </a:solidFill>
                <a:latin typeface="Inter Bold" pitchFamily="34" charset="0"/>
                <a:ea typeface="Inter Bold" pitchFamily="34" charset="-122"/>
                <a:cs typeface="Inter Bold" pitchFamily="34" charset="-120"/>
              </a:rPr>
              <a:t>Understanding Logistic Regression</a:t>
            </a:r>
            <a:endParaRPr lang="en-US" sz="1550" dirty="0"/>
          </a:p>
        </p:txBody>
      </p:sp>
      <p:sp>
        <p:nvSpPr>
          <p:cNvPr id="10" name="Text 6"/>
          <p:cNvSpPr/>
          <p:nvPr/>
        </p:nvSpPr>
        <p:spPr>
          <a:xfrm>
            <a:off x="5441156" y="3209806"/>
            <a:ext cx="8454628" cy="520065"/>
          </a:xfrm>
          <a:prstGeom prst="rect">
            <a:avLst/>
          </a:prstGeom>
          <a:noFill/>
          <a:ln/>
        </p:spPr>
        <p:txBody>
          <a:bodyPr wrap="square" lIns="0" tIns="0" rIns="0" bIns="0" rtlCol="0" anchor="t"/>
          <a:lstStyle/>
          <a:p>
            <a:pPr marL="0" indent="0" algn="l">
              <a:lnSpc>
                <a:spcPts val="2000"/>
              </a:lnSpc>
              <a:buNone/>
            </a:pPr>
            <a:r>
              <a:rPr lang="en-US" sz="1250" kern="0" spc="-26" dirty="0">
                <a:solidFill>
                  <a:srgbClr val="272525"/>
                </a:solidFill>
                <a:latin typeface="Inter" pitchFamily="34" charset="0"/>
                <a:ea typeface="Inter" pitchFamily="34" charset="-122"/>
                <a:cs typeface="Inter" pitchFamily="34" charset="-120"/>
              </a:rPr>
              <a:t>Logistic Regression is a supervised learning algorithm used for binary classification tasks, where the output variable is discrete and consists of two possible classes.</a:t>
            </a:r>
            <a:endParaRPr lang="en-US" sz="1250" dirty="0"/>
          </a:p>
        </p:txBody>
      </p:sp>
      <p:sp>
        <p:nvSpPr>
          <p:cNvPr id="11" name="Shape 7"/>
          <p:cNvSpPr/>
          <p:nvPr/>
        </p:nvSpPr>
        <p:spPr>
          <a:xfrm>
            <a:off x="5319236" y="3903107"/>
            <a:ext cx="8698468" cy="11430"/>
          </a:xfrm>
          <a:prstGeom prst="roundRect">
            <a:avLst>
              <a:gd name="adj" fmla="val 597234"/>
            </a:avLst>
          </a:prstGeom>
          <a:solidFill>
            <a:srgbClr val="C0C1D7"/>
          </a:solidFill>
          <a:ln/>
        </p:spPr>
      </p:sp>
      <p:pic>
        <p:nvPicPr>
          <p:cNvPr id="12" name="Image 2" descr="preencoded.png"/>
          <p:cNvPicPr>
            <a:picLocks noChangeAspect="1"/>
          </p:cNvPicPr>
          <p:nvPr/>
        </p:nvPicPr>
        <p:blipFill>
          <a:blip r:embed="rId5"/>
          <a:stretch>
            <a:fillRect/>
          </a:stretch>
        </p:blipFill>
        <p:spPr>
          <a:xfrm>
            <a:off x="1940838" y="3932992"/>
            <a:ext cx="4005382" cy="1196459"/>
          </a:xfrm>
          <a:prstGeom prst="rect">
            <a:avLst/>
          </a:prstGeom>
        </p:spPr>
      </p:pic>
      <p:sp>
        <p:nvSpPr>
          <p:cNvPr id="13" name="Text 8"/>
          <p:cNvSpPr/>
          <p:nvPr/>
        </p:nvSpPr>
        <p:spPr>
          <a:xfrm>
            <a:off x="3880961" y="4368760"/>
            <a:ext cx="125135" cy="324922"/>
          </a:xfrm>
          <a:prstGeom prst="rect">
            <a:avLst/>
          </a:prstGeom>
          <a:noFill/>
          <a:ln/>
        </p:spPr>
        <p:txBody>
          <a:bodyPr wrap="none" lIns="0" tIns="0" rIns="0" bIns="0" rtlCol="0" anchor="t"/>
          <a:lstStyle/>
          <a:p>
            <a:pPr marL="0" indent="0" algn="ctr">
              <a:lnSpc>
                <a:spcPts val="2550"/>
              </a:lnSpc>
              <a:buNone/>
            </a:pPr>
            <a:r>
              <a:rPr lang="en-US" sz="1550" b="1" kern="0" spc="-48" dirty="0">
                <a:solidFill>
                  <a:srgbClr val="272525"/>
                </a:solidFill>
                <a:latin typeface="Inter Bold" pitchFamily="34" charset="0"/>
                <a:ea typeface="Inter Bold" pitchFamily="34" charset="-122"/>
                <a:cs typeface="Inter Bold" pitchFamily="34" charset="-120"/>
              </a:rPr>
              <a:t>3</a:t>
            </a:r>
            <a:endParaRPr lang="en-US" sz="1550" dirty="0"/>
          </a:p>
        </p:txBody>
      </p:sp>
      <p:sp>
        <p:nvSpPr>
          <p:cNvPr id="14" name="Text 9"/>
          <p:cNvSpPr/>
          <p:nvPr/>
        </p:nvSpPr>
        <p:spPr>
          <a:xfrm>
            <a:off x="6108740" y="4095512"/>
            <a:ext cx="2425660" cy="253841"/>
          </a:xfrm>
          <a:prstGeom prst="rect">
            <a:avLst/>
          </a:prstGeom>
          <a:noFill/>
          <a:ln/>
        </p:spPr>
        <p:txBody>
          <a:bodyPr wrap="none" lIns="0" tIns="0" rIns="0" bIns="0" rtlCol="0" anchor="t"/>
          <a:lstStyle/>
          <a:p>
            <a:pPr marL="0" indent="0" algn="l">
              <a:lnSpc>
                <a:spcPts val="1950"/>
              </a:lnSpc>
              <a:buNone/>
            </a:pPr>
            <a:r>
              <a:rPr lang="en-US" sz="1550" b="1" kern="0" spc="-48" dirty="0">
                <a:solidFill>
                  <a:srgbClr val="272525"/>
                </a:solidFill>
                <a:latin typeface="Inter Bold" pitchFamily="34" charset="0"/>
                <a:ea typeface="Inter Bold" pitchFamily="34" charset="-122"/>
                <a:cs typeface="Inter Bold" pitchFamily="34" charset="-120"/>
              </a:rPr>
              <a:t>Mathematical Explanation</a:t>
            </a:r>
            <a:endParaRPr lang="en-US" sz="1550" dirty="0"/>
          </a:p>
        </p:txBody>
      </p:sp>
      <p:sp>
        <p:nvSpPr>
          <p:cNvPr id="15" name="Text 10"/>
          <p:cNvSpPr/>
          <p:nvPr/>
        </p:nvSpPr>
        <p:spPr>
          <a:xfrm>
            <a:off x="6108740" y="4446865"/>
            <a:ext cx="7787045" cy="520065"/>
          </a:xfrm>
          <a:prstGeom prst="rect">
            <a:avLst/>
          </a:prstGeom>
          <a:noFill/>
          <a:ln/>
        </p:spPr>
        <p:txBody>
          <a:bodyPr wrap="square" lIns="0" tIns="0" rIns="0" bIns="0" rtlCol="0" anchor="t"/>
          <a:lstStyle/>
          <a:p>
            <a:pPr marL="0" indent="0" algn="l">
              <a:lnSpc>
                <a:spcPts val="2000"/>
              </a:lnSpc>
              <a:buNone/>
            </a:pPr>
            <a:r>
              <a:rPr lang="en-US" sz="1250" kern="0" spc="-26" dirty="0">
                <a:solidFill>
                  <a:srgbClr val="272525"/>
                </a:solidFill>
                <a:latin typeface="Inter" pitchFamily="34" charset="0"/>
                <a:ea typeface="Inter" pitchFamily="34" charset="-122"/>
                <a:cs typeface="Inter" pitchFamily="34" charset="-120"/>
              </a:rPr>
              <a:t>The core of logistic regression is the logistic function (also called the sigmoid function), which is used to model the probability that a given input belongs to class 1 (e.g., stroke = 1).</a:t>
            </a:r>
            <a:endParaRPr lang="en-US" sz="1250" dirty="0"/>
          </a:p>
        </p:txBody>
      </p:sp>
      <p:sp>
        <p:nvSpPr>
          <p:cNvPr id="16" name="Shape 11"/>
          <p:cNvSpPr/>
          <p:nvPr/>
        </p:nvSpPr>
        <p:spPr>
          <a:xfrm>
            <a:off x="5986820" y="5140166"/>
            <a:ext cx="8030885" cy="11430"/>
          </a:xfrm>
          <a:prstGeom prst="roundRect">
            <a:avLst>
              <a:gd name="adj" fmla="val 597234"/>
            </a:avLst>
          </a:prstGeom>
          <a:solidFill>
            <a:srgbClr val="C0C1D7"/>
          </a:solidFill>
          <a:ln/>
        </p:spPr>
      </p:sp>
      <p:pic>
        <p:nvPicPr>
          <p:cNvPr id="17" name="Image 3" descr="preencoded.png"/>
          <p:cNvPicPr>
            <a:picLocks noChangeAspect="1"/>
          </p:cNvPicPr>
          <p:nvPr/>
        </p:nvPicPr>
        <p:blipFill>
          <a:blip r:embed="rId6"/>
          <a:stretch>
            <a:fillRect/>
          </a:stretch>
        </p:blipFill>
        <p:spPr>
          <a:xfrm>
            <a:off x="1273373" y="5170051"/>
            <a:ext cx="5340429" cy="1196459"/>
          </a:xfrm>
          <a:prstGeom prst="rect">
            <a:avLst/>
          </a:prstGeom>
        </p:spPr>
      </p:pic>
      <p:sp>
        <p:nvSpPr>
          <p:cNvPr id="18" name="Text 12"/>
          <p:cNvSpPr/>
          <p:nvPr/>
        </p:nvSpPr>
        <p:spPr>
          <a:xfrm>
            <a:off x="3877866" y="5605820"/>
            <a:ext cx="131326" cy="324922"/>
          </a:xfrm>
          <a:prstGeom prst="rect">
            <a:avLst/>
          </a:prstGeom>
          <a:noFill/>
          <a:ln/>
        </p:spPr>
        <p:txBody>
          <a:bodyPr wrap="none" lIns="0" tIns="0" rIns="0" bIns="0" rtlCol="0" anchor="t"/>
          <a:lstStyle/>
          <a:p>
            <a:pPr marL="0" indent="0" algn="ctr">
              <a:lnSpc>
                <a:spcPts val="2550"/>
              </a:lnSpc>
              <a:buNone/>
            </a:pPr>
            <a:r>
              <a:rPr lang="en-US" sz="1550" b="1" kern="0" spc="-48" dirty="0">
                <a:solidFill>
                  <a:srgbClr val="272525"/>
                </a:solidFill>
                <a:latin typeface="Inter Bold" pitchFamily="34" charset="0"/>
                <a:ea typeface="Inter Bold" pitchFamily="34" charset="-122"/>
                <a:cs typeface="Inter Bold" pitchFamily="34" charset="-120"/>
              </a:rPr>
              <a:t>4</a:t>
            </a:r>
            <a:endParaRPr lang="en-US" sz="1550" dirty="0"/>
          </a:p>
        </p:txBody>
      </p:sp>
      <p:sp>
        <p:nvSpPr>
          <p:cNvPr id="19" name="Text 13"/>
          <p:cNvSpPr/>
          <p:nvPr/>
        </p:nvSpPr>
        <p:spPr>
          <a:xfrm>
            <a:off x="6776323" y="5332571"/>
            <a:ext cx="2931319" cy="253841"/>
          </a:xfrm>
          <a:prstGeom prst="rect">
            <a:avLst/>
          </a:prstGeom>
          <a:noFill/>
          <a:ln/>
        </p:spPr>
        <p:txBody>
          <a:bodyPr wrap="none" lIns="0" tIns="0" rIns="0" bIns="0" rtlCol="0" anchor="t"/>
          <a:lstStyle/>
          <a:p>
            <a:pPr marL="0" indent="0" algn="l">
              <a:lnSpc>
                <a:spcPts val="1950"/>
              </a:lnSpc>
              <a:buNone/>
            </a:pPr>
            <a:r>
              <a:rPr lang="en-US" sz="1550" b="1" kern="0" spc="-48" dirty="0">
                <a:solidFill>
                  <a:srgbClr val="272525"/>
                </a:solidFill>
                <a:latin typeface="Inter Bold" pitchFamily="34" charset="0"/>
                <a:ea typeface="Inter Bold" pitchFamily="34" charset="-122"/>
                <a:cs typeface="Inter Bold" pitchFamily="34" charset="-120"/>
              </a:rPr>
              <a:t>Optimization and Cost Function</a:t>
            </a:r>
            <a:endParaRPr lang="en-US" sz="1550" dirty="0"/>
          </a:p>
        </p:txBody>
      </p:sp>
      <p:sp>
        <p:nvSpPr>
          <p:cNvPr id="20" name="Text 14"/>
          <p:cNvSpPr/>
          <p:nvPr/>
        </p:nvSpPr>
        <p:spPr>
          <a:xfrm>
            <a:off x="6776323" y="5683925"/>
            <a:ext cx="7119461" cy="520065"/>
          </a:xfrm>
          <a:prstGeom prst="rect">
            <a:avLst/>
          </a:prstGeom>
          <a:noFill/>
          <a:ln/>
        </p:spPr>
        <p:txBody>
          <a:bodyPr wrap="square" lIns="0" tIns="0" rIns="0" bIns="0" rtlCol="0" anchor="t"/>
          <a:lstStyle/>
          <a:p>
            <a:pPr marL="0" indent="0" algn="l">
              <a:lnSpc>
                <a:spcPts val="2000"/>
              </a:lnSpc>
              <a:buNone/>
            </a:pPr>
            <a:r>
              <a:rPr lang="en-US" sz="1250" kern="0" spc="-26" dirty="0">
                <a:solidFill>
                  <a:srgbClr val="272525"/>
                </a:solidFill>
                <a:latin typeface="Inter" pitchFamily="34" charset="0"/>
                <a:ea typeface="Inter" pitchFamily="34" charset="-122"/>
                <a:cs typeface="Inter" pitchFamily="34" charset="-120"/>
              </a:rPr>
              <a:t>Logistic Regression tries to find the best parameters that minimize the error between the predicted probabilities and the actual target values.</a:t>
            </a:r>
            <a:endParaRPr lang="en-US" sz="1250" dirty="0"/>
          </a:p>
        </p:txBody>
      </p:sp>
      <p:sp>
        <p:nvSpPr>
          <p:cNvPr id="21" name="Shape 15"/>
          <p:cNvSpPr/>
          <p:nvPr/>
        </p:nvSpPr>
        <p:spPr>
          <a:xfrm>
            <a:off x="6654403" y="6377226"/>
            <a:ext cx="7363301" cy="11430"/>
          </a:xfrm>
          <a:prstGeom prst="roundRect">
            <a:avLst>
              <a:gd name="adj" fmla="val 597234"/>
            </a:avLst>
          </a:prstGeom>
          <a:solidFill>
            <a:srgbClr val="C0C1D7"/>
          </a:solidFill>
          <a:ln/>
        </p:spPr>
      </p:sp>
      <p:pic>
        <p:nvPicPr>
          <p:cNvPr id="22" name="Image 4" descr="preencoded.png"/>
          <p:cNvPicPr>
            <a:picLocks noChangeAspect="1"/>
          </p:cNvPicPr>
          <p:nvPr/>
        </p:nvPicPr>
        <p:blipFill>
          <a:blip r:embed="rId7"/>
          <a:stretch>
            <a:fillRect/>
          </a:stretch>
        </p:blipFill>
        <p:spPr>
          <a:xfrm>
            <a:off x="605790" y="6407110"/>
            <a:ext cx="6675596" cy="1196459"/>
          </a:xfrm>
          <a:prstGeom prst="rect">
            <a:avLst/>
          </a:prstGeom>
        </p:spPr>
      </p:pic>
      <p:sp>
        <p:nvSpPr>
          <p:cNvPr id="23" name="Text 16"/>
          <p:cNvSpPr/>
          <p:nvPr/>
        </p:nvSpPr>
        <p:spPr>
          <a:xfrm>
            <a:off x="3883343" y="6842879"/>
            <a:ext cx="120372" cy="324922"/>
          </a:xfrm>
          <a:prstGeom prst="rect">
            <a:avLst/>
          </a:prstGeom>
          <a:noFill/>
          <a:ln/>
        </p:spPr>
        <p:txBody>
          <a:bodyPr wrap="none" lIns="0" tIns="0" rIns="0" bIns="0" rtlCol="0" anchor="t"/>
          <a:lstStyle/>
          <a:p>
            <a:pPr marL="0" indent="0" algn="ctr">
              <a:lnSpc>
                <a:spcPts val="2550"/>
              </a:lnSpc>
              <a:buNone/>
            </a:pPr>
            <a:r>
              <a:rPr lang="en-US" sz="1550" b="1" kern="0" spc="-48" dirty="0">
                <a:solidFill>
                  <a:srgbClr val="272525"/>
                </a:solidFill>
                <a:latin typeface="Inter Bold" pitchFamily="34" charset="0"/>
                <a:ea typeface="Inter Bold" pitchFamily="34" charset="-122"/>
                <a:cs typeface="Inter Bold" pitchFamily="34" charset="-120"/>
              </a:rPr>
              <a:t>5</a:t>
            </a:r>
            <a:endParaRPr lang="en-US" sz="1550" dirty="0"/>
          </a:p>
        </p:txBody>
      </p:sp>
      <p:sp>
        <p:nvSpPr>
          <p:cNvPr id="24" name="Text 17"/>
          <p:cNvSpPr/>
          <p:nvPr/>
        </p:nvSpPr>
        <p:spPr>
          <a:xfrm>
            <a:off x="7443907" y="6699647"/>
            <a:ext cx="2031563" cy="253841"/>
          </a:xfrm>
          <a:prstGeom prst="rect">
            <a:avLst/>
          </a:prstGeom>
          <a:noFill/>
          <a:ln/>
        </p:spPr>
        <p:txBody>
          <a:bodyPr wrap="none" lIns="0" tIns="0" rIns="0" bIns="0" rtlCol="0" anchor="t"/>
          <a:lstStyle/>
          <a:p>
            <a:pPr marL="0" indent="0" algn="l">
              <a:lnSpc>
                <a:spcPts val="1950"/>
              </a:lnSpc>
              <a:buNone/>
            </a:pPr>
            <a:r>
              <a:rPr lang="en-US" sz="1550" b="1" kern="0" spc="-48" dirty="0">
                <a:solidFill>
                  <a:srgbClr val="272525"/>
                </a:solidFill>
                <a:latin typeface="Inter Bold" pitchFamily="34" charset="0"/>
                <a:ea typeface="Inter Bold" pitchFamily="34" charset="-122"/>
                <a:cs typeface="Inter Bold" pitchFamily="34" charset="-120"/>
              </a:rPr>
              <a:t>Gradient Descent</a:t>
            </a:r>
            <a:endParaRPr lang="en-US" sz="1550" dirty="0"/>
          </a:p>
        </p:txBody>
      </p:sp>
      <p:sp>
        <p:nvSpPr>
          <p:cNvPr id="25" name="Text 18"/>
          <p:cNvSpPr/>
          <p:nvPr/>
        </p:nvSpPr>
        <p:spPr>
          <a:xfrm>
            <a:off x="7443907" y="7051000"/>
            <a:ext cx="6292096" cy="260033"/>
          </a:xfrm>
          <a:prstGeom prst="rect">
            <a:avLst/>
          </a:prstGeom>
          <a:noFill/>
          <a:ln/>
        </p:spPr>
        <p:txBody>
          <a:bodyPr wrap="none" lIns="0" tIns="0" rIns="0" bIns="0" rtlCol="0" anchor="t"/>
          <a:lstStyle/>
          <a:p>
            <a:pPr marL="0" indent="0" algn="l">
              <a:lnSpc>
                <a:spcPts val="2000"/>
              </a:lnSpc>
              <a:buNone/>
            </a:pPr>
            <a:r>
              <a:rPr lang="en-US" sz="1250" kern="0" spc="-26" dirty="0">
                <a:solidFill>
                  <a:srgbClr val="272525"/>
                </a:solidFill>
                <a:latin typeface="Inter" pitchFamily="34" charset="0"/>
                <a:ea typeface="Inter" pitchFamily="34" charset="-122"/>
                <a:cs typeface="Inter" pitchFamily="34" charset="-120"/>
              </a:rPr>
              <a:t>To minimize the cost function, we use an optimization algorithm like gradient descent.</a:t>
            </a:r>
            <a:endParaRPr lang="en-US" sz="125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188C6F6D-DF42-6A66-7107-59978D9D3A51}"/>
            </a:ext>
          </a:extLst>
        </p:cNvPr>
        <p:cNvGrpSpPr/>
        <p:nvPr/>
      </p:nvGrpSpPr>
      <p:grpSpPr>
        <a:xfrm>
          <a:off x="0" y="0"/>
          <a:ext cx="0" cy="0"/>
          <a:chOff x="0" y="0"/>
          <a:chExt cx="0" cy="0"/>
        </a:xfrm>
      </p:grpSpPr>
      <p:sp>
        <p:nvSpPr>
          <p:cNvPr id="2" name="Text 0">
            <a:extLst>
              <a:ext uri="{FF2B5EF4-FFF2-40B4-BE49-F238E27FC236}">
                <a16:creationId xmlns:a16="http://schemas.microsoft.com/office/drawing/2014/main" id="{88583D95-52AE-2B29-A929-5AEF7B45BF57}"/>
              </a:ext>
            </a:extLst>
          </p:cNvPr>
          <p:cNvSpPr/>
          <p:nvPr/>
        </p:nvSpPr>
        <p:spPr>
          <a:xfrm>
            <a:off x="572095" y="625912"/>
            <a:ext cx="7954923" cy="507921"/>
          </a:xfrm>
          <a:prstGeom prst="rect">
            <a:avLst/>
          </a:prstGeom>
          <a:noFill/>
          <a:ln/>
        </p:spPr>
        <p:txBody>
          <a:bodyPr wrap="none" lIns="0" tIns="0" rIns="0" bIns="0" rtlCol="0" anchor="t"/>
          <a:lstStyle/>
          <a:p>
            <a:pPr marL="0" indent="0">
              <a:lnSpc>
                <a:spcPts val="3950"/>
              </a:lnSpc>
              <a:buNone/>
            </a:pPr>
            <a:r>
              <a:rPr lang="en-US" sz="4000" b="1" kern="0" spc="-96" dirty="0">
                <a:solidFill>
                  <a:srgbClr val="000000"/>
                </a:solidFill>
                <a:latin typeface="Inter Bold" pitchFamily="34" charset="0"/>
                <a:ea typeface="Inter Bold" pitchFamily="34" charset="-122"/>
                <a:cs typeface="Inter Bold" pitchFamily="34" charset="-120"/>
              </a:rPr>
              <a:t>Logistic Regression</a:t>
            </a:r>
            <a:endParaRPr lang="en-US" sz="4000" dirty="0"/>
          </a:p>
        </p:txBody>
      </p:sp>
      <p:sp>
        <p:nvSpPr>
          <p:cNvPr id="5" name="Text 2">
            <a:extLst>
              <a:ext uri="{FF2B5EF4-FFF2-40B4-BE49-F238E27FC236}">
                <a16:creationId xmlns:a16="http://schemas.microsoft.com/office/drawing/2014/main" id="{B700A514-1558-57E7-2950-F1787AB48582}"/>
              </a:ext>
            </a:extLst>
          </p:cNvPr>
          <p:cNvSpPr/>
          <p:nvPr/>
        </p:nvSpPr>
        <p:spPr>
          <a:xfrm>
            <a:off x="572095" y="1923404"/>
            <a:ext cx="12871189" cy="2006911"/>
          </a:xfrm>
          <a:prstGeom prst="rect">
            <a:avLst/>
          </a:prstGeom>
          <a:noFill/>
          <a:ln/>
        </p:spPr>
        <p:txBody>
          <a:bodyPr wrap="none" lIns="0" tIns="0" rIns="0" bIns="0" rtlCol="0" anchor="t"/>
          <a:lstStyle/>
          <a:p>
            <a:pPr marL="0" indent="0" algn="l">
              <a:lnSpc>
                <a:spcPts val="1950"/>
              </a:lnSpc>
              <a:buNone/>
            </a:pPr>
            <a:r>
              <a:rPr lang="en-US" sz="3200" b="1" kern="0" spc="-48" dirty="0">
                <a:solidFill>
                  <a:srgbClr val="272525"/>
                </a:solidFill>
                <a:latin typeface="Inter Bold" pitchFamily="34" charset="0"/>
                <a:ea typeface="Inter Bold" pitchFamily="34" charset="-122"/>
                <a:cs typeface="Inter Bold" pitchFamily="34" charset="-120"/>
              </a:rPr>
              <a:t>Objective</a:t>
            </a:r>
          </a:p>
          <a:p>
            <a:pPr marL="0" indent="0" algn="l">
              <a:buNone/>
            </a:pPr>
            <a:endParaRPr lang="en-US" sz="2000" b="1" kern="0" spc="-48" dirty="0">
              <a:solidFill>
                <a:srgbClr val="272525"/>
              </a:solidFill>
              <a:latin typeface="Inter Bold" pitchFamily="34" charset="0"/>
              <a:ea typeface="Inter Bold" pitchFamily="34" charset="-122"/>
              <a:cs typeface="Inter Bold" pitchFamily="34" charset="-120"/>
            </a:endParaRPr>
          </a:p>
          <a:p>
            <a:pPr marL="0" indent="0" algn="l">
              <a:buNone/>
            </a:pPr>
            <a:r>
              <a:rPr lang="en-US" sz="2400" b="0" i="0" dirty="0">
                <a:solidFill>
                  <a:srgbClr val="1F1F1F"/>
                </a:solidFill>
                <a:effectLst/>
                <a:latin typeface="Roboto" panose="02000000000000000000" pitchFamily="2" charset="0"/>
              </a:rPr>
              <a:t>To predict the likelihood of a patient experiencing a stroke using logistic regression. </a:t>
            </a:r>
          </a:p>
          <a:p>
            <a:pPr marL="0" indent="0" algn="l">
              <a:buNone/>
            </a:pPr>
            <a:r>
              <a:rPr lang="en-US" sz="2400" b="0" i="0" dirty="0">
                <a:solidFill>
                  <a:srgbClr val="1F1F1F"/>
                </a:solidFill>
                <a:effectLst/>
                <a:latin typeface="Roboto" panose="02000000000000000000" pitchFamily="2" charset="0"/>
              </a:rPr>
              <a:t>This involves building the model, explaining the </a:t>
            </a:r>
            <a:r>
              <a:rPr lang="en-US" sz="2400" b="0" i="0" dirty="0" err="1">
                <a:solidFill>
                  <a:srgbClr val="1F1F1F"/>
                </a:solidFill>
                <a:effectLst/>
                <a:latin typeface="Roboto" panose="02000000000000000000" pitchFamily="2" charset="0"/>
              </a:rPr>
              <a:t>underlyingmathematical</a:t>
            </a:r>
            <a:r>
              <a:rPr lang="en-US" sz="2400" b="0" i="0" dirty="0">
                <a:solidFill>
                  <a:srgbClr val="1F1F1F"/>
                </a:solidFill>
                <a:effectLst/>
                <a:latin typeface="Roboto" panose="02000000000000000000" pitchFamily="2" charset="0"/>
              </a:rPr>
              <a:t> concepts, </a:t>
            </a:r>
          </a:p>
          <a:p>
            <a:pPr marL="0" indent="0" algn="l">
              <a:buNone/>
            </a:pPr>
            <a:r>
              <a:rPr lang="en-US" sz="2400" b="0" i="0" dirty="0">
                <a:solidFill>
                  <a:srgbClr val="1F1F1F"/>
                </a:solidFill>
                <a:effectLst/>
                <a:latin typeface="Roboto" panose="02000000000000000000" pitchFamily="2" charset="0"/>
              </a:rPr>
              <a:t>and evaluating its performance.</a:t>
            </a:r>
            <a:endParaRPr lang="en-US" sz="2400" dirty="0"/>
          </a:p>
        </p:txBody>
      </p:sp>
      <p:sp>
        <p:nvSpPr>
          <p:cNvPr id="26" name="TextBox 25">
            <a:extLst>
              <a:ext uri="{FF2B5EF4-FFF2-40B4-BE49-F238E27FC236}">
                <a16:creationId xmlns:a16="http://schemas.microsoft.com/office/drawing/2014/main" id="{D1E6D5B7-9BE8-F36F-AAA0-F800AF4B2011}"/>
              </a:ext>
            </a:extLst>
          </p:cNvPr>
          <p:cNvSpPr txBox="1"/>
          <p:nvPr/>
        </p:nvSpPr>
        <p:spPr>
          <a:xfrm>
            <a:off x="411674" y="4266775"/>
            <a:ext cx="12871189" cy="1077218"/>
          </a:xfrm>
          <a:prstGeom prst="rect">
            <a:avLst/>
          </a:prstGeom>
          <a:noFill/>
        </p:spPr>
        <p:txBody>
          <a:bodyPr wrap="square" rtlCol="0">
            <a:spAutoFit/>
          </a:bodyPr>
          <a:lstStyle/>
          <a:p>
            <a:r>
              <a:rPr lang="en-US" sz="3200" b="1" kern="0" spc="-48" dirty="0">
                <a:solidFill>
                  <a:srgbClr val="272525"/>
                </a:solidFill>
                <a:latin typeface="Inter Bold" pitchFamily="34" charset="0"/>
                <a:ea typeface="Inter Bold" pitchFamily="34" charset="-122"/>
                <a:cs typeface="Inter Bold" pitchFamily="34" charset="-120"/>
              </a:rPr>
              <a:t>Understanding Logistic Regression</a:t>
            </a:r>
            <a:endParaRPr lang="en-US" sz="3200" dirty="0"/>
          </a:p>
          <a:p>
            <a:endParaRPr lang="en-IN" sz="3200" dirty="0"/>
          </a:p>
        </p:txBody>
      </p:sp>
      <p:sp>
        <p:nvSpPr>
          <p:cNvPr id="27" name="TextBox 26">
            <a:extLst>
              <a:ext uri="{FF2B5EF4-FFF2-40B4-BE49-F238E27FC236}">
                <a16:creationId xmlns:a16="http://schemas.microsoft.com/office/drawing/2014/main" id="{8FB44FCC-28F7-AF62-C502-F21920B190EF}"/>
              </a:ext>
            </a:extLst>
          </p:cNvPr>
          <p:cNvSpPr txBox="1"/>
          <p:nvPr/>
        </p:nvSpPr>
        <p:spPr>
          <a:xfrm>
            <a:off x="411674" y="5218788"/>
            <a:ext cx="12754810" cy="1569660"/>
          </a:xfrm>
          <a:prstGeom prst="rect">
            <a:avLst/>
          </a:prstGeom>
          <a:noFill/>
        </p:spPr>
        <p:txBody>
          <a:bodyPr wrap="square" rtlCol="0">
            <a:spAutoFit/>
          </a:bodyPr>
          <a:lstStyle/>
          <a:p>
            <a:r>
              <a:rPr lang="en-US" sz="2400" b="0" i="0" dirty="0">
                <a:solidFill>
                  <a:srgbClr val="1F1F1F"/>
                </a:solidFill>
                <a:effectLst/>
                <a:latin typeface="Roboto" panose="02000000000000000000" pitchFamily="2" charset="0"/>
              </a:rPr>
              <a:t>Logistic Regression is a supervised learning algorithm used for binary classification tasks, where the output variable is discrete and consists of two possible classes. In the context of this project, we are trying to predict whether a person has a stroke (1) or not (0) based on various input features such as age, average glucose level, BMI, and others.</a:t>
            </a:r>
            <a:endParaRPr lang="en-IN" sz="2400" dirty="0"/>
          </a:p>
        </p:txBody>
      </p:sp>
    </p:spTree>
    <p:extLst>
      <p:ext uri="{BB962C8B-B14F-4D97-AF65-F5344CB8AC3E}">
        <p14:creationId xmlns:p14="http://schemas.microsoft.com/office/powerpoint/2010/main" val="31074460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name="Slide 2">
    <p:spTree>
      <p:nvGrpSpPr>
        <p:cNvPr id="1" name=""/>
        <p:cNvGrpSpPr/>
        <p:nvPr/>
      </p:nvGrpSpPr>
      <p:grpSpPr>
        <a:xfrm>
          <a:off x="0" y="0"/>
          <a:ext cx="0" cy="0"/>
          <a:chOff x="0" y="0"/>
          <a:chExt cx="0" cy="0"/>
        </a:xfrm>
      </p:grpSpPr>
      <p:sp>
        <p:nvSpPr>
          <p:cNvPr id="2" name="Text 0"/>
          <p:cNvSpPr/>
          <p:nvPr/>
        </p:nvSpPr>
        <p:spPr>
          <a:xfrm>
            <a:off x="864037" y="2203013"/>
            <a:ext cx="6172200" cy="771525"/>
          </a:xfrm>
          <a:prstGeom prst="rect">
            <a:avLst/>
          </a:prstGeom>
          <a:noFill/>
          <a:ln/>
        </p:spPr>
        <p:txBody>
          <a:bodyPr wrap="none" lIns="0" tIns="0" rIns="0" bIns="0" rtlCol="0" anchor="t"/>
          <a:lstStyle/>
          <a:p>
            <a:pPr marL="0" indent="0">
              <a:lnSpc>
                <a:spcPts val="6050"/>
              </a:lnSpc>
              <a:buNone/>
            </a:pPr>
            <a:r>
              <a:rPr lang="en-US" sz="4850" b="1" kern="0" spc="-146" dirty="0">
                <a:solidFill>
                  <a:srgbClr val="000000"/>
                </a:solidFill>
                <a:latin typeface="Inter Bold" pitchFamily="34" charset="0"/>
                <a:ea typeface="Inter Bold" pitchFamily="34" charset="-122"/>
                <a:cs typeface="Inter Bold" pitchFamily="34" charset="-120"/>
              </a:rPr>
              <a:t>Dataset Overview</a:t>
            </a:r>
            <a:endParaRPr lang="en-US" sz="4850" dirty="0"/>
          </a:p>
        </p:txBody>
      </p:sp>
      <p:sp>
        <p:nvSpPr>
          <p:cNvPr id="3" name="Text 1"/>
          <p:cNvSpPr/>
          <p:nvPr/>
        </p:nvSpPr>
        <p:spPr>
          <a:xfrm>
            <a:off x="864037" y="3591639"/>
            <a:ext cx="3086100" cy="385763"/>
          </a:xfrm>
          <a:prstGeom prst="rect">
            <a:avLst/>
          </a:prstGeom>
          <a:noFill/>
          <a:ln/>
        </p:spPr>
        <p:txBody>
          <a:bodyPr wrap="none" lIns="0" tIns="0" rIns="0" bIns="0" rtlCol="0" anchor="t"/>
          <a:lstStyle/>
          <a:p>
            <a:pPr marL="0" indent="0">
              <a:lnSpc>
                <a:spcPts val="3000"/>
              </a:lnSpc>
              <a:buNone/>
            </a:pPr>
            <a:r>
              <a:rPr lang="en-US" sz="2400" b="1" kern="0" spc="-73" dirty="0">
                <a:solidFill>
                  <a:srgbClr val="000000"/>
                </a:solidFill>
                <a:latin typeface="Inter Bold" pitchFamily="34" charset="0"/>
                <a:ea typeface="Inter Bold" pitchFamily="34" charset="-122"/>
                <a:cs typeface="Inter Bold" pitchFamily="34" charset="-120"/>
              </a:rPr>
              <a:t>Patient Data</a:t>
            </a:r>
            <a:endParaRPr lang="en-US" sz="2400" dirty="0"/>
          </a:p>
        </p:txBody>
      </p:sp>
      <p:sp>
        <p:nvSpPr>
          <p:cNvPr id="4" name="Text 2"/>
          <p:cNvSpPr/>
          <p:nvPr/>
        </p:nvSpPr>
        <p:spPr>
          <a:xfrm>
            <a:off x="864037" y="4224218"/>
            <a:ext cx="6150054" cy="1185148"/>
          </a:xfrm>
          <a:prstGeom prst="rect">
            <a:avLst/>
          </a:prstGeom>
          <a:noFill/>
          <a:ln/>
        </p:spPr>
        <p:txBody>
          <a:bodyPr wrap="square" lIns="0" tIns="0" rIns="0" bIns="0" rtlCol="0" anchor="t"/>
          <a:lstStyle/>
          <a:p>
            <a:pPr marL="0" indent="0">
              <a:lnSpc>
                <a:spcPts val="3100"/>
              </a:lnSpc>
              <a:buNone/>
            </a:pPr>
            <a:r>
              <a:rPr lang="en-US" sz="1900" kern="0" spc="-39" dirty="0">
                <a:solidFill>
                  <a:srgbClr val="272525"/>
                </a:solidFill>
                <a:latin typeface="Inter" pitchFamily="34" charset="0"/>
                <a:ea typeface="Inter" pitchFamily="34" charset="-122"/>
                <a:cs typeface="Inter" pitchFamily="34" charset="-120"/>
              </a:rPr>
              <a:t>The dataset includes patient demographics and health-related information, such as age, gender, hypertension, heart disease, and glucose levels.</a:t>
            </a:r>
            <a:endParaRPr lang="en-US" sz="1900" dirty="0"/>
          </a:p>
        </p:txBody>
      </p:sp>
      <p:sp>
        <p:nvSpPr>
          <p:cNvPr id="5" name="Text 3"/>
          <p:cNvSpPr/>
          <p:nvPr/>
        </p:nvSpPr>
        <p:spPr>
          <a:xfrm>
            <a:off x="7623929" y="3591639"/>
            <a:ext cx="3086100" cy="385763"/>
          </a:xfrm>
          <a:prstGeom prst="rect">
            <a:avLst/>
          </a:prstGeom>
          <a:noFill/>
          <a:ln/>
        </p:spPr>
        <p:txBody>
          <a:bodyPr wrap="none" lIns="0" tIns="0" rIns="0" bIns="0" rtlCol="0" anchor="t"/>
          <a:lstStyle/>
          <a:p>
            <a:pPr marL="0" indent="0">
              <a:lnSpc>
                <a:spcPts val="3000"/>
              </a:lnSpc>
              <a:buNone/>
            </a:pPr>
            <a:r>
              <a:rPr lang="en-US" sz="2400" b="1" kern="0" spc="-73" dirty="0">
                <a:solidFill>
                  <a:srgbClr val="000000"/>
                </a:solidFill>
                <a:latin typeface="Inter Bold" pitchFamily="34" charset="0"/>
                <a:ea typeface="Inter Bold" pitchFamily="34" charset="-122"/>
                <a:cs typeface="Inter Bold" pitchFamily="34" charset="-120"/>
              </a:rPr>
              <a:t>Problem Statement</a:t>
            </a:r>
            <a:endParaRPr lang="en-US" sz="2400" dirty="0"/>
          </a:p>
        </p:txBody>
      </p:sp>
      <p:sp>
        <p:nvSpPr>
          <p:cNvPr id="6" name="Text 4"/>
          <p:cNvSpPr/>
          <p:nvPr/>
        </p:nvSpPr>
        <p:spPr>
          <a:xfrm>
            <a:off x="7623929" y="4224218"/>
            <a:ext cx="6150054" cy="1580198"/>
          </a:xfrm>
          <a:prstGeom prst="rect">
            <a:avLst/>
          </a:prstGeom>
          <a:noFill/>
          <a:ln/>
        </p:spPr>
        <p:txBody>
          <a:bodyPr wrap="square" lIns="0" tIns="0" rIns="0" bIns="0" rtlCol="0" anchor="t"/>
          <a:lstStyle/>
          <a:p>
            <a:pPr marL="0" indent="0">
              <a:lnSpc>
                <a:spcPts val="3100"/>
              </a:lnSpc>
              <a:buNone/>
            </a:pPr>
            <a:r>
              <a:rPr lang="en-US" sz="1900" kern="0" spc="-39" dirty="0">
                <a:solidFill>
                  <a:srgbClr val="272525"/>
                </a:solidFill>
                <a:latin typeface="Inter" pitchFamily="34" charset="0"/>
                <a:ea typeface="Inter" pitchFamily="34" charset="-122"/>
                <a:cs typeface="Inter" pitchFamily="34" charset="-120"/>
              </a:rPr>
              <a:t>The primary objective is to analyze the dataset and understand the factors contributing to strokes, with the ultimate goal of building a predictive model to help healthcare providers identify patients at high risk.</a:t>
            </a:r>
            <a:endParaRPr lang="en-US" sz="19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E2957F43-FB75-9D58-000B-33BE1D33927E}"/>
            </a:ext>
          </a:extLst>
        </p:cNvPr>
        <p:cNvGrpSpPr/>
        <p:nvPr/>
      </p:nvGrpSpPr>
      <p:grpSpPr>
        <a:xfrm>
          <a:off x="0" y="0"/>
          <a:ext cx="0" cy="0"/>
          <a:chOff x="0" y="0"/>
          <a:chExt cx="0" cy="0"/>
        </a:xfrm>
      </p:grpSpPr>
      <p:sp>
        <p:nvSpPr>
          <p:cNvPr id="2" name="Text 0">
            <a:extLst>
              <a:ext uri="{FF2B5EF4-FFF2-40B4-BE49-F238E27FC236}">
                <a16:creationId xmlns:a16="http://schemas.microsoft.com/office/drawing/2014/main" id="{34F914E8-2101-6024-3492-61F6EE939DDE}"/>
              </a:ext>
            </a:extLst>
          </p:cNvPr>
          <p:cNvSpPr/>
          <p:nvPr/>
        </p:nvSpPr>
        <p:spPr>
          <a:xfrm>
            <a:off x="572095" y="625912"/>
            <a:ext cx="7954923" cy="507921"/>
          </a:xfrm>
          <a:prstGeom prst="rect">
            <a:avLst/>
          </a:prstGeom>
          <a:noFill/>
          <a:ln/>
        </p:spPr>
        <p:txBody>
          <a:bodyPr wrap="none" lIns="0" tIns="0" rIns="0" bIns="0" rtlCol="0" anchor="t"/>
          <a:lstStyle/>
          <a:p>
            <a:pPr marL="0" indent="0">
              <a:lnSpc>
                <a:spcPts val="3950"/>
              </a:lnSpc>
              <a:buNone/>
            </a:pPr>
            <a:r>
              <a:rPr lang="en-US" sz="4000" b="1" kern="0" spc="-96" dirty="0">
                <a:solidFill>
                  <a:srgbClr val="000000"/>
                </a:solidFill>
                <a:latin typeface="Inter Bold" pitchFamily="34" charset="0"/>
                <a:ea typeface="Inter Bold" pitchFamily="34" charset="-122"/>
                <a:cs typeface="Inter Bold" pitchFamily="34" charset="-120"/>
              </a:rPr>
              <a:t>Logistic Regression</a:t>
            </a:r>
            <a:endParaRPr lang="en-US" sz="4000" dirty="0"/>
          </a:p>
        </p:txBody>
      </p:sp>
      <p:sp>
        <p:nvSpPr>
          <p:cNvPr id="5" name="Text 2">
            <a:extLst>
              <a:ext uri="{FF2B5EF4-FFF2-40B4-BE49-F238E27FC236}">
                <a16:creationId xmlns:a16="http://schemas.microsoft.com/office/drawing/2014/main" id="{8A41A704-FB1B-026E-C392-AEAD069F7D14}"/>
              </a:ext>
            </a:extLst>
          </p:cNvPr>
          <p:cNvSpPr/>
          <p:nvPr/>
        </p:nvSpPr>
        <p:spPr>
          <a:xfrm>
            <a:off x="572095" y="1921757"/>
            <a:ext cx="12871189" cy="507922"/>
          </a:xfrm>
          <a:prstGeom prst="rect">
            <a:avLst/>
          </a:prstGeom>
          <a:noFill/>
          <a:ln/>
        </p:spPr>
        <p:txBody>
          <a:bodyPr wrap="none" lIns="0" tIns="0" rIns="0" bIns="0" rtlCol="0" anchor="t"/>
          <a:lstStyle/>
          <a:p>
            <a:pPr marL="0" indent="0" algn="l">
              <a:lnSpc>
                <a:spcPts val="1950"/>
              </a:lnSpc>
              <a:buNone/>
            </a:pPr>
            <a:r>
              <a:rPr lang="en-IN" sz="3200" b="1" i="0" dirty="0">
                <a:solidFill>
                  <a:srgbClr val="1F1F1F"/>
                </a:solidFill>
                <a:effectLst/>
                <a:latin typeface="Roboto" panose="02000000000000000000" pitchFamily="2" charset="0"/>
              </a:rPr>
              <a:t>Mathematical Explanation:</a:t>
            </a:r>
            <a:endParaRPr lang="en-US" sz="3200" b="1" kern="0" spc="-48" dirty="0">
              <a:solidFill>
                <a:srgbClr val="272525"/>
              </a:solidFill>
              <a:latin typeface="Inter Bold" pitchFamily="34" charset="0"/>
              <a:ea typeface="Inter Bold" pitchFamily="34" charset="-122"/>
              <a:cs typeface="Inter Bold" pitchFamily="34" charset="-120"/>
            </a:endParaRPr>
          </a:p>
          <a:p>
            <a:pPr marL="0" indent="0" algn="l">
              <a:buNone/>
            </a:pPr>
            <a:endParaRPr lang="en-US" sz="2000" b="1" kern="0" spc="-48" dirty="0">
              <a:solidFill>
                <a:srgbClr val="272525"/>
              </a:solidFill>
              <a:latin typeface="Inter Bold" pitchFamily="34" charset="0"/>
              <a:ea typeface="Inter Bold" pitchFamily="34" charset="-122"/>
              <a:cs typeface="Inter Bold" pitchFamily="34" charset="-120"/>
            </a:endParaRPr>
          </a:p>
        </p:txBody>
      </p:sp>
      <p:sp>
        <p:nvSpPr>
          <p:cNvPr id="3" name="TextBox 2">
            <a:extLst>
              <a:ext uri="{FF2B5EF4-FFF2-40B4-BE49-F238E27FC236}">
                <a16:creationId xmlns:a16="http://schemas.microsoft.com/office/drawing/2014/main" id="{DD94E232-D445-4433-75AC-953128951822}"/>
              </a:ext>
            </a:extLst>
          </p:cNvPr>
          <p:cNvSpPr txBox="1"/>
          <p:nvPr/>
        </p:nvSpPr>
        <p:spPr>
          <a:xfrm>
            <a:off x="483863" y="2463412"/>
            <a:ext cx="13047652" cy="1792798"/>
          </a:xfrm>
          <a:prstGeom prst="rect">
            <a:avLst/>
          </a:prstGeom>
          <a:noFill/>
        </p:spPr>
        <p:txBody>
          <a:bodyPr wrap="square" rtlCol="0">
            <a:spAutoFit/>
          </a:bodyPr>
          <a:lstStyle/>
          <a:p>
            <a:pPr algn="l">
              <a:spcAft>
                <a:spcPts val="450"/>
              </a:spcAft>
            </a:pPr>
            <a:r>
              <a:rPr lang="en-US" sz="2000" b="0" i="0" dirty="0">
                <a:solidFill>
                  <a:srgbClr val="1F1F1F"/>
                </a:solidFill>
                <a:effectLst/>
                <a:latin typeface="Roboto" panose="02000000000000000000" pitchFamily="2" charset="0"/>
              </a:rPr>
              <a:t>The core of logistic regression is the logistic function (also called the sigmoid function), which is used to model the probability that a given input belongs to class 1 (e.g., stroke = 1).</a:t>
            </a:r>
          </a:p>
          <a:p>
            <a:pPr algn="l">
              <a:spcAft>
                <a:spcPts val="450"/>
              </a:spcAft>
            </a:pPr>
            <a:endParaRPr lang="en-US" sz="2000" b="0" i="0" dirty="0">
              <a:solidFill>
                <a:srgbClr val="1F1F1F"/>
              </a:solidFill>
              <a:effectLst/>
              <a:latin typeface="Roboto" panose="02000000000000000000" pitchFamily="2" charset="0"/>
            </a:endParaRPr>
          </a:p>
          <a:p>
            <a:pPr algn="l">
              <a:spcAft>
                <a:spcPts val="450"/>
              </a:spcAft>
            </a:pPr>
            <a:r>
              <a:rPr lang="en-US" sz="2000" b="0" i="0" dirty="0">
                <a:solidFill>
                  <a:srgbClr val="1F1F1F"/>
                </a:solidFill>
                <a:effectLst/>
                <a:latin typeface="Roboto" panose="02000000000000000000" pitchFamily="2" charset="0"/>
              </a:rPr>
              <a:t>The logistic function is defined as:</a:t>
            </a:r>
          </a:p>
          <a:p>
            <a:endParaRPr lang="en-IN" dirty="0"/>
          </a:p>
        </p:txBody>
      </p:sp>
      <p:pic>
        <p:nvPicPr>
          <p:cNvPr id="6" name="Picture 5">
            <a:extLst>
              <a:ext uri="{FF2B5EF4-FFF2-40B4-BE49-F238E27FC236}">
                <a16:creationId xmlns:a16="http://schemas.microsoft.com/office/drawing/2014/main" id="{C813F446-045A-0B42-06C1-D9DFB5AA5CCD}"/>
              </a:ext>
            </a:extLst>
          </p:cNvPr>
          <p:cNvPicPr>
            <a:picLocks noChangeAspect="1"/>
          </p:cNvPicPr>
          <p:nvPr/>
        </p:nvPicPr>
        <p:blipFill>
          <a:blip r:embed="rId3"/>
          <a:stretch>
            <a:fillRect/>
          </a:stretch>
        </p:blipFill>
        <p:spPr>
          <a:xfrm>
            <a:off x="3113494" y="3809759"/>
            <a:ext cx="7329917" cy="2735419"/>
          </a:xfrm>
          <a:prstGeom prst="rect">
            <a:avLst/>
          </a:prstGeom>
        </p:spPr>
      </p:pic>
      <p:sp>
        <p:nvSpPr>
          <p:cNvPr id="7" name="TextBox 6">
            <a:extLst>
              <a:ext uri="{FF2B5EF4-FFF2-40B4-BE49-F238E27FC236}">
                <a16:creationId xmlns:a16="http://schemas.microsoft.com/office/drawing/2014/main" id="{7A346663-81E8-5A8C-7CA9-D962992F7D32}"/>
              </a:ext>
            </a:extLst>
          </p:cNvPr>
          <p:cNvSpPr txBox="1"/>
          <p:nvPr/>
        </p:nvSpPr>
        <p:spPr>
          <a:xfrm>
            <a:off x="572095" y="6545179"/>
            <a:ext cx="12710768" cy="1541448"/>
          </a:xfrm>
          <a:prstGeom prst="rect">
            <a:avLst/>
          </a:prstGeom>
          <a:noFill/>
        </p:spPr>
        <p:txBody>
          <a:bodyPr wrap="square" rtlCol="0">
            <a:spAutoFit/>
          </a:bodyPr>
          <a:lstStyle/>
          <a:p>
            <a:pPr algn="l">
              <a:spcAft>
                <a:spcPts val="450"/>
              </a:spcAft>
            </a:pPr>
            <a:r>
              <a:rPr lang="en-US" sz="2400" b="0" i="0" dirty="0">
                <a:solidFill>
                  <a:srgbClr val="1F1F1F"/>
                </a:solidFill>
                <a:effectLst/>
                <a:latin typeface="Roboto" panose="02000000000000000000" pitchFamily="2" charset="0"/>
              </a:rPr>
              <a:t>The logistic function, or sigmoid function, maps any real-valued number (which can be positive or negative) into a range between 0 and 1. This is ideal for binary classification, as the output is a probability value.</a:t>
            </a:r>
          </a:p>
          <a:p>
            <a:endParaRPr lang="en-IN" dirty="0"/>
          </a:p>
        </p:txBody>
      </p:sp>
    </p:spTree>
    <p:extLst>
      <p:ext uri="{BB962C8B-B14F-4D97-AF65-F5344CB8AC3E}">
        <p14:creationId xmlns:p14="http://schemas.microsoft.com/office/powerpoint/2010/main" val="31481582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328213DD-9B43-8B6A-B399-A372A2073058}"/>
            </a:ext>
          </a:extLst>
        </p:cNvPr>
        <p:cNvGrpSpPr/>
        <p:nvPr/>
      </p:nvGrpSpPr>
      <p:grpSpPr>
        <a:xfrm>
          <a:off x="0" y="0"/>
          <a:ext cx="0" cy="0"/>
          <a:chOff x="0" y="0"/>
          <a:chExt cx="0" cy="0"/>
        </a:xfrm>
      </p:grpSpPr>
      <p:sp>
        <p:nvSpPr>
          <p:cNvPr id="2" name="Text 0">
            <a:extLst>
              <a:ext uri="{FF2B5EF4-FFF2-40B4-BE49-F238E27FC236}">
                <a16:creationId xmlns:a16="http://schemas.microsoft.com/office/drawing/2014/main" id="{E5C9D41F-A503-95F3-D0FE-B457FAD8CC61}"/>
              </a:ext>
            </a:extLst>
          </p:cNvPr>
          <p:cNvSpPr/>
          <p:nvPr/>
        </p:nvSpPr>
        <p:spPr>
          <a:xfrm>
            <a:off x="572095" y="625912"/>
            <a:ext cx="7954923" cy="507921"/>
          </a:xfrm>
          <a:prstGeom prst="rect">
            <a:avLst/>
          </a:prstGeom>
          <a:noFill/>
          <a:ln/>
        </p:spPr>
        <p:txBody>
          <a:bodyPr wrap="none" lIns="0" tIns="0" rIns="0" bIns="0" rtlCol="0" anchor="t"/>
          <a:lstStyle/>
          <a:p>
            <a:pPr marL="0" indent="0">
              <a:lnSpc>
                <a:spcPts val="3950"/>
              </a:lnSpc>
              <a:buNone/>
            </a:pPr>
            <a:r>
              <a:rPr lang="en-US" sz="4000" b="1" kern="0" spc="-96" dirty="0">
                <a:solidFill>
                  <a:srgbClr val="000000"/>
                </a:solidFill>
                <a:latin typeface="Inter Bold" pitchFamily="34" charset="0"/>
                <a:ea typeface="Inter Bold" pitchFamily="34" charset="-122"/>
                <a:cs typeface="Inter Bold" pitchFamily="34" charset="-120"/>
              </a:rPr>
              <a:t>Logistic Regression</a:t>
            </a:r>
            <a:endParaRPr lang="en-US" sz="4000" dirty="0"/>
          </a:p>
        </p:txBody>
      </p:sp>
      <p:sp>
        <p:nvSpPr>
          <p:cNvPr id="5" name="Text 2">
            <a:extLst>
              <a:ext uri="{FF2B5EF4-FFF2-40B4-BE49-F238E27FC236}">
                <a16:creationId xmlns:a16="http://schemas.microsoft.com/office/drawing/2014/main" id="{C1526E70-C2A2-2F51-FE17-F0D3BE8E09AC}"/>
              </a:ext>
            </a:extLst>
          </p:cNvPr>
          <p:cNvSpPr/>
          <p:nvPr/>
        </p:nvSpPr>
        <p:spPr>
          <a:xfrm>
            <a:off x="572095" y="1921757"/>
            <a:ext cx="12871189" cy="507922"/>
          </a:xfrm>
          <a:prstGeom prst="rect">
            <a:avLst/>
          </a:prstGeom>
          <a:noFill/>
          <a:ln/>
        </p:spPr>
        <p:txBody>
          <a:bodyPr wrap="none" lIns="0" tIns="0" rIns="0" bIns="0" rtlCol="0" anchor="t"/>
          <a:lstStyle/>
          <a:p>
            <a:pPr marL="0" indent="0" algn="l">
              <a:lnSpc>
                <a:spcPts val="1950"/>
              </a:lnSpc>
              <a:buNone/>
            </a:pPr>
            <a:r>
              <a:rPr lang="en-IN" sz="3200" b="1" i="0" dirty="0">
                <a:solidFill>
                  <a:srgbClr val="1F1F1F"/>
                </a:solidFill>
                <a:effectLst/>
                <a:latin typeface="Roboto" panose="02000000000000000000" pitchFamily="2" charset="0"/>
              </a:rPr>
              <a:t>Optimization and Cost Function:</a:t>
            </a:r>
            <a:endParaRPr lang="en-US" sz="2000" b="1" kern="0" spc="-48" dirty="0">
              <a:solidFill>
                <a:srgbClr val="272525"/>
              </a:solidFill>
              <a:latin typeface="Inter Bold" pitchFamily="34" charset="0"/>
              <a:ea typeface="Inter Bold" pitchFamily="34" charset="-122"/>
              <a:cs typeface="Inter Bold" pitchFamily="34" charset="-120"/>
            </a:endParaRPr>
          </a:p>
        </p:txBody>
      </p:sp>
      <p:sp>
        <p:nvSpPr>
          <p:cNvPr id="7" name="TextBox 6">
            <a:extLst>
              <a:ext uri="{FF2B5EF4-FFF2-40B4-BE49-F238E27FC236}">
                <a16:creationId xmlns:a16="http://schemas.microsoft.com/office/drawing/2014/main" id="{DFD2C8A4-F893-0364-BCA0-FD723D03CE40}"/>
              </a:ext>
            </a:extLst>
          </p:cNvPr>
          <p:cNvSpPr txBox="1"/>
          <p:nvPr/>
        </p:nvSpPr>
        <p:spPr>
          <a:xfrm>
            <a:off x="652305" y="6968482"/>
            <a:ext cx="12710768" cy="646331"/>
          </a:xfrm>
          <a:prstGeom prst="rect">
            <a:avLst/>
          </a:prstGeom>
          <a:noFill/>
        </p:spPr>
        <p:txBody>
          <a:bodyPr wrap="square" rtlCol="0">
            <a:spAutoFit/>
          </a:bodyPr>
          <a:lstStyle/>
          <a:p>
            <a:pPr algn="l">
              <a:spcAft>
                <a:spcPts val="450"/>
              </a:spcAft>
            </a:pPr>
            <a:r>
              <a:rPr lang="en-US" b="0" i="0" dirty="0">
                <a:solidFill>
                  <a:srgbClr val="1F1F1F"/>
                </a:solidFill>
                <a:effectLst/>
                <a:latin typeface="Roboto" panose="02000000000000000000" pitchFamily="2" charset="0"/>
              </a:rPr>
              <a:t>The cost function penalizes the model more heavily for large errors in predictions, encouraging it to adjust the model parameters in such a way that the predicted probabilities align with the true labels.</a:t>
            </a:r>
            <a:endParaRPr lang="en-IN" dirty="0"/>
          </a:p>
        </p:txBody>
      </p:sp>
      <p:sp>
        <p:nvSpPr>
          <p:cNvPr id="4" name="TextBox 3">
            <a:extLst>
              <a:ext uri="{FF2B5EF4-FFF2-40B4-BE49-F238E27FC236}">
                <a16:creationId xmlns:a16="http://schemas.microsoft.com/office/drawing/2014/main" id="{37FA6FE0-63DC-F2B4-69EF-BD63771F5DAA}"/>
              </a:ext>
            </a:extLst>
          </p:cNvPr>
          <p:cNvSpPr txBox="1"/>
          <p:nvPr/>
        </p:nvSpPr>
        <p:spPr>
          <a:xfrm>
            <a:off x="572095" y="2414819"/>
            <a:ext cx="13272242" cy="1605568"/>
          </a:xfrm>
          <a:prstGeom prst="rect">
            <a:avLst/>
          </a:prstGeom>
          <a:noFill/>
        </p:spPr>
        <p:txBody>
          <a:bodyPr wrap="square" rtlCol="0">
            <a:spAutoFit/>
          </a:bodyPr>
          <a:lstStyle/>
          <a:p>
            <a:pPr algn="l">
              <a:spcAft>
                <a:spcPts val="450"/>
              </a:spcAft>
            </a:pPr>
            <a:r>
              <a:rPr lang="en-US" b="0" i="0" dirty="0">
                <a:solidFill>
                  <a:srgbClr val="1F1F1F"/>
                </a:solidFill>
                <a:effectLst/>
                <a:latin typeface="Roboto" panose="02000000000000000000" pitchFamily="2" charset="0"/>
              </a:rPr>
              <a:t>Logistic Regression tries to find the best parameters that minimize the error between the predicted probabilities and the actual target values. The error is measured using a cost function, specifically log-loss (also called binary cross-entropy), which quantifies how well the model's predictions align with the true labels.</a:t>
            </a:r>
          </a:p>
          <a:p>
            <a:pPr algn="l">
              <a:spcAft>
                <a:spcPts val="450"/>
              </a:spcAft>
            </a:pPr>
            <a:endParaRPr lang="en-US" b="0" i="0" dirty="0">
              <a:solidFill>
                <a:srgbClr val="1F1F1F"/>
              </a:solidFill>
              <a:effectLst/>
              <a:latin typeface="Roboto" panose="02000000000000000000" pitchFamily="2" charset="0"/>
            </a:endParaRPr>
          </a:p>
          <a:p>
            <a:pPr algn="l">
              <a:spcAft>
                <a:spcPts val="450"/>
              </a:spcAft>
            </a:pPr>
            <a:r>
              <a:rPr lang="en-US" b="0" i="0" dirty="0">
                <a:solidFill>
                  <a:srgbClr val="1F1F1F"/>
                </a:solidFill>
                <a:effectLst/>
                <a:latin typeface="Roboto" panose="02000000000000000000" pitchFamily="2" charset="0"/>
              </a:rPr>
              <a:t>The log-loss function is given by:</a:t>
            </a:r>
          </a:p>
        </p:txBody>
      </p:sp>
      <p:pic>
        <p:nvPicPr>
          <p:cNvPr id="9" name="Picture 8">
            <a:extLst>
              <a:ext uri="{FF2B5EF4-FFF2-40B4-BE49-F238E27FC236}">
                <a16:creationId xmlns:a16="http://schemas.microsoft.com/office/drawing/2014/main" id="{6775AF38-93F7-2A94-7B8F-A10E63A7CE9F}"/>
              </a:ext>
            </a:extLst>
          </p:cNvPr>
          <p:cNvPicPr>
            <a:picLocks noChangeAspect="1"/>
          </p:cNvPicPr>
          <p:nvPr/>
        </p:nvPicPr>
        <p:blipFill>
          <a:blip r:embed="rId3"/>
          <a:stretch>
            <a:fillRect/>
          </a:stretch>
        </p:blipFill>
        <p:spPr>
          <a:xfrm>
            <a:off x="3275626" y="4020387"/>
            <a:ext cx="7039447" cy="2781466"/>
          </a:xfrm>
          <a:prstGeom prst="rect">
            <a:avLst/>
          </a:prstGeom>
        </p:spPr>
      </p:pic>
    </p:spTree>
    <p:extLst>
      <p:ext uri="{BB962C8B-B14F-4D97-AF65-F5344CB8AC3E}">
        <p14:creationId xmlns:p14="http://schemas.microsoft.com/office/powerpoint/2010/main" val="16567348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8C5D743C-D571-5256-472B-858B6CD28D93}"/>
            </a:ext>
          </a:extLst>
        </p:cNvPr>
        <p:cNvGrpSpPr/>
        <p:nvPr/>
      </p:nvGrpSpPr>
      <p:grpSpPr>
        <a:xfrm>
          <a:off x="0" y="0"/>
          <a:ext cx="0" cy="0"/>
          <a:chOff x="0" y="0"/>
          <a:chExt cx="0" cy="0"/>
        </a:xfrm>
      </p:grpSpPr>
      <p:sp>
        <p:nvSpPr>
          <p:cNvPr id="2" name="Text 0">
            <a:extLst>
              <a:ext uri="{FF2B5EF4-FFF2-40B4-BE49-F238E27FC236}">
                <a16:creationId xmlns:a16="http://schemas.microsoft.com/office/drawing/2014/main" id="{2E23E9B5-583E-4B38-EC34-2D36AB0029C6}"/>
              </a:ext>
            </a:extLst>
          </p:cNvPr>
          <p:cNvSpPr/>
          <p:nvPr/>
        </p:nvSpPr>
        <p:spPr>
          <a:xfrm>
            <a:off x="572095" y="625912"/>
            <a:ext cx="7954923" cy="507921"/>
          </a:xfrm>
          <a:prstGeom prst="rect">
            <a:avLst/>
          </a:prstGeom>
          <a:noFill/>
          <a:ln/>
        </p:spPr>
        <p:txBody>
          <a:bodyPr wrap="none" lIns="0" tIns="0" rIns="0" bIns="0" rtlCol="0" anchor="t"/>
          <a:lstStyle/>
          <a:p>
            <a:pPr marL="0" indent="0">
              <a:lnSpc>
                <a:spcPts val="3950"/>
              </a:lnSpc>
              <a:buNone/>
            </a:pPr>
            <a:r>
              <a:rPr lang="en-US" sz="4000" b="1" kern="0" spc="-96" dirty="0">
                <a:solidFill>
                  <a:srgbClr val="000000"/>
                </a:solidFill>
                <a:latin typeface="Inter Bold" pitchFamily="34" charset="0"/>
                <a:ea typeface="Inter Bold" pitchFamily="34" charset="-122"/>
                <a:cs typeface="Inter Bold" pitchFamily="34" charset="-120"/>
              </a:rPr>
              <a:t>Logistic Regression</a:t>
            </a:r>
            <a:endParaRPr lang="en-US" sz="4000" dirty="0"/>
          </a:p>
        </p:txBody>
      </p:sp>
      <p:sp>
        <p:nvSpPr>
          <p:cNvPr id="5" name="Text 2">
            <a:extLst>
              <a:ext uri="{FF2B5EF4-FFF2-40B4-BE49-F238E27FC236}">
                <a16:creationId xmlns:a16="http://schemas.microsoft.com/office/drawing/2014/main" id="{2271F4AD-F79A-645C-7B58-4BC62F3E7C00}"/>
              </a:ext>
            </a:extLst>
          </p:cNvPr>
          <p:cNvSpPr/>
          <p:nvPr/>
        </p:nvSpPr>
        <p:spPr>
          <a:xfrm>
            <a:off x="572095" y="1921757"/>
            <a:ext cx="12871189" cy="507922"/>
          </a:xfrm>
          <a:prstGeom prst="rect">
            <a:avLst/>
          </a:prstGeom>
          <a:noFill/>
          <a:ln/>
        </p:spPr>
        <p:txBody>
          <a:bodyPr wrap="none" lIns="0" tIns="0" rIns="0" bIns="0" rtlCol="0" anchor="t"/>
          <a:lstStyle/>
          <a:p>
            <a:pPr marL="0" indent="0" algn="l">
              <a:lnSpc>
                <a:spcPts val="1950"/>
              </a:lnSpc>
              <a:buNone/>
            </a:pPr>
            <a:r>
              <a:rPr lang="en-IN" sz="3200" b="1" i="0" dirty="0">
                <a:solidFill>
                  <a:srgbClr val="1F1F1F"/>
                </a:solidFill>
                <a:effectLst/>
                <a:latin typeface="Roboto" panose="02000000000000000000" pitchFamily="2" charset="0"/>
              </a:rPr>
              <a:t>Gradient Descent:</a:t>
            </a:r>
            <a:endParaRPr lang="en-US" sz="2000" b="1" kern="0" spc="-48" dirty="0">
              <a:solidFill>
                <a:srgbClr val="272525"/>
              </a:solidFill>
              <a:latin typeface="Inter Bold" pitchFamily="34" charset="0"/>
              <a:ea typeface="Inter Bold" pitchFamily="34" charset="-122"/>
              <a:cs typeface="Inter Bold" pitchFamily="34" charset="-120"/>
            </a:endParaRPr>
          </a:p>
        </p:txBody>
      </p:sp>
      <p:sp>
        <p:nvSpPr>
          <p:cNvPr id="4" name="TextBox 3">
            <a:extLst>
              <a:ext uri="{FF2B5EF4-FFF2-40B4-BE49-F238E27FC236}">
                <a16:creationId xmlns:a16="http://schemas.microsoft.com/office/drawing/2014/main" id="{6701AF1C-F841-A3CA-1B8B-23066680DC4D}"/>
              </a:ext>
            </a:extLst>
          </p:cNvPr>
          <p:cNvSpPr txBox="1"/>
          <p:nvPr/>
        </p:nvSpPr>
        <p:spPr>
          <a:xfrm>
            <a:off x="572095" y="2414819"/>
            <a:ext cx="13272242" cy="2067233"/>
          </a:xfrm>
          <a:prstGeom prst="rect">
            <a:avLst/>
          </a:prstGeom>
          <a:noFill/>
        </p:spPr>
        <p:txBody>
          <a:bodyPr wrap="square" rtlCol="0">
            <a:spAutoFit/>
          </a:bodyPr>
          <a:lstStyle/>
          <a:p>
            <a:pPr algn="l">
              <a:spcAft>
                <a:spcPts val="450"/>
              </a:spcAft>
            </a:pPr>
            <a:r>
              <a:rPr lang="en-US" sz="2400" b="0" i="0" dirty="0">
                <a:solidFill>
                  <a:srgbClr val="1F1F1F"/>
                </a:solidFill>
                <a:effectLst/>
                <a:latin typeface="Roboto" panose="02000000000000000000" pitchFamily="2" charset="0"/>
              </a:rPr>
              <a:t>To minimize the cost function, we use an optimization algorithm like gradient descent. Gradient descent updates the parameters iteratively in the direction of the negative gradient (steepest descent) to find the values that minimize the cost function.</a:t>
            </a:r>
          </a:p>
          <a:p>
            <a:pPr algn="l">
              <a:spcAft>
                <a:spcPts val="450"/>
              </a:spcAft>
            </a:pPr>
            <a:endParaRPr lang="en-US" sz="2400" b="0" i="0" dirty="0">
              <a:solidFill>
                <a:srgbClr val="1F1F1F"/>
              </a:solidFill>
              <a:effectLst/>
              <a:latin typeface="Roboto" panose="02000000000000000000" pitchFamily="2" charset="0"/>
            </a:endParaRPr>
          </a:p>
          <a:p>
            <a:pPr algn="l">
              <a:spcAft>
                <a:spcPts val="450"/>
              </a:spcAft>
            </a:pPr>
            <a:r>
              <a:rPr lang="en-US" sz="2400" b="0" i="0" dirty="0">
                <a:solidFill>
                  <a:srgbClr val="1F1F1F"/>
                </a:solidFill>
                <a:effectLst/>
                <a:latin typeface="Roboto" panose="02000000000000000000" pitchFamily="2" charset="0"/>
              </a:rPr>
              <a:t>The update rule for the parameters is as follows:</a:t>
            </a:r>
          </a:p>
        </p:txBody>
      </p:sp>
      <p:pic>
        <p:nvPicPr>
          <p:cNvPr id="6" name="Picture 5">
            <a:extLst>
              <a:ext uri="{FF2B5EF4-FFF2-40B4-BE49-F238E27FC236}">
                <a16:creationId xmlns:a16="http://schemas.microsoft.com/office/drawing/2014/main" id="{2575F2B5-06FF-7E2B-D0CE-1294FE7C252D}"/>
              </a:ext>
            </a:extLst>
          </p:cNvPr>
          <p:cNvPicPr>
            <a:picLocks noChangeAspect="1"/>
          </p:cNvPicPr>
          <p:nvPr/>
        </p:nvPicPr>
        <p:blipFill>
          <a:blip r:embed="rId3"/>
          <a:stretch>
            <a:fillRect/>
          </a:stretch>
        </p:blipFill>
        <p:spPr>
          <a:xfrm>
            <a:off x="1393173" y="4596063"/>
            <a:ext cx="10022119" cy="3166329"/>
          </a:xfrm>
          <a:prstGeom prst="rect">
            <a:avLst/>
          </a:prstGeom>
        </p:spPr>
      </p:pic>
    </p:spTree>
    <p:extLst>
      <p:ext uri="{BB962C8B-B14F-4D97-AF65-F5344CB8AC3E}">
        <p14:creationId xmlns:p14="http://schemas.microsoft.com/office/powerpoint/2010/main" val="16735490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name="Slide 8">
    <p:spTree>
      <p:nvGrpSpPr>
        <p:cNvPr id="1" name=""/>
        <p:cNvGrpSpPr/>
        <p:nvPr/>
      </p:nvGrpSpPr>
      <p:grpSpPr>
        <a:xfrm>
          <a:off x="0" y="0"/>
          <a:ext cx="0" cy="0"/>
          <a:chOff x="0" y="0"/>
          <a:chExt cx="0" cy="0"/>
        </a:xfrm>
      </p:grpSpPr>
      <p:sp>
        <p:nvSpPr>
          <p:cNvPr id="3" name="Text 0"/>
          <p:cNvSpPr/>
          <p:nvPr/>
        </p:nvSpPr>
        <p:spPr>
          <a:xfrm>
            <a:off x="704731" y="3070622"/>
            <a:ext cx="6967657" cy="629245"/>
          </a:xfrm>
          <a:prstGeom prst="rect">
            <a:avLst/>
          </a:prstGeom>
          <a:noFill/>
          <a:ln/>
        </p:spPr>
        <p:txBody>
          <a:bodyPr wrap="none" lIns="0" tIns="0" rIns="0" bIns="0" rtlCol="0" anchor="t"/>
          <a:lstStyle/>
          <a:p>
            <a:pPr marL="0" indent="0">
              <a:lnSpc>
                <a:spcPts val="4950"/>
              </a:lnSpc>
              <a:buNone/>
            </a:pPr>
            <a:r>
              <a:rPr lang="en-US" sz="3950" b="1" kern="0" spc="-119" dirty="0">
                <a:solidFill>
                  <a:srgbClr val="000000"/>
                </a:solidFill>
                <a:latin typeface="Inter Bold" pitchFamily="34" charset="0"/>
                <a:ea typeface="Inter Bold" pitchFamily="34" charset="-122"/>
                <a:cs typeface="Inter Bold" pitchFamily="34" charset="-120"/>
              </a:rPr>
              <a:t>Model Training and Evaluation</a:t>
            </a:r>
            <a:endParaRPr lang="en-US" sz="3950" dirty="0"/>
          </a:p>
        </p:txBody>
      </p:sp>
      <p:pic>
        <p:nvPicPr>
          <p:cNvPr id="4" name="Image 1" descr="preencoded.png"/>
          <p:cNvPicPr>
            <a:picLocks noChangeAspect="1"/>
          </p:cNvPicPr>
          <p:nvPr/>
        </p:nvPicPr>
        <p:blipFill>
          <a:blip r:embed="rId3"/>
          <a:stretch>
            <a:fillRect/>
          </a:stretch>
        </p:blipFill>
        <p:spPr>
          <a:xfrm>
            <a:off x="704731" y="4001810"/>
            <a:ext cx="3305175" cy="805458"/>
          </a:xfrm>
          <a:prstGeom prst="rect">
            <a:avLst/>
          </a:prstGeom>
        </p:spPr>
      </p:pic>
      <p:sp>
        <p:nvSpPr>
          <p:cNvPr id="5" name="Text 1"/>
          <p:cNvSpPr/>
          <p:nvPr/>
        </p:nvSpPr>
        <p:spPr>
          <a:xfrm>
            <a:off x="906066" y="5109210"/>
            <a:ext cx="2516981" cy="314563"/>
          </a:xfrm>
          <a:prstGeom prst="rect">
            <a:avLst/>
          </a:prstGeom>
          <a:noFill/>
          <a:ln/>
        </p:spPr>
        <p:txBody>
          <a:bodyPr wrap="none" lIns="0" tIns="0" rIns="0" bIns="0" rtlCol="0" anchor="t"/>
          <a:lstStyle/>
          <a:p>
            <a:pPr marL="0" indent="0" algn="l">
              <a:lnSpc>
                <a:spcPts val="2450"/>
              </a:lnSpc>
              <a:buNone/>
            </a:pPr>
            <a:r>
              <a:rPr lang="en-US" sz="1950" b="1" kern="0" spc="-59" dirty="0">
                <a:solidFill>
                  <a:srgbClr val="272525"/>
                </a:solidFill>
                <a:latin typeface="Inter Bold" pitchFamily="34" charset="0"/>
                <a:ea typeface="Inter Bold" pitchFamily="34" charset="-122"/>
                <a:cs typeface="Inter Bold" pitchFamily="34" charset="-120"/>
              </a:rPr>
              <a:t>Data Preprocessing</a:t>
            </a:r>
            <a:endParaRPr lang="en-US" sz="1950" dirty="0"/>
          </a:p>
        </p:txBody>
      </p:sp>
      <p:sp>
        <p:nvSpPr>
          <p:cNvPr id="6" name="Text 2"/>
          <p:cNvSpPr/>
          <p:nvPr/>
        </p:nvSpPr>
        <p:spPr>
          <a:xfrm>
            <a:off x="906066" y="5544503"/>
            <a:ext cx="2902506" cy="1932384"/>
          </a:xfrm>
          <a:prstGeom prst="rect">
            <a:avLst/>
          </a:prstGeom>
          <a:noFill/>
          <a:ln/>
        </p:spPr>
        <p:txBody>
          <a:bodyPr wrap="square" lIns="0" tIns="0" rIns="0" bIns="0" rtlCol="0" anchor="t"/>
          <a:lstStyle/>
          <a:p>
            <a:pPr marL="0" indent="0" algn="l">
              <a:lnSpc>
                <a:spcPts val="2500"/>
              </a:lnSpc>
              <a:buNone/>
            </a:pPr>
            <a:r>
              <a:rPr lang="en-US" sz="1550" kern="0" spc="-32" dirty="0">
                <a:solidFill>
                  <a:srgbClr val="272525"/>
                </a:solidFill>
                <a:latin typeface="Inter" pitchFamily="34" charset="0"/>
                <a:ea typeface="Inter" pitchFamily="34" charset="-122"/>
                <a:cs typeface="Inter" pitchFamily="34" charset="-120"/>
              </a:rPr>
              <a:t>We fill missing values in the bmi column with the median value. We encode categorical columns using Label Encoding and scale numerical features using StandardScaler.</a:t>
            </a:r>
            <a:endParaRPr lang="en-US" sz="1550" dirty="0"/>
          </a:p>
        </p:txBody>
      </p:sp>
      <p:pic>
        <p:nvPicPr>
          <p:cNvPr id="7" name="Image 2" descr="preencoded.png"/>
          <p:cNvPicPr>
            <a:picLocks noChangeAspect="1"/>
          </p:cNvPicPr>
          <p:nvPr/>
        </p:nvPicPr>
        <p:blipFill>
          <a:blip r:embed="rId4"/>
          <a:stretch>
            <a:fillRect/>
          </a:stretch>
        </p:blipFill>
        <p:spPr>
          <a:xfrm>
            <a:off x="4009906" y="4001810"/>
            <a:ext cx="3305294" cy="805458"/>
          </a:xfrm>
          <a:prstGeom prst="rect">
            <a:avLst/>
          </a:prstGeom>
        </p:spPr>
      </p:pic>
      <p:sp>
        <p:nvSpPr>
          <p:cNvPr id="8" name="Text 3"/>
          <p:cNvSpPr/>
          <p:nvPr/>
        </p:nvSpPr>
        <p:spPr>
          <a:xfrm>
            <a:off x="4211241" y="5109210"/>
            <a:ext cx="2516981" cy="314563"/>
          </a:xfrm>
          <a:prstGeom prst="rect">
            <a:avLst/>
          </a:prstGeom>
          <a:noFill/>
          <a:ln/>
        </p:spPr>
        <p:txBody>
          <a:bodyPr wrap="none" lIns="0" tIns="0" rIns="0" bIns="0" rtlCol="0" anchor="t"/>
          <a:lstStyle/>
          <a:p>
            <a:pPr marL="0" indent="0" algn="l">
              <a:lnSpc>
                <a:spcPts val="2450"/>
              </a:lnSpc>
              <a:buNone/>
            </a:pPr>
            <a:r>
              <a:rPr lang="en-US" sz="1950" b="1" kern="0" spc="-59" dirty="0">
                <a:solidFill>
                  <a:srgbClr val="272525"/>
                </a:solidFill>
                <a:latin typeface="Inter Bold" pitchFamily="34" charset="0"/>
                <a:ea typeface="Inter Bold" pitchFamily="34" charset="-122"/>
                <a:cs typeface="Inter Bold" pitchFamily="34" charset="-120"/>
              </a:rPr>
              <a:t>Data Splitting</a:t>
            </a:r>
            <a:endParaRPr lang="en-US" sz="1950" dirty="0"/>
          </a:p>
        </p:txBody>
      </p:sp>
      <p:sp>
        <p:nvSpPr>
          <p:cNvPr id="9" name="Text 4"/>
          <p:cNvSpPr/>
          <p:nvPr/>
        </p:nvSpPr>
        <p:spPr>
          <a:xfrm>
            <a:off x="4211241" y="5544503"/>
            <a:ext cx="2902625" cy="1288256"/>
          </a:xfrm>
          <a:prstGeom prst="rect">
            <a:avLst/>
          </a:prstGeom>
          <a:noFill/>
          <a:ln/>
        </p:spPr>
        <p:txBody>
          <a:bodyPr wrap="square" lIns="0" tIns="0" rIns="0" bIns="0" rtlCol="0" anchor="t"/>
          <a:lstStyle/>
          <a:p>
            <a:pPr marL="0" indent="0" algn="l">
              <a:lnSpc>
                <a:spcPts val="2500"/>
              </a:lnSpc>
              <a:buNone/>
            </a:pPr>
            <a:r>
              <a:rPr lang="en-US" sz="1550" kern="0" spc="-32" dirty="0">
                <a:solidFill>
                  <a:srgbClr val="272525"/>
                </a:solidFill>
                <a:latin typeface="Inter" pitchFamily="34" charset="0"/>
                <a:ea typeface="Inter" pitchFamily="34" charset="-122"/>
                <a:cs typeface="Inter" pitchFamily="34" charset="-120"/>
              </a:rPr>
              <a:t>The dataset is split into training and testing sets (80% for training, 20% for testing) using train_test_split.</a:t>
            </a:r>
            <a:endParaRPr lang="en-US" sz="1550" dirty="0"/>
          </a:p>
        </p:txBody>
      </p:sp>
      <p:pic>
        <p:nvPicPr>
          <p:cNvPr id="10" name="Image 3" descr="preencoded.png"/>
          <p:cNvPicPr>
            <a:picLocks noChangeAspect="1"/>
          </p:cNvPicPr>
          <p:nvPr/>
        </p:nvPicPr>
        <p:blipFill>
          <a:blip r:embed="rId5"/>
          <a:stretch>
            <a:fillRect/>
          </a:stretch>
        </p:blipFill>
        <p:spPr>
          <a:xfrm>
            <a:off x="7315200" y="4001810"/>
            <a:ext cx="3305175" cy="805458"/>
          </a:xfrm>
          <a:prstGeom prst="rect">
            <a:avLst/>
          </a:prstGeom>
        </p:spPr>
      </p:pic>
      <p:sp>
        <p:nvSpPr>
          <p:cNvPr id="11" name="Text 5"/>
          <p:cNvSpPr/>
          <p:nvPr/>
        </p:nvSpPr>
        <p:spPr>
          <a:xfrm>
            <a:off x="7516535" y="5109210"/>
            <a:ext cx="2516981" cy="314563"/>
          </a:xfrm>
          <a:prstGeom prst="rect">
            <a:avLst/>
          </a:prstGeom>
          <a:noFill/>
          <a:ln/>
        </p:spPr>
        <p:txBody>
          <a:bodyPr wrap="none" lIns="0" tIns="0" rIns="0" bIns="0" rtlCol="0" anchor="t"/>
          <a:lstStyle/>
          <a:p>
            <a:pPr marL="0" indent="0" algn="l">
              <a:lnSpc>
                <a:spcPts val="2450"/>
              </a:lnSpc>
              <a:buNone/>
            </a:pPr>
            <a:r>
              <a:rPr lang="en-US" sz="1950" b="1" kern="0" spc="-59" dirty="0">
                <a:solidFill>
                  <a:srgbClr val="272525"/>
                </a:solidFill>
                <a:latin typeface="Inter Bold" pitchFamily="34" charset="0"/>
                <a:ea typeface="Inter Bold" pitchFamily="34" charset="-122"/>
                <a:cs typeface="Inter Bold" pitchFamily="34" charset="-120"/>
              </a:rPr>
              <a:t>Model Training</a:t>
            </a:r>
            <a:endParaRPr lang="en-US" sz="1950" dirty="0"/>
          </a:p>
        </p:txBody>
      </p:sp>
      <p:sp>
        <p:nvSpPr>
          <p:cNvPr id="12" name="Text 6"/>
          <p:cNvSpPr/>
          <p:nvPr/>
        </p:nvSpPr>
        <p:spPr>
          <a:xfrm>
            <a:off x="7516535" y="5544503"/>
            <a:ext cx="2902506" cy="1932384"/>
          </a:xfrm>
          <a:prstGeom prst="rect">
            <a:avLst/>
          </a:prstGeom>
          <a:noFill/>
          <a:ln/>
        </p:spPr>
        <p:txBody>
          <a:bodyPr wrap="square" lIns="0" tIns="0" rIns="0" bIns="0" rtlCol="0" anchor="t"/>
          <a:lstStyle/>
          <a:p>
            <a:pPr marL="0" indent="0" algn="l">
              <a:lnSpc>
                <a:spcPts val="2500"/>
              </a:lnSpc>
              <a:buNone/>
            </a:pPr>
            <a:r>
              <a:rPr lang="en-US" sz="1550" kern="0" spc="-32" dirty="0">
                <a:solidFill>
                  <a:srgbClr val="272525"/>
                </a:solidFill>
                <a:latin typeface="Inter" pitchFamily="34" charset="0"/>
                <a:ea typeface="Inter" pitchFamily="34" charset="-122"/>
                <a:cs typeface="Inter" pitchFamily="34" charset="-120"/>
              </a:rPr>
              <a:t>We initialize the LogisticRegression model, setting random_state for reproducibility and max_iter=1000 to ensure convergence.</a:t>
            </a:r>
            <a:endParaRPr lang="en-US" sz="1550" dirty="0"/>
          </a:p>
        </p:txBody>
      </p:sp>
      <p:pic>
        <p:nvPicPr>
          <p:cNvPr id="13" name="Image 4" descr="preencoded.png"/>
          <p:cNvPicPr>
            <a:picLocks noChangeAspect="1"/>
          </p:cNvPicPr>
          <p:nvPr/>
        </p:nvPicPr>
        <p:blipFill>
          <a:blip r:embed="rId6"/>
          <a:stretch>
            <a:fillRect/>
          </a:stretch>
        </p:blipFill>
        <p:spPr>
          <a:xfrm>
            <a:off x="10620375" y="4001810"/>
            <a:ext cx="3305294" cy="805458"/>
          </a:xfrm>
          <a:prstGeom prst="rect">
            <a:avLst/>
          </a:prstGeom>
        </p:spPr>
      </p:pic>
      <p:sp>
        <p:nvSpPr>
          <p:cNvPr id="14" name="Text 7"/>
          <p:cNvSpPr/>
          <p:nvPr/>
        </p:nvSpPr>
        <p:spPr>
          <a:xfrm>
            <a:off x="10821710" y="5109210"/>
            <a:ext cx="2516981" cy="314563"/>
          </a:xfrm>
          <a:prstGeom prst="rect">
            <a:avLst/>
          </a:prstGeom>
          <a:noFill/>
          <a:ln/>
        </p:spPr>
        <p:txBody>
          <a:bodyPr wrap="none" lIns="0" tIns="0" rIns="0" bIns="0" rtlCol="0" anchor="t"/>
          <a:lstStyle/>
          <a:p>
            <a:pPr marL="0" indent="0" algn="l">
              <a:lnSpc>
                <a:spcPts val="2450"/>
              </a:lnSpc>
              <a:buNone/>
            </a:pPr>
            <a:r>
              <a:rPr lang="en-US" sz="1950" b="1" kern="0" spc="-59" dirty="0">
                <a:solidFill>
                  <a:srgbClr val="272525"/>
                </a:solidFill>
                <a:latin typeface="Inter Bold" pitchFamily="34" charset="0"/>
                <a:ea typeface="Inter Bold" pitchFamily="34" charset="-122"/>
                <a:cs typeface="Inter Bold" pitchFamily="34" charset="-120"/>
              </a:rPr>
              <a:t>Model Evaluation</a:t>
            </a:r>
            <a:endParaRPr lang="en-US" sz="1950" dirty="0"/>
          </a:p>
        </p:txBody>
      </p:sp>
      <p:sp>
        <p:nvSpPr>
          <p:cNvPr id="15" name="Text 8"/>
          <p:cNvSpPr/>
          <p:nvPr/>
        </p:nvSpPr>
        <p:spPr>
          <a:xfrm>
            <a:off x="10821710" y="5544503"/>
            <a:ext cx="2902625" cy="1932384"/>
          </a:xfrm>
          <a:prstGeom prst="rect">
            <a:avLst/>
          </a:prstGeom>
          <a:noFill/>
          <a:ln/>
        </p:spPr>
        <p:txBody>
          <a:bodyPr wrap="square" lIns="0" tIns="0" rIns="0" bIns="0" rtlCol="0" anchor="t"/>
          <a:lstStyle/>
          <a:p>
            <a:pPr marL="0" indent="0" algn="l">
              <a:lnSpc>
                <a:spcPts val="2500"/>
              </a:lnSpc>
              <a:buNone/>
            </a:pPr>
            <a:r>
              <a:rPr lang="en-US" sz="1550" kern="0" spc="-32" dirty="0">
                <a:solidFill>
                  <a:srgbClr val="272525"/>
                </a:solidFill>
                <a:latin typeface="Inter" pitchFamily="34" charset="0"/>
                <a:ea typeface="Inter" pitchFamily="34" charset="-122"/>
                <a:cs typeface="Inter" pitchFamily="34" charset="-120"/>
              </a:rPr>
              <a:t>The trained model is used to predict stroke outcomes on the test data. The accuracy of the model is calculated by comparing the predicted values with the actual values.</a:t>
            </a:r>
            <a:endParaRPr lang="en-US" sz="1550" dirty="0"/>
          </a:p>
        </p:txBody>
      </p:sp>
      <p:pic>
        <p:nvPicPr>
          <p:cNvPr id="19" name="Picture 18">
            <a:extLst>
              <a:ext uri="{FF2B5EF4-FFF2-40B4-BE49-F238E27FC236}">
                <a16:creationId xmlns:a16="http://schemas.microsoft.com/office/drawing/2014/main" id="{D360A6DD-9CC3-5343-F996-4515F38F0C6A}"/>
              </a:ext>
            </a:extLst>
          </p:cNvPr>
          <p:cNvPicPr>
            <a:picLocks noChangeAspect="1"/>
          </p:cNvPicPr>
          <p:nvPr/>
        </p:nvPicPr>
        <p:blipFill>
          <a:blip r:embed="rId7"/>
          <a:stretch>
            <a:fillRect/>
          </a:stretch>
        </p:blipFill>
        <p:spPr>
          <a:xfrm>
            <a:off x="0" y="-1"/>
            <a:ext cx="14630400" cy="2333387"/>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name="Slide 9">
    <p:spTree>
      <p:nvGrpSpPr>
        <p:cNvPr id="1" name=""/>
        <p:cNvGrpSpPr/>
        <p:nvPr/>
      </p:nvGrpSpPr>
      <p:grpSpPr>
        <a:xfrm>
          <a:off x="0" y="0"/>
          <a:ext cx="0" cy="0"/>
          <a:chOff x="0" y="0"/>
          <a:chExt cx="0" cy="0"/>
        </a:xfrm>
      </p:grpSpPr>
      <p:sp>
        <p:nvSpPr>
          <p:cNvPr id="3" name="Text 0"/>
          <p:cNvSpPr/>
          <p:nvPr/>
        </p:nvSpPr>
        <p:spPr>
          <a:xfrm>
            <a:off x="810101" y="637342"/>
            <a:ext cx="5786438" cy="723305"/>
          </a:xfrm>
          <a:prstGeom prst="rect">
            <a:avLst/>
          </a:prstGeom>
          <a:noFill/>
          <a:ln/>
        </p:spPr>
        <p:txBody>
          <a:bodyPr wrap="none" lIns="0" tIns="0" rIns="0" bIns="0" rtlCol="0" anchor="t"/>
          <a:lstStyle/>
          <a:p>
            <a:pPr marL="0" indent="0">
              <a:lnSpc>
                <a:spcPts val="5650"/>
              </a:lnSpc>
              <a:buNone/>
            </a:pPr>
            <a:r>
              <a:rPr lang="en-US" sz="4550" b="1" kern="0" spc="-137" dirty="0">
                <a:solidFill>
                  <a:srgbClr val="000000"/>
                </a:solidFill>
                <a:latin typeface="Inter Bold" pitchFamily="34" charset="0"/>
                <a:ea typeface="Inter Bold" pitchFamily="34" charset="-122"/>
                <a:cs typeface="Inter Bold" pitchFamily="34" charset="-120"/>
              </a:rPr>
              <a:t>Results and Insights</a:t>
            </a:r>
            <a:endParaRPr lang="en-US" sz="4550" dirty="0"/>
          </a:p>
        </p:txBody>
      </p:sp>
      <p:sp>
        <p:nvSpPr>
          <p:cNvPr id="4" name="Text 1"/>
          <p:cNvSpPr/>
          <p:nvPr/>
        </p:nvSpPr>
        <p:spPr>
          <a:xfrm>
            <a:off x="-1227297" y="1738556"/>
            <a:ext cx="7523798" cy="763786"/>
          </a:xfrm>
          <a:prstGeom prst="rect">
            <a:avLst/>
          </a:prstGeom>
          <a:noFill/>
          <a:ln/>
        </p:spPr>
        <p:txBody>
          <a:bodyPr wrap="none" lIns="0" tIns="0" rIns="0" bIns="0" rtlCol="0" anchor="t"/>
          <a:lstStyle/>
          <a:p>
            <a:pPr marL="0" indent="0" algn="ctr">
              <a:lnSpc>
                <a:spcPts val="6000"/>
              </a:lnSpc>
              <a:buNone/>
            </a:pPr>
            <a:r>
              <a:rPr lang="en-US" sz="6000" b="1" kern="0" spc="-180" dirty="0">
                <a:solidFill>
                  <a:srgbClr val="272525"/>
                </a:solidFill>
                <a:latin typeface="Inter Bold" pitchFamily="34" charset="0"/>
                <a:ea typeface="Inter Bold" pitchFamily="34" charset="-122"/>
                <a:cs typeface="Inter Bold" pitchFamily="34" charset="-120"/>
              </a:rPr>
              <a:t>95%</a:t>
            </a:r>
            <a:endParaRPr lang="en-US" sz="6000" dirty="0"/>
          </a:p>
        </p:txBody>
      </p:sp>
      <p:sp>
        <p:nvSpPr>
          <p:cNvPr id="5" name="Text 2"/>
          <p:cNvSpPr/>
          <p:nvPr/>
        </p:nvSpPr>
        <p:spPr>
          <a:xfrm>
            <a:off x="2985459" y="1896011"/>
            <a:ext cx="2893219" cy="361593"/>
          </a:xfrm>
          <a:prstGeom prst="rect">
            <a:avLst/>
          </a:prstGeom>
          <a:noFill/>
          <a:ln/>
        </p:spPr>
        <p:txBody>
          <a:bodyPr wrap="none" lIns="0" tIns="0" rIns="0" bIns="0" rtlCol="0" anchor="t"/>
          <a:lstStyle/>
          <a:p>
            <a:pPr marL="0" indent="0" algn="ctr">
              <a:lnSpc>
                <a:spcPts val="2800"/>
              </a:lnSpc>
              <a:buNone/>
            </a:pPr>
            <a:r>
              <a:rPr lang="en-US" sz="2250" b="1" kern="0" spc="-68" dirty="0">
                <a:solidFill>
                  <a:srgbClr val="272525"/>
                </a:solidFill>
                <a:latin typeface="Inter Bold" pitchFamily="34" charset="0"/>
                <a:ea typeface="Inter Bold" pitchFamily="34" charset="-122"/>
                <a:cs typeface="Inter Bold" pitchFamily="34" charset="-120"/>
              </a:rPr>
              <a:t>Accuracy</a:t>
            </a:r>
            <a:endParaRPr lang="en-US" sz="2250" dirty="0"/>
          </a:p>
        </p:txBody>
      </p:sp>
      <p:sp>
        <p:nvSpPr>
          <p:cNvPr id="6" name="Text 3"/>
          <p:cNvSpPr/>
          <p:nvPr/>
        </p:nvSpPr>
        <p:spPr>
          <a:xfrm>
            <a:off x="6296501" y="1947112"/>
            <a:ext cx="7523798" cy="740569"/>
          </a:xfrm>
          <a:prstGeom prst="rect">
            <a:avLst/>
          </a:prstGeom>
          <a:noFill/>
          <a:ln/>
        </p:spPr>
        <p:txBody>
          <a:bodyPr wrap="square" lIns="0" tIns="0" rIns="0" bIns="0" rtlCol="0" anchor="t"/>
          <a:lstStyle/>
          <a:p>
            <a:pPr marL="0" indent="0" algn="ctr">
              <a:lnSpc>
                <a:spcPts val="2900"/>
              </a:lnSpc>
              <a:buNone/>
            </a:pPr>
            <a:r>
              <a:rPr lang="en-US" sz="1800" kern="0" spc="-36" dirty="0">
                <a:solidFill>
                  <a:srgbClr val="272525"/>
                </a:solidFill>
                <a:latin typeface="Inter" pitchFamily="34" charset="0"/>
                <a:ea typeface="Inter" pitchFamily="34" charset="-122"/>
                <a:cs typeface="Inter" pitchFamily="34" charset="-120"/>
              </a:rPr>
              <a:t>The accuracy score is printed to evaluate the model's performance on the test data.</a:t>
            </a:r>
            <a:endParaRPr lang="en-US" sz="1800" dirty="0"/>
          </a:p>
        </p:txBody>
      </p:sp>
      <p:sp>
        <p:nvSpPr>
          <p:cNvPr id="7" name="Text 4"/>
          <p:cNvSpPr/>
          <p:nvPr/>
        </p:nvSpPr>
        <p:spPr>
          <a:xfrm>
            <a:off x="810101" y="3351014"/>
            <a:ext cx="3128211" cy="763786"/>
          </a:xfrm>
          <a:prstGeom prst="rect">
            <a:avLst/>
          </a:prstGeom>
          <a:noFill/>
          <a:ln/>
        </p:spPr>
        <p:txBody>
          <a:bodyPr wrap="none" lIns="0" tIns="0" rIns="0" bIns="0" rtlCol="0" anchor="t"/>
          <a:lstStyle/>
          <a:p>
            <a:pPr marL="0" indent="0" algn="ctr">
              <a:lnSpc>
                <a:spcPts val="6000"/>
              </a:lnSpc>
              <a:buNone/>
            </a:pPr>
            <a:r>
              <a:rPr lang="en-US" sz="6000" b="1" kern="0" spc="-180" dirty="0">
                <a:solidFill>
                  <a:srgbClr val="272525"/>
                </a:solidFill>
                <a:latin typeface="Inter Bold" pitchFamily="34" charset="0"/>
                <a:ea typeface="Inter Bold" pitchFamily="34" charset="-122"/>
                <a:cs typeface="Inter Bold" pitchFamily="34" charset="-120"/>
              </a:rPr>
              <a:t>80.58%</a:t>
            </a:r>
            <a:endParaRPr lang="en-US" sz="6000" dirty="0"/>
          </a:p>
        </p:txBody>
      </p:sp>
      <p:sp>
        <p:nvSpPr>
          <p:cNvPr id="8" name="Text 5"/>
          <p:cNvSpPr/>
          <p:nvPr/>
        </p:nvSpPr>
        <p:spPr>
          <a:xfrm>
            <a:off x="2985459" y="3552110"/>
            <a:ext cx="2893219" cy="361593"/>
          </a:xfrm>
          <a:prstGeom prst="rect">
            <a:avLst/>
          </a:prstGeom>
          <a:noFill/>
          <a:ln/>
        </p:spPr>
        <p:txBody>
          <a:bodyPr wrap="none" lIns="0" tIns="0" rIns="0" bIns="0" rtlCol="0" anchor="t"/>
          <a:lstStyle/>
          <a:p>
            <a:pPr marL="0" indent="0" algn="ctr">
              <a:lnSpc>
                <a:spcPts val="2800"/>
              </a:lnSpc>
              <a:buNone/>
            </a:pPr>
            <a:r>
              <a:rPr lang="en-US" sz="2250" b="1" kern="0" spc="-68" dirty="0">
                <a:solidFill>
                  <a:srgbClr val="272525"/>
                </a:solidFill>
                <a:latin typeface="Inter Bold" pitchFamily="34" charset="0"/>
                <a:ea typeface="Inter Bold" pitchFamily="34" charset="-122"/>
                <a:cs typeface="Inter Bold" pitchFamily="34" charset="-120"/>
              </a:rPr>
              <a:t>Precision</a:t>
            </a:r>
            <a:endParaRPr lang="en-US" sz="2250" dirty="0"/>
          </a:p>
        </p:txBody>
      </p:sp>
      <p:sp>
        <p:nvSpPr>
          <p:cNvPr id="9" name="Text 6"/>
          <p:cNvSpPr/>
          <p:nvPr/>
        </p:nvSpPr>
        <p:spPr>
          <a:xfrm>
            <a:off x="6113670" y="4201791"/>
            <a:ext cx="7523798" cy="1110853"/>
          </a:xfrm>
          <a:prstGeom prst="rect">
            <a:avLst/>
          </a:prstGeom>
          <a:noFill/>
          <a:ln/>
        </p:spPr>
        <p:txBody>
          <a:bodyPr wrap="square" lIns="0" tIns="0" rIns="0" bIns="0" rtlCol="0" anchor="t"/>
          <a:lstStyle/>
          <a:p>
            <a:pPr marL="0" indent="0" algn="ctr">
              <a:lnSpc>
                <a:spcPts val="2900"/>
              </a:lnSpc>
              <a:buNone/>
            </a:pPr>
            <a:r>
              <a:rPr lang="en-US" sz="1800" kern="0" spc="-36" dirty="0">
                <a:solidFill>
                  <a:srgbClr val="272525"/>
                </a:solidFill>
                <a:latin typeface="Inter" pitchFamily="34" charset="0"/>
                <a:ea typeface="Inter" pitchFamily="34" charset="-122"/>
                <a:cs typeface="Inter" pitchFamily="34" charset="-120"/>
              </a:rPr>
              <a:t>Precision, recall, and F1 score are printed to evaluate the model's positive prediction accuracy, sensitivity, and balance, respectively.</a:t>
            </a:r>
            <a:endParaRPr lang="en-US" sz="1800" dirty="0"/>
          </a:p>
        </p:txBody>
      </p:sp>
      <p:sp>
        <p:nvSpPr>
          <p:cNvPr id="10" name="Text 4">
            <a:extLst>
              <a:ext uri="{FF2B5EF4-FFF2-40B4-BE49-F238E27FC236}">
                <a16:creationId xmlns:a16="http://schemas.microsoft.com/office/drawing/2014/main" id="{E4C72411-B71E-37EA-CE28-EA1F434D7020}"/>
              </a:ext>
            </a:extLst>
          </p:cNvPr>
          <p:cNvSpPr/>
          <p:nvPr/>
        </p:nvSpPr>
        <p:spPr>
          <a:xfrm>
            <a:off x="795686" y="4769412"/>
            <a:ext cx="3128211" cy="763786"/>
          </a:xfrm>
          <a:prstGeom prst="rect">
            <a:avLst/>
          </a:prstGeom>
          <a:noFill/>
          <a:ln/>
        </p:spPr>
        <p:txBody>
          <a:bodyPr wrap="none" lIns="0" tIns="0" rIns="0" bIns="0" rtlCol="0" anchor="t"/>
          <a:lstStyle/>
          <a:p>
            <a:pPr marL="0" indent="0" algn="ctr">
              <a:lnSpc>
                <a:spcPts val="6000"/>
              </a:lnSpc>
              <a:buNone/>
            </a:pPr>
            <a:r>
              <a:rPr lang="en-US" sz="6000" b="1" kern="0" spc="-180" dirty="0">
                <a:solidFill>
                  <a:srgbClr val="272525"/>
                </a:solidFill>
                <a:latin typeface="Inter Bold" pitchFamily="34" charset="0"/>
                <a:ea typeface="Inter Bold" pitchFamily="34" charset="-122"/>
                <a:cs typeface="Inter Bold" pitchFamily="34" charset="-120"/>
              </a:rPr>
              <a:t>77.33%</a:t>
            </a:r>
            <a:endParaRPr lang="en-US" sz="6000" dirty="0"/>
          </a:p>
        </p:txBody>
      </p:sp>
      <p:sp>
        <p:nvSpPr>
          <p:cNvPr id="11" name="Text 4">
            <a:extLst>
              <a:ext uri="{FF2B5EF4-FFF2-40B4-BE49-F238E27FC236}">
                <a16:creationId xmlns:a16="http://schemas.microsoft.com/office/drawing/2014/main" id="{A667A2F2-DBD3-21D4-79EC-D2A1BF5C9278}"/>
              </a:ext>
            </a:extLst>
          </p:cNvPr>
          <p:cNvSpPr/>
          <p:nvPr/>
        </p:nvSpPr>
        <p:spPr>
          <a:xfrm>
            <a:off x="877477" y="6251133"/>
            <a:ext cx="3128211" cy="763786"/>
          </a:xfrm>
          <a:prstGeom prst="rect">
            <a:avLst/>
          </a:prstGeom>
          <a:noFill/>
          <a:ln/>
        </p:spPr>
        <p:txBody>
          <a:bodyPr wrap="none" lIns="0" tIns="0" rIns="0" bIns="0" rtlCol="0" anchor="t"/>
          <a:lstStyle/>
          <a:p>
            <a:pPr marL="0" indent="0" algn="ctr">
              <a:lnSpc>
                <a:spcPts val="6000"/>
              </a:lnSpc>
              <a:buNone/>
            </a:pPr>
            <a:r>
              <a:rPr lang="en-US" sz="6000" b="1" kern="0" spc="-180" dirty="0">
                <a:solidFill>
                  <a:srgbClr val="272525"/>
                </a:solidFill>
                <a:latin typeface="Inter Bold" pitchFamily="34" charset="0"/>
                <a:ea typeface="Inter Bold" pitchFamily="34" charset="-122"/>
                <a:cs typeface="Inter Bold" pitchFamily="34" charset="-120"/>
              </a:rPr>
              <a:t>70.64%</a:t>
            </a:r>
            <a:endParaRPr lang="en-US" sz="6000" dirty="0"/>
          </a:p>
        </p:txBody>
      </p:sp>
      <p:sp>
        <p:nvSpPr>
          <p:cNvPr id="12" name="Text 5">
            <a:extLst>
              <a:ext uri="{FF2B5EF4-FFF2-40B4-BE49-F238E27FC236}">
                <a16:creationId xmlns:a16="http://schemas.microsoft.com/office/drawing/2014/main" id="{EB151EE8-0694-B1C2-AA9E-AD5722FA45AB}"/>
              </a:ext>
            </a:extLst>
          </p:cNvPr>
          <p:cNvSpPr/>
          <p:nvPr/>
        </p:nvSpPr>
        <p:spPr>
          <a:xfrm>
            <a:off x="2985459" y="6462116"/>
            <a:ext cx="2893219" cy="361593"/>
          </a:xfrm>
          <a:prstGeom prst="rect">
            <a:avLst/>
          </a:prstGeom>
          <a:noFill/>
          <a:ln/>
        </p:spPr>
        <p:txBody>
          <a:bodyPr wrap="none" lIns="0" tIns="0" rIns="0" bIns="0" rtlCol="0" anchor="t"/>
          <a:lstStyle/>
          <a:p>
            <a:pPr marL="0" indent="0" algn="ctr">
              <a:lnSpc>
                <a:spcPts val="2800"/>
              </a:lnSpc>
              <a:buNone/>
            </a:pPr>
            <a:r>
              <a:rPr lang="en-US" sz="2250" b="1" kern="0" spc="-68" dirty="0">
                <a:solidFill>
                  <a:srgbClr val="272525"/>
                </a:solidFill>
                <a:latin typeface="Inter Bold" pitchFamily="34" charset="0"/>
                <a:ea typeface="Inter Bold" pitchFamily="34" charset="-122"/>
                <a:cs typeface="Inter Bold" pitchFamily="34" charset="-120"/>
              </a:rPr>
              <a:t>F1 Score</a:t>
            </a:r>
            <a:endParaRPr lang="en-US" sz="2250" dirty="0"/>
          </a:p>
        </p:txBody>
      </p:sp>
      <p:sp>
        <p:nvSpPr>
          <p:cNvPr id="13" name="Text 5">
            <a:extLst>
              <a:ext uri="{FF2B5EF4-FFF2-40B4-BE49-F238E27FC236}">
                <a16:creationId xmlns:a16="http://schemas.microsoft.com/office/drawing/2014/main" id="{362EB9AC-5152-7BFC-D6E7-0BF63F03553E}"/>
              </a:ext>
            </a:extLst>
          </p:cNvPr>
          <p:cNvSpPr/>
          <p:nvPr/>
        </p:nvSpPr>
        <p:spPr>
          <a:xfrm>
            <a:off x="2985458" y="4921921"/>
            <a:ext cx="2893219" cy="361593"/>
          </a:xfrm>
          <a:prstGeom prst="rect">
            <a:avLst/>
          </a:prstGeom>
          <a:noFill/>
          <a:ln/>
        </p:spPr>
        <p:txBody>
          <a:bodyPr wrap="none" lIns="0" tIns="0" rIns="0" bIns="0" rtlCol="0" anchor="t"/>
          <a:lstStyle/>
          <a:p>
            <a:pPr marL="0" indent="0" algn="ctr">
              <a:lnSpc>
                <a:spcPts val="2800"/>
              </a:lnSpc>
              <a:buNone/>
            </a:pPr>
            <a:r>
              <a:rPr lang="en-US" sz="2250" b="1" kern="0" spc="-68" dirty="0">
                <a:solidFill>
                  <a:srgbClr val="272525"/>
                </a:solidFill>
                <a:latin typeface="Inter Bold" pitchFamily="34" charset="0"/>
                <a:ea typeface="Inter Bold" pitchFamily="34" charset="-122"/>
                <a:cs typeface="Inter Bold" pitchFamily="34" charset="-120"/>
              </a:rPr>
              <a:t>Recall</a:t>
            </a:r>
            <a:endParaRPr lang="en-US" sz="225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C28E740-0B32-5E0A-0120-C75E9B821657}"/>
              </a:ext>
            </a:extLst>
          </p:cNvPr>
          <p:cNvSpPr txBox="1"/>
          <p:nvPr/>
        </p:nvSpPr>
        <p:spPr>
          <a:xfrm>
            <a:off x="561474" y="465221"/>
            <a:ext cx="7603958" cy="984885"/>
          </a:xfrm>
          <a:prstGeom prst="rect">
            <a:avLst/>
          </a:prstGeom>
          <a:noFill/>
        </p:spPr>
        <p:txBody>
          <a:bodyPr wrap="square" rtlCol="0">
            <a:spAutoFit/>
          </a:bodyPr>
          <a:lstStyle/>
          <a:p>
            <a:r>
              <a:rPr lang="en-IN" sz="4000" b="1" i="0" dirty="0">
                <a:solidFill>
                  <a:srgbClr val="1F1F1F"/>
                </a:solidFill>
                <a:effectLst/>
                <a:latin typeface="Roboto" panose="02000000000000000000" pitchFamily="2" charset="0"/>
              </a:rPr>
              <a:t>Confusion Matrix</a:t>
            </a:r>
            <a:endParaRPr lang="en-IN" sz="4000" b="0" i="0" dirty="0">
              <a:solidFill>
                <a:srgbClr val="1F1F1F"/>
              </a:solidFill>
              <a:effectLst/>
              <a:latin typeface="Roboto" panose="02000000000000000000" pitchFamily="2" charset="0"/>
            </a:endParaRPr>
          </a:p>
          <a:p>
            <a:endParaRPr lang="en-IN" dirty="0"/>
          </a:p>
        </p:txBody>
      </p:sp>
      <p:pic>
        <p:nvPicPr>
          <p:cNvPr id="4" name="Picture 3">
            <a:extLst>
              <a:ext uri="{FF2B5EF4-FFF2-40B4-BE49-F238E27FC236}">
                <a16:creationId xmlns:a16="http://schemas.microsoft.com/office/drawing/2014/main" id="{CAF6AED5-6F05-D546-F25B-8DBB9A3DDDF7}"/>
              </a:ext>
            </a:extLst>
          </p:cNvPr>
          <p:cNvPicPr>
            <a:picLocks noChangeAspect="1"/>
          </p:cNvPicPr>
          <p:nvPr/>
        </p:nvPicPr>
        <p:blipFill>
          <a:blip r:embed="rId2"/>
          <a:stretch>
            <a:fillRect/>
          </a:stretch>
        </p:blipFill>
        <p:spPr>
          <a:xfrm>
            <a:off x="3416969" y="1450106"/>
            <a:ext cx="6288505" cy="4386427"/>
          </a:xfrm>
          <a:prstGeom prst="rect">
            <a:avLst/>
          </a:prstGeom>
        </p:spPr>
      </p:pic>
      <p:sp>
        <p:nvSpPr>
          <p:cNvPr id="5" name="TextBox 4">
            <a:extLst>
              <a:ext uri="{FF2B5EF4-FFF2-40B4-BE49-F238E27FC236}">
                <a16:creationId xmlns:a16="http://schemas.microsoft.com/office/drawing/2014/main" id="{C339581F-9EDB-6535-1890-C492B69502BD}"/>
              </a:ext>
            </a:extLst>
          </p:cNvPr>
          <p:cNvSpPr txBox="1"/>
          <p:nvPr/>
        </p:nvSpPr>
        <p:spPr>
          <a:xfrm>
            <a:off x="737937" y="6352674"/>
            <a:ext cx="13218695" cy="1733808"/>
          </a:xfrm>
          <a:prstGeom prst="rect">
            <a:avLst/>
          </a:prstGeom>
          <a:noFill/>
        </p:spPr>
        <p:txBody>
          <a:bodyPr wrap="square" rtlCol="0">
            <a:spAutoFit/>
          </a:bodyPr>
          <a:lstStyle/>
          <a:p>
            <a:pPr algn="l">
              <a:spcAft>
                <a:spcPts val="450"/>
              </a:spcAft>
              <a:buFont typeface="Arial" panose="020B0604020202020204" pitchFamily="34" charset="0"/>
              <a:buChar char="•"/>
            </a:pPr>
            <a:r>
              <a:rPr lang="en-US" b="0" i="0" dirty="0">
                <a:solidFill>
                  <a:srgbClr val="1F1F1F"/>
                </a:solidFill>
                <a:effectLst/>
                <a:latin typeface="Roboto" panose="02000000000000000000" pitchFamily="2" charset="0"/>
              </a:rPr>
              <a:t>True Negatives (No Stroke): Majority of non-stroke cases correctly identified.</a:t>
            </a:r>
          </a:p>
          <a:p>
            <a:pPr algn="l">
              <a:spcAft>
                <a:spcPts val="450"/>
              </a:spcAft>
              <a:buFont typeface="Arial" panose="020B0604020202020204" pitchFamily="34" charset="0"/>
              <a:buChar char="•"/>
            </a:pPr>
            <a:r>
              <a:rPr lang="en-US" b="0" i="0" dirty="0">
                <a:solidFill>
                  <a:srgbClr val="1F1F1F"/>
                </a:solidFill>
                <a:effectLst/>
                <a:latin typeface="Roboto" panose="02000000000000000000" pitchFamily="2" charset="0"/>
              </a:rPr>
              <a:t>False Positives: Some non-stroke cases incorrectly predicted as stroke.</a:t>
            </a:r>
          </a:p>
          <a:p>
            <a:pPr algn="l">
              <a:spcAft>
                <a:spcPts val="450"/>
              </a:spcAft>
              <a:buFont typeface="Arial" panose="020B0604020202020204" pitchFamily="34" charset="0"/>
              <a:buChar char="•"/>
            </a:pPr>
            <a:r>
              <a:rPr lang="en-US" b="0" i="0" dirty="0">
                <a:solidFill>
                  <a:srgbClr val="1F1F1F"/>
                </a:solidFill>
                <a:effectLst/>
                <a:latin typeface="Roboto" panose="02000000000000000000" pitchFamily="2" charset="0"/>
              </a:rPr>
              <a:t>True Positives: Most stroke cases correctly identified.</a:t>
            </a:r>
          </a:p>
          <a:p>
            <a:pPr algn="l">
              <a:spcAft>
                <a:spcPts val="450"/>
              </a:spcAft>
              <a:buFont typeface="Arial" panose="020B0604020202020204" pitchFamily="34" charset="0"/>
              <a:buChar char="•"/>
            </a:pPr>
            <a:r>
              <a:rPr lang="en-US" b="0" i="0" dirty="0">
                <a:solidFill>
                  <a:srgbClr val="1F1F1F"/>
                </a:solidFill>
                <a:effectLst/>
                <a:latin typeface="Roboto" panose="02000000000000000000" pitchFamily="2" charset="0"/>
              </a:rPr>
              <a:t>False Negatives: Few stroke cases missed by the model.</a:t>
            </a:r>
          </a:p>
          <a:p>
            <a:endParaRPr lang="en-IN" dirty="0"/>
          </a:p>
        </p:txBody>
      </p:sp>
    </p:spTree>
    <p:extLst>
      <p:ext uri="{BB962C8B-B14F-4D97-AF65-F5344CB8AC3E}">
        <p14:creationId xmlns:p14="http://schemas.microsoft.com/office/powerpoint/2010/main" val="8348691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8E7781B5-FC23-8FF0-00D0-29593ECC7FEF}"/>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DE69A192-EDF7-3590-61EB-B25E5B664764}"/>
              </a:ext>
            </a:extLst>
          </p:cNvPr>
          <p:cNvSpPr txBox="1"/>
          <p:nvPr/>
        </p:nvSpPr>
        <p:spPr>
          <a:xfrm>
            <a:off x="561474" y="465221"/>
            <a:ext cx="7603958" cy="707886"/>
          </a:xfrm>
          <a:prstGeom prst="rect">
            <a:avLst/>
          </a:prstGeom>
          <a:noFill/>
        </p:spPr>
        <p:txBody>
          <a:bodyPr wrap="square" rtlCol="0">
            <a:spAutoFit/>
          </a:bodyPr>
          <a:lstStyle/>
          <a:p>
            <a:r>
              <a:rPr lang="en-IN" sz="4000" b="1" i="0" dirty="0">
                <a:solidFill>
                  <a:srgbClr val="1F1F1F"/>
                </a:solidFill>
                <a:effectLst/>
                <a:latin typeface="Roboto" panose="02000000000000000000" pitchFamily="2" charset="0"/>
              </a:rPr>
              <a:t>Model Performance</a:t>
            </a:r>
            <a:endParaRPr lang="en-IN" dirty="0"/>
          </a:p>
        </p:txBody>
      </p:sp>
      <p:sp>
        <p:nvSpPr>
          <p:cNvPr id="3" name="TextBox 2">
            <a:extLst>
              <a:ext uri="{FF2B5EF4-FFF2-40B4-BE49-F238E27FC236}">
                <a16:creationId xmlns:a16="http://schemas.microsoft.com/office/drawing/2014/main" id="{1BA9C1DB-C6D8-2E52-14F6-D6316BCDDCAF}"/>
              </a:ext>
            </a:extLst>
          </p:cNvPr>
          <p:cNvSpPr txBox="1"/>
          <p:nvPr/>
        </p:nvSpPr>
        <p:spPr>
          <a:xfrm>
            <a:off x="561474" y="1684422"/>
            <a:ext cx="12897852" cy="4662815"/>
          </a:xfrm>
          <a:prstGeom prst="rect">
            <a:avLst/>
          </a:prstGeom>
          <a:noFill/>
        </p:spPr>
        <p:txBody>
          <a:bodyPr wrap="square" rtlCol="0">
            <a:spAutoFit/>
          </a:bodyPr>
          <a:lstStyle/>
          <a:p>
            <a:pPr algn="l">
              <a:spcAft>
                <a:spcPts val="450"/>
              </a:spcAft>
            </a:pPr>
            <a:r>
              <a:rPr lang="en-US" sz="2800" b="1" i="0" dirty="0">
                <a:solidFill>
                  <a:srgbClr val="1F1F1F"/>
                </a:solidFill>
                <a:effectLst/>
                <a:latin typeface="Roboto" panose="02000000000000000000" pitchFamily="2" charset="0"/>
              </a:rPr>
              <a:t>Where the Model Performs Well:</a:t>
            </a:r>
          </a:p>
          <a:p>
            <a:pPr algn="l">
              <a:spcAft>
                <a:spcPts val="450"/>
              </a:spcAft>
            </a:pPr>
            <a:endParaRPr lang="en-US" sz="2800" b="0" i="0" dirty="0">
              <a:solidFill>
                <a:srgbClr val="1F1F1F"/>
              </a:solidFill>
              <a:effectLst/>
              <a:latin typeface="Roboto" panose="02000000000000000000" pitchFamily="2" charset="0"/>
            </a:endParaRPr>
          </a:p>
          <a:p>
            <a:pPr algn="l">
              <a:spcAft>
                <a:spcPts val="450"/>
              </a:spcAft>
              <a:buFont typeface="Arial" panose="020B0604020202020204" pitchFamily="34" charset="0"/>
              <a:buChar char="•"/>
            </a:pPr>
            <a:r>
              <a:rPr lang="en-US" sz="2400" b="1" i="0" dirty="0">
                <a:solidFill>
                  <a:srgbClr val="1F1F1F"/>
                </a:solidFill>
                <a:effectLst/>
                <a:latin typeface="Roboto" panose="02000000000000000000" pitchFamily="2" charset="0"/>
              </a:rPr>
              <a:t>High Accuracy:</a:t>
            </a:r>
            <a:r>
              <a:rPr lang="en-US" sz="2400" b="0" i="0" dirty="0">
                <a:solidFill>
                  <a:srgbClr val="1F1F1F"/>
                </a:solidFill>
                <a:effectLst/>
                <a:latin typeface="Roboto" panose="02000000000000000000" pitchFamily="2" charset="0"/>
              </a:rPr>
              <a:t> The model achieved an accuracy of approximately 94.19%, indicating that it correctly predicted stroke and non-stroke instances in most cases.</a:t>
            </a:r>
          </a:p>
          <a:p>
            <a:pPr algn="l">
              <a:spcAft>
                <a:spcPts val="450"/>
              </a:spcAft>
              <a:buFont typeface="Arial" panose="020B0604020202020204" pitchFamily="34" charset="0"/>
              <a:buChar char="•"/>
            </a:pPr>
            <a:endParaRPr lang="en-US" sz="2400" b="0" i="0" dirty="0">
              <a:solidFill>
                <a:srgbClr val="1F1F1F"/>
              </a:solidFill>
              <a:effectLst/>
              <a:latin typeface="Roboto" panose="02000000000000000000" pitchFamily="2" charset="0"/>
            </a:endParaRPr>
          </a:p>
          <a:p>
            <a:pPr algn="l">
              <a:spcAft>
                <a:spcPts val="450"/>
              </a:spcAft>
              <a:buFont typeface="Arial" panose="020B0604020202020204" pitchFamily="34" charset="0"/>
              <a:buChar char="•"/>
            </a:pPr>
            <a:r>
              <a:rPr lang="en-US" sz="2400" b="1" i="0" dirty="0">
                <a:solidFill>
                  <a:srgbClr val="1F1F1F"/>
                </a:solidFill>
                <a:effectLst/>
                <a:latin typeface="Roboto" panose="02000000000000000000" pitchFamily="2" charset="0"/>
              </a:rPr>
              <a:t>Effective in Predicting Common Outcomes:</a:t>
            </a:r>
            <a:r>
              <a:rPr lang="en-US" sz="2400" b="0" i="0" dirty="0">
                <a:solidFill>
                  <a:srgbClr val="1F1F1F"/>
                </a:solidFill>
                <a:effectLst/>
                <a:latin typeface="Roboto" panose="02000000000000000000" pitchFamily="2" charset="0"/>
              </a:rPr>
              <a:t> Logistic Regression, being a linear model, works well for predicting binary outcomes, especially when the classes are linearly separable.</a:t>
            </a:r>
          </a:p>
          <a:p>
            <a:pPr algn="l">
              <a:spcAft>
                <a:spcPts val="450"/>
              </a:spcAft>
              <a:buFont typeface="Arial" panose="020B0604020202020204" pitchFamily="34" charset="0"/>
              <a:buChar char="•"/>
            </a:pPr>
            <a:endParaRPr lang="en-US" sz="2400" b="0" i="0" dirty="0">
              <a:solidFill>
                <a:srgbClr val="1F1F1F"/>
              </a:solidFill>
              <a:effectLst/>
              <a:latin typeface="Roboto" panose="02000000000000000000" pitchFamily="2" charset="0"/>
            </a:endParaRPr>
          </a:p>
          <a:p>
            <a:pPr algn="l">
              <a:spcAft>
                <a:spcPts val="450"/>
              </a:spcAft>
              <a:buFont typeface="Arial" panose="020B0604020202020204" pitchFamily="34" charset="0"/>
              <a:buChar char="•"/>
            </a:pPr>
            <a:r>
              <a:rPr lang="en-US" sz="2400" b="1" i="0" dirty="0">
                <a:solidFill>
                  <a:srgbClr val="1F1F1F"/>
                </a:solidFill>
                <a:effectLst/>
                <a:latin typeface="Roboto" panose="02000000000000000000" pitchFamily="2" charset="0"/>
              </a:rPr>
              <a:t>Feature Importance:</a:t>
            </a:r>
            <a:r>
              <a:rPr lang="en-US" sz="2400" b="0" i="0" dirty="0">
                <a:solidFill>
                  <a:srgbClr val="1F1F1F"/>
                </a:solidFill>
                <a:effectLst/>
                <a:latin typeface="Roboto" panose="02000000000000000000" pitchFamily="2" charset="0"/>
              </a:rPr>
              <a:t> The model is interpretable, allowing us to understand which features (e.g., age, average glucose level, hypertension) contribute most to predicting stroke, helping us gain insights into stroke risk factors.</a:t>
            </a:r>
          </a:p>
        </p:txBody>
      </p:sp>
    </p:spTree>
    <p:extLst>
      <p:ext uri="{BB962C8B-B14F-4D97-AF65-F5344CB8AC3E}">
        <p14:creationId xmlns:p14="http://schemas.microsoft.com/office/powerpoint/2010/main" val="17511123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30AC3200-8492-B723-5B14-28C0C06D55F3}"/>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BC144914-2CED-C16B-BFF5-8858B6AF6C75}"/>
              </a:ext>
            </a:extLst>
          </p:cNvPr>
          <p:cNvSpPr txBox="1"/>
          <p:nvPr/>
        </p:nvSpPr>
        <p:spPr>
          <a:xfrm>
            <a:off x="561474" y="465221"/>
            <a:ext cx="7603958" cy="707886"/>
          </a:xfrm>
          <a:prstGeom prst="rect">
            <a:avLst/>
          </a:prstGeom>
          <a:noFill/>
        </p:spPr>
        <p:txBody>
          <a:bodyPr wrap="square" rtlCol="0">
            <a:spAutoFit/>
          </a:bodyPr>
          <a:lstStyle/>
          <a:p>
            <a:r>
              <a:rPr lang="en-IN" sz="4000" b="1" i="0" dirty="0">
                <a:solidFill>
                  <a:srgbClr val="1F1F1F"/>
                </a:solidFill>
                <a:effectLst/>
                <a:latin typeface="Roboto" panose="02000000000000000000" pitchFamily="2" charset="0"/>
              </a:rPr>
              <a:t>Model Performance</a:t>
            </a:r>
            <a:endParaRPr lang="en-IN" dirty="0"/>
          </a:p>
        </p:txBody>
      </p:sp>
      <p:sp>
        <p:nvSpPr>
          <p:cNvPr id="3" name="TextBox 2">
            <a:extLst>
              <a:ext uri="{FF2B5EF4-FFF2-40B4-BE49-F238E27FC236}">
                <a16:creationId xmlns:a16="http://schemas.microsoft.com/office/drawing/2014/main" id="{12CAD565-370B-EC57-E2CE-AAF67042463E}"/>
              </a:ext>
            </a:extLst>
          </p:cNvPr>
          <p:cNvSpPr txBox="1"/>
          <p:nvPr/>
        </p:nvSpPr>
        <p:spPr>
          <a:xfrm>
            <a:off x="561474" y="1459832"/>
            <a:ext cx="12897852" cy="7071167"/>
          </a:xfrm>
          <a:prstGeom prst="rect">
            <a:avLst/>
          </a:prstGeom>
          <a:noFill/>
        </p:spPr>
        <p:txBody>
          <a:bodyPr wrap="square" rtlCol="0">
            <a:spAutoFit/>
          </a:bodyPr>
          <a:lstStyle/>
          <a:p>
            <a:pPr algn="l">
              <a:spcAft>
                <a:spcPts val="450"/>
              </a:spcAft>
            </a:pPr>
            <a:r>
              <a:rPr lang="en-US" sz="2800" b="1" i="0" dirty="0">
                <a:solidFill>
                  <a:srgbClr val="1F1F1F"/>
                </a:solidFill>
                <a:effectLst/>
                <a:latin typeface="Roboto" panose="02000000000000000000" pitchFamily="2" charset="0"/>
              </a:rPr>
              <a:t>Where the Model Lacks:</a:t>
            </a:r>
          </a:p>
          <a:p>
            <a:pPr algn="l">
              <a:spcAft>
                <a:spcPts val="450"/>
              </a:spcAft>
            </a:pPr>
            <a:endParaRPr lang="en-US" sz="2800" b="0" i="0" dirty="0">
              <a:solidFill>
                <a:srgbClr val="1F1F1F"/>
              </a:solidFill>
              <a:effectLst/>
              <a:latin typeface="Roboto" panose="02000000000000000000" pitchFamily="2" charset="0"/>
            </a:endParaRPr>
          </a:p>
          <a:p>
            <a:pPr algn="l">
              <a:spcAft>
                <a:spcPts val="450"/>
              </a:spcAft>
              <a:buFont typeface="Arial" panose="020B0604020202020204" pitchFamily="34" charset="0"/>
              <a:buChar char="•"/>
            </a:pPr>
            <a:r>
              <a:rPr lang="en-US" sz="2400" b="1" i="0" dirty="0">
                <a:solidFill>
                  <a:srgbClr val="1F1F1F"/>
                </a:solidFill>
                <a:effectLst/>
                <a:latin typeface="Roboto" panose="02000000000000000000" pitchFamily="2" charset="0"/>
              </a:rPr>
              <a:t>Imbalanced Dataset:</a:t>
            </a:r>
            <a:r>
              <a:rPr lang="en-US" sz="2400" b="0" i="0" dirty="0">
                <a:solidFill>
                  <a:srgbClr val="1F1F1F"/>
                </a:solidFill>
                <a:effectLst/>
                <a:latin typeface="Roboto" panose="02000000000000000000" pitchFamily="2" charset="0"/>
              </a:rPr>
              <a:t> The dataset contains fewer stroke instances compared to non-stroke instances, leading to a potential class imbalance. Logistic regression may perform poorly in predicting the minority class (stroke) if not handled properly.</a:t>
            </a:r>
          </a:p>
          <a:p>
            <a:pPr algn="l">
              <a:spcAft>
                <a:spcPts val="450"/>
              </a:spcAft>
              <a:buFont typeface="Arial" panose="020B0604020202020204" pitchFamily="34" charset="0"/>
              <a:buChar char="•"/>
            </a:pPr>
            <a:endParaRPr lang="en-US" sz="2400" b="0" i="0" dirty="0">
              <a:solidFill>
                <a:srgbClr val="1F1F1F"/>
              </a:solidFill>
              <a:effectLst/>
              <a:latin typeface="Roboto" panose="02000000000000000000" pitchFamily="2" charset="0"/>
            </a:endParaRPr>
          </a:p>
          <a:p>
            <a:pPr marL="742950" lvl="1" indent="-285750" algn="l">
              <a:spcAft>
                <a:spcPts val="450"/>
              </a:spcAft>
              <a:buFont typeface="Arial" panose="020B0604020202020204" pitchFamily="34" charset="0"/>
              <a:buChar char="•"/>
            </a:pPr>
            <a:r>
              <a:rPr lang="en-US" sz="2400" b="1" i="0" dirty="0">
                <a:solidFill>
                  <a:srgbClr val="1F1F1F"/>
                </a:solidFill>
                <a:effectLst/>
                <a:latin typeface="Roboto" panose="02000000000000000000" pitchFamily="2" charset="0"/>
              </a:rPr>
              <a:t>Solution:</a:t>
            </a:r>
            <a:r>
              <a:rPr lang="en-US" sz="2400" b="0" i="0" dirty="0">
                <a:solidFill>
                  <a:srgbClr val="1F1F1F"/>
                </a:solidFill>
                <a:effectLst/>
                <a:latin typeface="Roboto" panose="02000000000000000000" pitchFamily="2" charset="0"/>
              </a:rPr>
              <a:t> Techniques like oversampling (e.g., SMOTE), </a:t>
            </a:r>
            <a:r>
              <a:rPr lang="en-US" sz="2400" b="0" i="0" dirty="0" err="1">
                <a:solidFill>
                  <a:srgbClr val="1F1F1F"/>
                </a:solidFill>
                <a:effectLst/>
                <a:latin typeface="Roboto" panose="02000000000000000000" pitchFamily="2" charset="0"/>
              </a:rPr>
              <a:t>undersampling</a:t>
            </a:r>
            <a:r>
              <a:rPr lang="en-US" sz="2400" b="0" i="0" dirty="0">
                <a:solidFill>
                  <a:srgbClr val="1F1F1F"/>
                </a:solidFill>
                <a:effectLst/>
                <a:latin typeface="Roboto" panose="02000000000000000000" pitchFamily="2" charset="0"/>
              </a:rPr>
              <a:t>, or adjusting class weights can be used to tackle class imbalance.</a:t>
            </a:r>
          </a:p>
          <a:p>
            <a:pPr lvl="1" algn="l">
              <a:spcAft>
                <a:spcPts val="450"/>
              </a:spcAft>
            </a:pPr>
            <a:endParaRPr lang="en-US" sz="2400" b="0" i="0" dirty="0">
              <a:solidFill>
                <a:srgbClr val="1F1F1F"/>
              </a:solidFill>
              <a:effectLst/>
              <a:latin typeface="Roboto" panose="02000000000000000000" pitchFamily="2" charset="0"/>
            </a:endParaRPr>
          </a:p>
          <a:p>
            <a:pPr algn="l">
              <a:spcAft>
                <a:spcPts val="450"/>
              </a:spcAft>
              <a:buFont typeface="Arial" panose="020B0604020202020204" pitchFamily="34" charset="0"/>
              <a:buChar char="•"/>
            </a:pPr>
            <a:r>
              <a:rPr lang="en-US" sz="2400" b="1" i="0" dirty="0">
                <a:solidFill>
                  <a:srgbClr val="1F1F1F"/>
                </a:solidFill>
                <a:effectLst/>
                <a:latin typeface="Roboto" panose="02000000000000000000" pitchFamily="2" charset="0"/>
              </a:rPr>
              <a:t>Precision and Recall:</a:t>
            </a:r>
            <a:r>
              <a:rPr lang="en-US" sz="2400" b="0" i="0" dirty="0">
                <a:solidFill>
                  <a:srgbClr val="1F1F1F"/>
                </a:solidFill>
                <a:effectLst/>
                <a:latin typeface="Roboto" panose="02000000000000000000" pitchFamily="2" charset="0"/>
              </a:rPr>
              <a:t> While accuracy is high, precision and recall are lower. Precision refers to the proportion of true positive stroke cases out of all predicted stroke cases, and recall refers to the proportion of true stroke cases out of all actual stroke cases.</a:t>
            </a:r>
          </a:p>
          <a:p>
            <a:pPr algn="l">
              <a:spcAft>
                <a:spcPts val="450"/>
              </a:spcAft>
              <a:buFont typeface="Arial" panose="020B0604020202020204" pitchFamily="34" charset="0"/>
              <a:buChar char="•"/>
            </a:pPr>
            <a:endParaRPr lang="en-US" sz="2400" b="0" i="0" dirty="0">
              <a:solidFill>
                <a:srgbClr val="1F1F1F"/>
              </a:solidFill>
              <a:effectLst/>
              <a:latin typeface="Roboto" panose="02000000000000000000" pitchFamily="2" charset="0"/>
            </a:endParaRPr>
          </a:p>
          <a:p>
            <a:pPr marL="742950" lvl="1" indent="-285750" algn="l">
              <a:spcAft>
                <a:spcPts val="450"/>
              </a:spcAft>
              <a:buFont typeface="Arial" panose="020B0604020202020204" pitchFamily="34" charset="0"/>
              <a:buChar char="•"/>
            </a:pPr>
            <a:r>
              <a:rPr lang="en-US" sz="2400" b="1" i="0" dirty="0">
                <a:solidFill>
                  <a:srgbClr val="1F1F1F"/>
                </a:solidFill>
                <a:effectLst/>
                <a:latin typeface="Roboto" panose="02000000000000000000" pitchFamily="2" charset="0"/>
              </a:rPr>
              <a:t>Solution</a:t>
            </a:r>
            <a:r>
              <a:rPr lang="en-US" sz="2400" b="0" i="0" dirty="0">
                <a:solidFill>
                  <a:srgbClr val="1F1F1F"/>
                </a:solidFill>
                <a:effectLst/>
                <a:latin typeface="Roboto" panose="02000000000000000000" pitchFamily="2" charset="0"/>
              </a:rPr>
              <a:t>: Precision can be improved by adjusting the decision threshold or by using other algorithms like Random Forest or </a:t>
            </a:r>
            <a:r>
              <a:rPr lang="en-US" sz="2400" b="0" i="0" dirty="0" err="1">
                <a:solidFill>
                  <a:srgbClr val="1F1F1F"/>
                </a:solidFill>
                <a:effectLst/>
                <a:latin typeface="Roboto" panose="02000000000000000000" pitchFamily="2" charset="0"/>
              </a:rPr>
              <a:t>XGBoost</a:t>
            </a:r>
            <a:r>
              <a:rPr lang="en-US" sz="2400" b="0" i="0" dirty="0">
                <a:solidFill>
                  <a:srgbClr val="1F1F1F"/>
                </a:solidFill>
                <a:effectLst/>
                <a:latin typeface="Roboto" panose="02000000000000000000" pitchFamily="2" charset="0"/>
              </a:rPr>
              <a:t>, which are better at handling imbalanced datasets.</a:t>
            </a:r>
          </a:p>
          <a:p>
            <a:pPr algn="l">
              <a:spcAft>
                <a:spcPts val="450"/>
              </a:spcAft>
            </a:pPr>
            <a:endParaRPr lang="en-US" sz="2400" b="0" i="0" dirty="0">
              <a:solidFill>
                <a:srgbClr val="1F1F1F"/>
              </a:solidFill>
              <a:effectLst/>
              <a:latin typeface="Roboto" panose="02000000000000000000" pitchFamily="2" charset="0"/>
            </a:endParaRPr>
          </a:p>
        </p:txBody>
      </p:sp>
    </p:spTree>
    <p:extLst>
      <p:ext uri="{BB962C8B-B14F-4D97-AF65-F5344CB8AC3E}">
        <p14:creationId xmlns:p14="http://schemas.microsoft.com/office/powerpoint/2010/main" val="39006624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73A6ECF1-BF5B-116B-ADB3-F99034E9373C}"/>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7DB03202-74CC-FA58-68FF-36448B1A1FD4}"/>
              </a:ext>
            </a:extLst>
          </p:cNvPr>
          <p:cNvSpPr txBox="1"/>
          <p:nvPr/>
        </p:nvSpPr>
        <p:spPr>
          <a:xfrm>
            <a:off x="561474" y="465221"/>
            <a:ext cx="7603958" cy="707886"/>
          </a:xfrm>
          <a:prstGeom prst="rect">
            <a:avLst/>
          </a:prstGeom>
          <a:noFill/>
        </p:spPr>
        <p:txBody>
          <a:bodyPr wrap="square" rtlCol="0">
            <a:spAutoFit/>
          </a:bodyPr>
          <a:lstStyle/>
          <a:p>
            <a:r>
              <a:rPr lang="en-IN" sz="4000" b="1" i="0" dirty="0">
                <a:solidFill>
                  <a:srgbClr val="1F1F1F"/>
                </a:solidFill>
                <a:effectLst/>
                <a:latin typeface="Roboto" panose="02000000000000000000" pitchFamily="2" charset="0"/>
              </a:rPr>
              <a:t>Dataset Bias Analysis</a:t>
            </a:r>
            <a:endParaRPr lang="en-IN" dirty="0"/>
          </a:p>
        </p:txBody>
      </p:sp>
      <p:sp>
        <p:nvSpPr>
          <p:cNvPr id="3" name="TextBox 2">
            <a:extLst>
              <a:ext uri="{FF2B5EF4-FFF2-40B4-BE49-F238E27FC236}">
                <a16:creationId xmlns:a16="http://schemas.microsoft.com/office/drawing/2014/main" id="{FC344E09-B178-CB9B-E2A7-04A33E4188BE}"/>
              </a:ext>
            </a:extLst>
          </p:cNvPr>
          <p:cNvSpPr txBox="1"/>
          <p:nvPr/>
        </p:nvSpPr>
        <p:spPr>
          <a:xfrm>
            <a:off x="561474" y="1459832"/>
            <a:ext cx="12897852" cy="6088846"/>
          </a:xfrm>
          <a:prstGeom prst="rect">
            <a:avLst/>
          </a:prstGeom>
          <a:noFill/>
        </p:spPr>
        <p:txBody>
          <a:bodyPr wrap="square" rtlCol="0">
            <a:spAutoFit/>
          </a:bodyPr>
          <a:lstStyle/>
          <a:p>
            <a:pPr algn="l">
              <a:spcAft>
                <a:spcPts val="450"/>
              </a:spcAft>
            </a:pPr>
            <a:r>
              <a:rPr lang="en-US" sz="3200" b="1" i="0" dirty="0">
                <a:solidFill>
                  <a:srgbClr val="1F1F1F"/>
                </a:solidFill>
                <a:effectLst/>
                <a:latin typeface="Roboto" panose="02000000000000000000" pitchFamily="2" charset="0"/>
              </a:rPr>
              <a:t>Was the Dataset Biased?</a:t>
            </a:r>
            <a:endParaRPr lang="en-US" sz="3200" b="0" i="0" dirty="0">
              <a:solidFill>
                <a:srgbClr val="1F1F1F"/>
              </a:solidFill>
              <a:effectLst/>
              <a:latin typeface="Roboto" panose="02000000000000000000" pitchFamily="2" charset="0"/>
            </a:endParaRPr>
          </a:p>
          <a:p>
            <a:pPr algn="l">
              <a:spcAft>
                <a:spcPts val="450"/>
              </a:spcAft>
            </a:pPr>
            <a:r>
              <a:rPr lang="en-US" sz="2000" b="0" i="0" dirty="0">
                <a:solidFill>
                  <a:srgbClr val="1F1F1F"/>
                </a:solidFill>
                <a:effectLst/>
                <a:latin typeface="Roboto" panose="02000000000000000000" pitchFamily="2" charset="0"/>
              </a:rPr>
              <a:t>The dataset shows some level of class imbalance. The majority of the instances are non-stroke (stroke = 0), which makes it a biased dataset in terms of the outcome variable (stroke vs. no stroke). The imbalance could lead to the model being biased toward predicting the majority class (non-stroke).</a:t>
            </a:r>
          </a:p>
          <a:p>
            <a:pPr algn="l">
              <a:spcAft>
                <a:spcPts val="450"/>
              </a:spcAft>
            </a:pPr>
            <a:endParaRPr lang="en-US" sz="2000" b="0" i="0" dirty="0">
              <a:solidFill>
                <a:srgbClr val="1F1F1F"/>
              </a:solidFill>
              <a:effectLst/>
              <a:latin typeface="Roboto" panose="02000000000000000000" pitchFamily="2" charset="0"/>
            </a:endParaRPr>
          </a:p>
          <a:p>
            <a:pPr algn="l">
              <a:spcAft>
                <a:spcPts val="450"/>
              </a:spcAft>
            </a:pPr>
            <a:r>
              <a:rPr lang="en-US" sz="3200" b="1" i="0" dirty="0">
                <a:solidFill>
                  <a:srgbClr val="1F1F1F"/>
                </a:solidFill>
                <a:effectLst/>
                <a:latin typeface="Roboto" panose="02000000000000000000" pitchFamily="2" charset="0"/>
              </a:rPr>
              <a:t>Tackling Bias in the Dataset:</a:t>
            </a:r>
            <a:endParaRPr lang="en-US" sz="3200" b="0" i="0" dirty="0">
              <a:solidFill>
                <a:srgbClr val="1F1F1F"/>
              </a:solidFill>
              <a:effectLst/>
              <a:latin typeface="Roboto" panose="02000000000000000000" pitchFamily="2" charset="0"/>
            </a:endParaRPr>
          </a:p>
          <a:p>
            <a:pPr algn="l">
              <a:spcAft>
                <a:spcPts val="450"/>
              </a:spcAft>
            </a:pPr>
            <a:r>
              <a:rPr lang="en-US" sz="2000" b="0" i="0" dirty="0">
                <a:solidFill>
                  <a:srgbClr val="1F1F1F"/>
                </a:solidFill>
                <a:effectLst/>
                <a:latin typeface="Roboto" panose="02000000000000000000" pitchFamily="2" charset="0"/>
              </a:rPr>
              <a:t>To address class imbalance, we can use the following methods:</a:t>
            </a:r>
          </a:p>
          <a:p>
            <a:pPr algn="l">
              <a:spcAft>
                <a:spcPts val="450"/>
              </a:spcAft>
              <a:buFont typeface="Arial" panose="020B0604020202020204" pitchFamily="34" charset="0"/>
              <a:buChar char="•"/>
            </a:pPr>
            <a:r>
              <a:rPr lang="en-US" sz="2000" b="1" i="0" dirty="0">
                <a:solidFill>
                  <a:srgbClr val="1F1F1F"/>
                </a:solidFill>
                <a:effectLst/>
                <a:latin typeface="Roboto" panose="02000000000000000000" pitchFamily="2" charset="0"/>
              </a:rPr>
              <a:t>Class Weight Adjustment:</a:t>
            </a:r>
            <a:r>
              <a:rPr lang="en-US" sz="2000" b="0" i="0" dirty="0">
                <a:solidFill>
                  <a:srgbClr val="1F1F1F"/>
                </a:solidFill>
                <a:effectLst/>
                <a:latin typeface="Roboto" panose="02000000000000000000" pitchFamily="2" charset="0"/>
              </a:rPr>
              <a:t> This was already applied by using </a:t>
            </a:r>
            <a:r>
              <a:rPr lang="en-US" sz="2000" b="0" i="0" dirty="0" err="1">
                <a:solidFill>
                  <a:srgbClr val="1F1F1F"/>
                </a:solidFill>
                <a:effectLst/>
                <a:latin typeface="Roboto" panose="02000000000000000000" pitchFamily="2" charset="0"/>
              </a:rPr>
              <a:t>class_weight</a:t>
            </a:r>
            <a:r>
              <a:rPr lang="en-US" sz="2000" b="0" i="0" dirty="0">
                <a:solidFill>
                  <a:srgbClr val="1F1F1F"/>
                </a:solidFill>
                <a:effectLst/>
                <a:latin typeface="Roboto" panose="02000000000000000000" pitchFamily="2" charset="0"/>
              </a:rPr>
              <a:t>='balanced' in the logistic regression model. This gives more importance to the minority class (stroke) during training.</a:t>
            </a:r>
          </a:p>
          <a:p>
            <a:pPr algn="l">
              <a:spcAft>
                <a:spcPts val="450"/>
              </a:spcAft>
              <a:buFont typeface="Arial" panose="020B0604020202020204" pitchFamily="34" charset="0"/>
              <a:buChar char="•"/>
            </a:pPr>
            <a:r>
              <a:rPr lang="en-US" sz="2000" b="1" i="0" dirty="0">
                <a:solidFill>
                  <a:srgbClr val="1F1F1F"/>
                </a:solidFill>
                <a:effectLst/>
                <a:latin typeface="Roboto" panose="02000000000000000000" pitchFamily="2" charset="0"/>
              </a:rPr>
              <a:t>Resampling Techniques:</a:t>
            </a:r>
            <a:endParaRPr lang="en-US" sz="2000" b="0" i="0" dirty="0">
              <a:solidFill>
                <a:srgbClr val="1F1F1F"/>
              </a:solidFill>
              <a:effectLst/>
              <a:latin typeface="Roboto" panose="02000000000000000000" pitchFamily="2" charset="0"/>
            </a:endParaRPr>
          </a:p>
          <a:p>
            <a:pPr marL="742950" lvl="1" indent="-285750" algn="l">
              <a:spcAft>
                <a:spcPts val="450"/>
              </a:spcAft>
              <a:buFont typeface="Arial" panose="020B0604020202020204" pitchFamily="34" charset="0"/>
              <a:buChar char="•"/>
            </a:pPr>
            <a:r>
              <a:rPr lang="en-US" sz="2000" b="1" i="0" dirty="0">
                <a:solidFill>
                  <a:srgbClr val="1F1F1F"/>
                </a:solidFill>
                <a:effectLst/>
                <a:latin typeface="Roboto" panose="02000000000000000000" pitchFamily="2" charset="0"/>
              </a:rPr>
              <a:t>Oversampling:</a:t>
            </a:r>
            <a:r>
              <a:rPr lang="en-US" sz="2000" b="0" i="0" dirty="0">
                <a:solidFill>
                  <a:srgbClr val="1F1F1F"/>
                </a:solidFill>
                <a:effectLst/>
                <a:latin typeface="Roboto" panose="02000000000000000000" pitchFamily="2" charset="0"/>
              </a:rPr>
              <a:t> Use techniques like SMOTE (Synthetic Minority Over-sampling Technique) to generate synthetic examples of the minority class.</a:t>
            </a:r>
          </a:p>
          <a:p>
            <a:pPr marL="742950" lvl="1" indent="-285750" algn="l">
              <a:spcAft>
                <a:spcPts val="450"/>
              </a:spcAft>
              <a:buFont typeface="Arial" panose="020B0604020202020204" pitchFamily="34" charset="0"/>
              <a:buChar char="•"/>
            </a:pPr>
            <a:r>
              <a:rPr lang="en-US" sz="2000" b="1" i="0" dirty="0" err="1">
                <a:solidFill>
                  <a:srgbClr val="1F1F1F"/>
                </a:solidFill>
                <a:effectLst/>
                <a:latin typeface="Roboto" panose="02000000000000000000" pitchFamily="2" charset="0"/>
              </a:rPr>
              <a:t>Undersampling</a:t>
            </a:r>
            <a:r>
              <a:rPr lang="en-US" sz="2000" b="1" i="0" dirty="0">
                <a:solidFill>
                  <a:srgbClr val="1F1F1F"/>
                </a:solidFill>
                <a:effectLst/>
                <a:latin typeface="Roboto" panose="02000000000000000000" pitchFamily="2" charset="0"/>
              </a:rPr>
              <a:t>:</a:t>
            </a:r>
            <a:r>
              <a:rPr lang="en-US" sz="2000" b="0" i="0" dirty="0">
                <a:solidFill>
                  <a:srgbClr val="1F1F1F"/>
                </a:solidFill>
                <a:effectLst/>
                <a:latin typeface="Roboto" panose="02000000000000000000" pitchFamily="2" charset="0"/>
              </a:rPr>
              <a:t> Reduce the number of majority class examples to balance the dataset.</a:t>
            </a:r>
          </a:p>
          <a:p>
            <a:pPr algn="l">
              <a:spcAft>
                <a:spcPts val="450"/>
              </a:spcAft>
              <a:buFont typeface="Arial" panose="020B0604020202020204" pitchFamily="34" charset="0"/>
              <a:buChar char="•"/>
            </a:pPr>
            <a:r>
              <a:rPr lang="en-US" sz="2000" b="1" i="0" dirty="0">
                <a:solidFill>
                  <a:srgbClr val="1F1F1F"/>
                </a:solidFill>
                <a:effectLst/>
                <a:latin typeface="Roboto" panose="02000000000000000000" pitchFamily="2" charset="0"/>
              </a:rPr>
              <a:t>Evaluation Metrics:</a:t>
            </a:r>
            <a:r>
              <a:rPr lang="en-US" sz="2000" b="0" i="0" dirty="0">
                <a:solidFill>
                  <a:srgbClr val="1F1F1F"/>
                </a:solidFill>
                <a:effectLst/>
                <a:latin typeface="Roboto" panose="02000000000000000000" pitchFamily="2" charset="0"/>
              </a:rPr>
              <a:t> Instead of relying solely on accuracy, use metrics like precision, recall, and F1 score to evaluate model performance on imbalanced datasets.</a:t>
            </a:r>
          </a:p>
          <a:p>
            <a:pPr algn="l">
              <a:spcAft>
                <a:spcPts val="450"/>
              </a:spcAft>
            </a:pPr>
            <a:endParaRPr lang="en-US" sz="2400" b="0" i="0" dirty="0">
              <a:solidFill>
                <a:srgbClr val="1F1F1F"/>
              </a:solidFill>
              <a:effectLst/>
              <a:latin typeface="Roboto" panose="02000000000000000000" pitchFamily="2" charset="0"/>
            </a:endParaRPr>
          </a:p>
        </p:txBody>
      </p:sp>
    </p:spTree>
    <p:extLst>
      <p:ext uri="{BB962C8B-B14F-4D97-AF65-F5344CB8AC3E}">
        <p14:creationId xmlns:p14="http://schemas.microsoft.com/office/powerpoint/2010/main" val="22378680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5CDAD70F-F4D7-C2E8-A90F-66B66479939F}"/>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A358E39D-3CC0-9935-D4F5-69664615359D}"/>
              </a:ext>
            </a:extLst>
          </p:cNvPr>
          <p:cNvSpPr txBox="1"/>
          <p:nvPr/>
        </p:nvSpPr>
        <p:spPr>
          <a:xfrm>
            <a:off x="561473" y="465221"/>
            <a:ext cx="9416715" cy="707886"/>
          </a:xfrm>
          <a:prstGeom prst="rect">
            <a:avLst/>
          </a:prstGeom>
          <a:noFill/>
        </p:spPr>
        <p:txBody>
          <a:bodyPr wrap="square" rtlCol="0">
            <a:spAutoFit/>
          </a:bodyPr>
          <a:lstStyle/>
          <a:p>
            <a:r>
              <a:rPr lang="en-IN" sz="4000" b="1" i="0" dirty="0">
                <a:solidFill>
                  <a:srgbClr val="1F1F1F"/>
                </a:solidFill>
                <a:effectLst/>
                <a:latin typeface="Roboto" panose="02000000000000000000" pitchFamily="2" charset="0"/>
              </a:rPr>
              <a:t>Observations and Recommendations</a:t>
            </a:r>
            <a:endParaRPr lang="en-IN" dirty="0"/>
          </a:p>
        </p:txBody>
      </p:sp>
      <p:sp>
        <p:nvSpPr>
          <p:cNvPr id="3" name="TextBox 2">
            <a:extLst>
              <a:ext uri="{FF2B5EF4-FFF2-40B4-BE49-F238E27FC236}">
                <a16:creationId xmlns:a16="http://schemas.microsoft.com/office/drawing/2014/main" id="{75A12AD7-3273-6155-3513-404CA71A1BE0}"/>
              </a:ext>
            </a:extLst>
          </p:cNvPr>
          <p:cNvSpPr txBox="1"/>
          <p:nvPr/>
        </p:nvSpPr>
        <p:spPr>
          <a:xfrm>
            <a:off x="561474" y="1459832"/>
            <a:ext cx="12897852" cy="6376104"/>
          </a:xfrm>
          <a:prstGeom prst="rect">
            <a:avLst/>
          </a:prstGeom>
          <a:noFill/>
        </p:spPr>
        <p:txBody>
          <a:bodyPr wrap="square" rtlCol="0">
            <a:spAutoFit/>
          </a:bodyPr>
          <a:lstStyle/>
          <a:p>
            <a:pPr algn="l">
              <a:spcAft>
                <a:spcPts val="450"/>
              </a:spcAft>
            </a:pPr>
            <a:r>
              <a:rPr lang="en-US" sz="3200" b="1" i="0" dirty="0">
                <a:solidFill>
                  <a:srgbClr val="1F1F1F"/>
                </a:solidFill>
                <a:effectLst/>
                <a:latin typeface="Roboto" panose="02000000000000000000" pitchFamily="2" charset="0"/>
              </a:rPr>
              <a:t>Observations:</a:t>
            </a:r>
          </a:p>
          <a:p>
            <a:pPr algn="l">
              <a:spcAft>
                <a:spcPts val="450"/>
              </a:spcAft>
            </a:pPr>
            <a:endParaRPr lang="en-US" sz="3200" b="0" i="0" dirty="0">
              <a:solidFill>
                <a:srgbClr val="1F1F1F"/>
              </a:solidFill>
              <a:effectLst/>
              <a:latin typeface="Roboto" panose="02000000000000000000" pitchFamily="2" charset="0"/>
            </a:endParaRPr>
          </a:p>
          <a:p>
            <a:pPr algn="l">
              <a:buFont typeface="+mj-lt"/>
              <a:buAutoNum type="arabicPeriod"/>
            </a:pPr>
            <a:r>
              <a:rPr lang="en-US" sz="2400" b="1" i="0" dirty="0">
                <a:solidFill>
                  <a:srgbClr val="1F1F1F"/>
                </a:solidFill>
                <a:effectLst/>
                <a:latin typeface="Roboto" panose="02000000000000000000" pitchFamily="2" charset="0"/>
              </a:rPr>
              <a:t>Important Features:</a:t>
            </a:r>
            <a:r>
              <a:rPr lang="en-US" sz="2400" b="0" i="0" dirty="0">
                <a:solidFill>
                  <a:srgbClr val="1F1F1F"/>
                </a:solidFill>
                <a:effectLst/>
                <a:latin typeface="Roboto" panose="02000000000000000000" pitchFamily="2" charset="0"/>
              </a:rPr>
              <a:t> Age, average glucose level, and hypertension are the most significant predictors of stroke, according to the feature importance scores.</a:t>
            </a:r>
          </a:p>
          <a:p>
            <a:pPr algn="l">
              <a:buFont typeface="+mj-lt"/>
              <a:buAutoNum type="arabicPeriod"/>
            </a:pPr>
            <a:endParaRPr lang="en-US" sz="2400" b="0" i="0" dirty="0">
              <a:solidFill>
                <a:srgbClr val="1F1F1F"/>
              </a:solidFill>
              <a:effectLst/>
              <a:latin typeface="Roboto" panose="02000000000000000000" pitchFamily="2" charset="0"/>
            </a:endParaRPr>
          </a:p>
          <a:p>
            <a:pPr algn="l">
              <a:buFont typeface="+mj-lt"/>
              <a:buAutoNum type="arabicPeriod"/>
            </a:pPr>
            <a:r>
              <a:rPr lang="en-US" sz="2400" b="1" i="0" dirty="0">
                <a:solidFill>
                  <a:srgbClr val="1F1F1F"/>
                </a:solidFill>
                <a:effectLst/>
                <a:latin typeface="Roboto" panose="02000000000000000000" pitchFamily="2" charset="0"/>
              </a:rPr>
              <a:t>Performance Gaps:</a:t>
            </a:r>
            <a:r>
              <a:rPr lang="en-US" sz="2400" b="0" i="0" dirty="0">
                <a:solidFill>
                  <a:srgbClr val="1F1F1F"/>
                </a:solidFill>
                <a:effectLst/>
                <a:latin typeface="Roboto" panose="02000000000000000000" pitchFamily="2" charset="0"/>
              </a:rPr>
              <a:t> The logistic regression model has high accuracy but suffers from low precision and recall. This is likely due to class imbalance.</a:t>
            </a:r>
          </a:p>
          <a:p>
            <a:pPr algn="l">
              <a:buFont typeface="+mj-lt"/>
              <a:buAutoNum type="arabicPeriod"/>
            </a:pPr>
            <a:endParaRPr lang="en-US" sz="2400" b="0" i="0" dirty="0">
              <a:solidFill>
                <a:srgbClr val="1F1F1F"/>
              </a:solidFill>
              <a:effectLst/>
              <a:latin typeface="Roboto" panose="02000000000000000000" pitchFamily="2" charset="0"/>
            </a:endParaRPr>
          </a:p>
          <a:p>
            <a:pPr algn="l">
              <a:buFont typeface="+mj-lt"/>
              <a:buAutoNum type="arabicPeriod"/>
            </a:pPr>
            <a:r>
              <a:rPr lang="en-US" sz="2400" b="1" i="0" dirty="0">
                <a:solidFill>
                  <a:srgbClr val="1F1F1F"/>
                </a:solidFill>
                <a:effectLst/>
                <a:latin typeface="Roboto" panose="02000000000000000000" pitchFamily="2" charset="0"/>
              </a:rPr>
              <a:t>Class Imbalance:</a:t>
            </a:r>
            <a:r>
              <a:rPr lang="en-US" sz="2400" b="0" i="0" dirty="0">
                <a:solidFill>
                  <a:srgbClr val="1F1F1F"/>
                </a:solidFill>
                <a:effectLst/>
                <a:latin typeface="Roboto" panose="02000000000000000000" pitchFamily="2" charset="0"/>
              </a:rPr>
              <a:t> The dataset contains more non-stroke instances than stroke instances, which affects model performance. Class imbalance can lead the model to favor the majority class (non-stroke).</a:t>
            </a:r>
          </a:p>
          <a:p>
            <a:pPr algn="l">
              <a:buFont typeface="+mj-lt"/>
              <a:buAutoNum type="arabicPeriod"/>
            </a:pPr>
            <a:endParaRPr lang="en-US" sz="2400" b="0" i="0" dirty="0">
              <a:solidFill>
                <a:srgbClr val="1F1F1F"/>
              </a:solidFill>
              <a:effectLst/>
              <a:latin typeface="Roboto" panose="02000000000000000000" pitchFamily="2" charset="0"/>
            </a:endParaRPr>
          </a:p>
          <a:p>
            <a:pPr algn="l">
              <a:buFont typeface="+mj-lt"/>
              <a:buAutoNum type="arabicPeriod"/>
            </a:pPr>
            <a:r>
              <a:rPr lang="en-US" sz="2400" b="1" i="0" dirty="0">
                <a:solidFill>
                  <a:srgbClr val="1F1F1F"/>
                </a:solidFill>
                <a:effectLst/>
                <a:latin typeface="Roboto" panose="02000000000000000000" pitchFamily="2" charset="0"/>
              </a:rPr>
              <a:t>Linear Model Limitation:</a:t>
            </a:r>
            <a:r>
              <a:rPr lang="en-US" sz="2400" b="0" i="0" dirty="0">
                <a:solidFill>
                  <a:srgbClr val="1F1F1F"/>
                </a:solidFill>
                <a:effectLst/>
                <a:latin typeface="Roboto" panose="02000000000000000000" pitchFamily="2" charset="0"/>
              </a:rPr>
              <a:t> While logistic regression is simple and interpretable, it may not capture complex relationships in the data as well as other models (e.g., Random Forest, </a:t>
            </a:r>
            <a:r>
              <a:rPr lang="en-US" sz="2400" b="0" i="0" dirty="0" err="1">
                <a:solidFill>
                  <a:srgbClr val="1F1F1F"/>
                </a:solidFill>
                <a:effectLst/>
                <a:latin typeface="Roboto" panose="02000000000000000000" pitchFamily="2" charset="0"/>
              </a:rPr>
              <a:t>XGBoost</a:t>
            </a:r>
            <a:r>
              <a:rPr lang="en-US" sz="2400" b="0" i="0" dirty="0">
                <a:solidFill>
                  <a:srgbClr val="1F1F1F"/>
                </a:solidFill>
                <a:effectLst/>
                <a:latin typeface="Roboto" panose="02000000000000000000" pitchFamily="2" charset="0"/>
              </a:rPr>
              <a:t>).</a:t>
            </a:r>
          </a:p>
          <a:p>
            <a:pPr algn="l">
              <a:spcAft>
                <a:spcPts val="450"/>
              </a:spcAft>
            </a:pPr>
            <a:endParaRPr lang="en-US" sz="2400" b="0" i="0" dirty="0">
              <a:solidFill>
                <a:srgbClr val="1F1F1F"/>
              </a:solidFill>
              <a:effectLst/>
              <a:latin typeface="Roboto" panose="02000000000000000000" pitchFamily="2" charset="0"/>
            </a:endParaRPr>
          </a:p>
        </p:txBody>
      </p:sp>
    </p:spTree>
    <p:extLst>
      <p:ext uri="{BB962C8B-B14F-4D97-AF65-F5344CB8AC3E}">
        <p14:creationId xmlns:p14="http://schemas.microsoft.com/office/powerpoint/2010/main" val="40256369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name="Slide 3">
    <p:spTree>
      <p:nvGrpSpPr>
        <p:cNvPr id="1" name=""/>
        <p:cNvGrpSpPr/>
        <p:nvPr/>
      </p:nvGrpSpPr>
      <p:grpSpPr>
        <a:xfrm>
          <a:off x="0" y="0"/>
          <a:ext cx="0" cy="0"/>
          <a:chOff x="0" y="0"/>
          <a:chExt cx="0" cy="0"/>
        </a:xfrm>
      </p:grpSpPr>
      <p:sp>
        <p:nvSpPr>
          <p:cNvPr id="2" name="Text 0"/>
          <p:cNvSpPr/>
          <p:nvPr/>
        </p:nvSpPr>
        <p:spPr>
          <a:xfrm>
            <a:off x="864037" y="774144"/>
            <a:ext cx="10398800" cy="771525"/>
          </a:xfrm>
          <a:prstGeom prst="rect">
            <a:avLst/>
          </a:prstGeom>
          <a:noFill/>
          <a:ln/>
        </p:spPr>
        <p:txBody>
          <a:bodyPr wrap="none" lIns="0" tIns="0" rIns="0" bIns="0" rtlCol="0" anchor="t"/>
          <a:lstStyle/>
          <a:p>
            <a:pPr marL="0" indent="0">
              <a:lnSpc>
                <a:spcPts val="6050"/>
              </a:lnSpc>
              <a:buNone/>
            </a:pPr>
            <a:r>
              <a:rPr lang="en-US" sz="4850" b="1" kern="0" spc="-146" dirty="0">
                <a:solidFill>
                  <a:srgbClr val="000000"/>
                </a:solidFill>
                <a:latin typeface="Inter Bold" pitchFamily="34" charset="0"/>
                <a:ea typeface="Inter Bold" pitchFamily="34" charset="-122"/>
                <a:cs typeface="Inter Bold" pitchFamily="34" charset="-120"/>
              </a:rPr>
              <a:t>Data Exploration and Pre-processing</a:t>
            </a:r>
            <a:endParaRPr lang="en-US" sz="4850" dirty="0"/>
          </a:p>
        </p:txBody>
      </p:sp>
      <p:sp>
        <p:nvSpPr>
          <p:cNvPr id="3" name="Shape 1"/>
          <p:cNvSpPr/>
          <p:nvPr/>
        </p:nvSpPr>
        <p:spPr>
          <a:xfrm>
            <a:off x="864037" y="2317075"/>
            <a:ext cx="555427" cy="555427"/>
          </a:xfrm>
          <a:prstGeom prst="roundRect">
            <a:avLst>
              <a:gd name="adj" fmla="val 18669"/>
            </a:avLst>
          </a:prstGeom>
          <a:solidFill>
            <a:srgbClr val="DADBF1"/>
          </a:solidFill>
          <a:ln w="15240">
            <a:solidFill>
              <a:srgbClr val="C0C1D7"/>
            </a:solidFill>
            <a:prstDash val="solid"/>
          </a:ln>
        </p:spPr>
      </p:sp>
      <p:sp>
        <p:nvSpPr>
          <p:cNvPr id="4" name="Text 2"/>
          <p:cNvSpPr/>
          <p:nvPr/>
        </p:nvSpPr>
        <p:spPr>
          <a:xfrm>
            <a:off x="1067395" y="2409587"/>
            <a:ext cx="148590" cy="370284"/>
          </a:xfrm>
          <a:prstGeom prst="rect">
            <a:avLst/>
          </a:prstGeom>
          <a:noFill/>
          <a:ln/>
        </p:spPr>
        <p:txBody>
          <a:bodyPr wrap="none" lIns="0" tIns="0" rIns="0" bIns="0" rtlCol="0" anchor="t"/>
          <a:lstStyle/>
          <a:p>
            <a:pPr marL="0" indent="0" algn="ctr">
              <a:lnSpc>
                <a:spcPts val="2900"/>
              </a:lnSpc>
              <a:buNone/>
            </a:pPr>
            <a:r>
              <a:rPr lang="en-US" sz="2900" b="1" kern="0" spc="-87" dirty="0">
                <a:solidFill>
                  <a:srgbClr val="272525"/>
                </a:solidFill>
                <a:latin typeface="Inter Bold" pitchFamily="34" charset="0"/>
                <a:ea typeface="Inter Bold" pitchFamily="34" charset="-122"/>
                <a:cs typeface="Inter Bold" pitchFamily="34" charset="-120"/>
              </a:rPr>
              <a:t>1</a:t>
            </a:r>
            <a:endParaRPr lang="en-US" sz="2900" dirty="0"/>
          </a:p>
        </p:txBody>
      </p:sp>
      <p:sp>
        <p:nvSpPr>
          <p:cNvPr id="5" name="Text 3"/>
          <p:cNvSpPr/>
          <p:nvPr/>
        </p:nvSpPr>
        <p:spPr>
          <a:xfrm>
            <a:off x="1666280" y="2317075"/>
            <a:ext cx="3333988" cy="771525"/>
          </a:xfrm>
          <a:prstGeom prst="rect">
            <a:avLst/>
          </a:prstGeom>
          <a:noFill/>
          <a:ln/>
        </p:spPr>
        <p:txBody>
          <a:bodyPr wrap="square" lIns="0" tIns="0" rIns="0" bIns="0" rtlCol="0" anchor="t"/>
          <a:lstStyle/>
          <a:p>
            <a:pPr marL="0" indent="0">
              <a:lnSpc>
                <a:spcPts val="3000"/>
              </a:lnSpc>
              <a:buNone/>
            </a:pPr>
            <a:r>
              <a:rPr lang="en-US" sz="2400" b="1" kern="0" spc="-73" dirty="0">
                <a:solidFill>
                  <a:srgbClr val="272525"/>
                </a:solidFill>
                <a:latin typeface="Inter Bold" pitchFamily="34" charset="0"/>
                <a:ea typeface="Inter Bold" pitchFamily="34" charset="-122"/>
                <a:cs typeface="Inter Bold" pitchFamily="34" charset="-120"/>
              </a:rPr>
              <a:t>Import Libraries and Load Dataset</a:t>
            </a:r>
            <a:endParaRPr lang="en-US" sz="2400" dirty="0"/>
          </a:p>
        </p:txBody>
      </p:sp>
      <p:sp>
        <p:nvSpPr>
          <p:cNvPr id="6" name="Text 4"/>
          <p:cNvSpPr/>
          <p:nvPr/>
        </p:nvSpPr>
        <p:spPr>
          <a:xfrm>
            <a:off x="1666280" y="3236714"/>
            <a:ext cx="3333988" cy="1580198"/>
          </a:xfrm>
          <a:prstGeom prst="rect">
            <a:avLst/>
          </a:prstGeom>
          <a:noFill/>
          <a:ln/>
        </p:spPr>
        <p:txBody>
          <a:bodyPr wrap="square" lIns="0" tIns="0" rIns="0" bIns="0" rtlCol="0" anchor="t"/>
          <a:lstStyle/>
          <a:p>
            <a:pPr marL="0" indent="0">
              <a:lnSpc>
                <a:spcPts val="3100"/>
              </a:lnSpc>
              <a:buNone/>
            </a:pPr>
            <a:r>
              <a:rPr lang="en-US" sz="1900" kern="0" spc="-39" dirty="0">
                <a:solidFill>
                  <a:srgbClr val="272525"/>
                </a:solidFill>
                <a:latin typeface="Inter" pitchFamily="34" charset="0"/>
                <a:ea typeface="Inter" pitchFamily="34" charset="-122"/>
                <a:cs typeface="Inter" pitchFamily="34" charset="-120"/>
              </a:rPr>
              <a:t>We begin by importing necessary libraries and loading the stroke dataset into a pandas DataFrame.</a:t>
            </a:r>
            <a:endParaRPr lang="en-US" sz="1900" dirty="0"/>
          </a:p>
        </p:txBody>
      </p:sp>
      <p:sp>
        <p:nvSpPr>
          <p:cNvPr id="7" name="Shape 5"/>
          <p:cNvSpPr/>
          <p:nvPr/>
        </p:nvSpPr>
        <p:spPr>
          <a:xfrm>
            <a:off x="5247084" y="2317075"/>
            <a:ext cx="555427" cy="555427"/>
          </a:xfrm>
          <a:prstGeom prst="roundRect">
            <a:avLst>
              <a:gd name="adj" fmla="val 18669"/>
            </a:avLst>
          </a:prstGeom>
          <a:solidFill>
            <a:srgbClr val="DADBF1"/>
          </a:solidFill>
          <a:ln w="15240">
            <a:solidFill>
              <a:srgbClr val="C0C1D7"/>
            </a:solidFill>
            <a:prstDash val="solid"/>
          </a:ln>
        </p:spPr>
      </p:sp>
      <p:sp>
        <p:nvSpPr>
          <p:cNvPr id="8" name="Text 6"/>
          <p:cNvSpPr/>
          <p:nvPr/>
        </p:nvSpPr>
        <p:spPr>
          <a:xfrm>
            <a:off x="5413653" y="2409587"/>
            <a:ext cx="222171" cy="370284"/>
          </a:xfrm>
          <a:prstGeom prst="rect">
            <a:avLst/>
          </a:prstGeom>
          <a:noFill/>
          <a:ln/>
        </p:spPr>
        <p:txBody>
          <a:bodyPr wrap="none" lIns="0" tIns="0" rIns="0" bIns="0" rtlCol="0" anchor="t"/>
          <a:lstStyle/>
          <a:p>
            <a:pPr marL="0" indent="0" algn="ctr">
              <a:lnSpc>
                <a:spcPts val="2900"/>
              </a:lnSpc>
              <a:buNone/>
            </a:pPr>
            <a:r>
              <a:rPr lang="en-US" sz="2900" b="1" kern="0" spc="-87" dirty="0">
                <a:solidFill>
                  <a:srgbClr val="272525"/>
                </a:solidFill>
                <a:latin typeface="Inter Bold" pitchFamily="34" charset="0"/>
                <a:ea typeface="Inter Bold" pitchFamily="34" charset="-122"/>
                <a:cs typeface="Inter Bold" pitchFamily="34" charset="-120"/>
              </a:rPr>
              <a:t>2</a:t>
            </a:r>
            <a:endParaRPr lang="en-US" sz="2900" dirty="0"/>
          </a:p>
        </p:txBody>
      </p:sp>
      <p:sp>
        <p:nvSpPr>
          <p:cNvPr id="9" name="Text 7"/>
          <p:cNvSpPr/>
          <p:nvPr/>
        </p:nvSpPr>
        <p:spPr>
          <a:xfrm>
            <a:off x="6049328" y="2317075"/>
            <a:ext cx="3333988" cy="771525"/>
          </a:xfrm>
          <a:prstGeom prst="rect">
            <a:avLst/>
          </a:prstGeom>
          <a:noFill/>
          <a:ln/>
        </p:spPr>
        <p:txBody>
          <a:bodyPr wrap="square" lIns="0" tIns="0" rIns="0" bIns="0" rtlCol="0" anchor="t"/>
          <a:lstStyle/>
          <a:p>
            <a:pPr marL="0" indent="0">
              <a:lnSpc>
                <a:spcPts val="3000"/>
              </a:lnSpc>
              <a:buNone/>
            </a:pPr>
            <a:r>
              <a:rPr lang="en-US" sz="2400" b="1" kern="0" spc="-73" dirty="0">
                <a:solidFill>
                  <a:srgbClr val="272525"/>
                </a:solidFill>
                <a:latin typeface="Inter Bold" pitchFamily="34" charset="0"/>
                <a:ea typeface="Inter Bold" pitchFamily="34" charset="-122"/>
                <a:cs typeface="Inter Bold" pitchFamily="34" charset="-120"/>
              </a:rPr>
              <a:t>Dataset Overview and Basic Metrics</a:t>
            </a:r>
            <a:endParaRPr lang="en-US" sz="2400" dirty="0"/>
          </a:p>
        </p:txBody>
      </p:sp>
      <p:sp>
        <p:nvSpPr>
          <p:cNvPr id="10" name="Text 8"/>
          <p:cNvSpPr/>
          <p:nvPr/>
        </p:nvSpPr>
        <p:spPr>
          <a:xfrm>
            <a:off x="6049328" y="3236714"/>
            <a:ext cx="3333988" cy="1975247"/>
          </a:xfrm>
          <a:prstGeom prst="rect">
            <a:avLst/>
          </a:prstGeom>
          <a:noFill/>
          <a:ln/>
        </p:spPr>
        <p:txBody>
          <a:bodyPr wrap="square" lIns="0" tIns="0" rIns="0" bIns="0" rtlCol="0" anchor="t"/>
          <a:lstStyle/>
          <a:p>
            <a:pPr marL="0" indent="0">
              <a:lnSpc>
                <a:spcPts val="3100"/>
              </a:lnSpc>
              <a:buNone/>
            </a:pPr>
            <a:r>
              <a:rPr lang="en-US" sz="1900" kern="0" spc="-39" dirty="0">
                <a:solidFill>
                  <a:srgbClr val="272525"/>
                </a:solidFill>
                <a:latin typeface="Inter" pitchFamily="34" charset="0"/>
                <a:ea typeface="Inter" pitchFamily="34" charset="-122"/>
                <a:cs typeface="Inter" pitchFamily="34" charset="-120"/>
              </a:rPr>
              <a:t>This step involves exploring basic information about the dataset, including missing values, data types, and statistical summaries.</a:t>
            </a:r>
            <a:endParaRPr lang="en-US" sz="1900" dirty="0"/>
          </a:p>
        </p:txBody>
      </p:sp>
      <p:sp>
        <p:nvSpPr>
          <p:cNvPr id="11" name="Shape 9"/>
          <p:cNvSpPr/>
          <p:nvPr/>
        </p:nvSpPr>
        <p:spPr>
          <a:xfrm>
            <a:off x="9630132" y="2317075"/>
            <a:ext cx="555427" cy="555427"/>
          </a:xfrm>
          <a:prstGeom prst="roundRect">
            <a:avLst>
              <a:gd name="adj" fmla="val 18669"/>
            </a:avLst>
          </a:prstGeom>
          <a:solidFill>
            <a:srgbClr val="DADBF1"/>
          </a:solidFill>
          <a:ln w="15240">
            <a:solidFill>
              <a:srgbClr val="C0C1D7"/>
            </a:solidFill>
            <a:prstDash val="solid"/>
          </a:ln>
        </p:spPr>
      </p:sp>
      <p:sp>
        <p:nvSpPr>
          <p:cNvPr id="12" name="Text 10"/>
          <p:cNvSpPr/>
          <p:nvPr/>
        </p:nvSpPr>
        <p:spPr>
          <a:xfrm>
            <a:off x="9793843" y="2409587"/>
            <a:ext cx="228005" cy="370284"/>
          </a:xfrm>
          <a:prstGeom prst="rect">
            <a:avLst/>
          </a:prstGeom>
          <a:noFill/>
          <a:ln/>
        </p:spPr>
        <p:txBody>
          <a:bodyPr wrap="none" lIns="0" tIns="0" rIns="0" bIns="0" rtlCol="0" anchor="t"/>
          <a:lstStyle/>
          <a:p>
            <a:pPr marL="0" indent="0" algn="ctr">
              <a:lnSpc>
                <a:spcPts val="2900"/>
              </a:lnSpc>
              <a:buNone/>
            </a:pPr>
            <a:r>
              <a:rPr lang="en-US" sz="2900" b="1" kern="0" spc="-87" dirty="0">
                <a:solidFill>
                  <a:srgbClr val="272525"/>
                </a:solidFill>
                <a:latin typeface="Inter Bold" pitchFamily="34" charset="0"/>
                <a:ea typeface="Inter Bold" pitchFamily="34" charset="-122"/>
                <a:cs typeface="Inter Bold" pitchFamily="34" charset="-120"/>
              </a:rPr>
              <a:t>3</a:t>
            </a:r>
            <a:endParaRPr lang="en-US" sz="2900" dirty="0"/>
          </a:p>
        </p:txBody>
      </p:sp>
      <p:sp>
        <p:nvSpPr>
          <p:cNvPr id="13" name="Text 11"/>
          <p:cNvSpPr/>
          <p:nvPr/>
        </p:nvSpPr>
        <p:spPr>
          <a:xfrm>
            <a:off x="10432375" y="2317075"/>
            <a:ext cx="3333988" cy="771525"/>
          </a:xfrm>
          <a:prstGeom prst="rect">
            <a:avLst/>
          </a:prstGeom>
          <a:noFill/>
          <a:ln/>
        </p:spPr>
        <p:txBody>
          <a:bodyPr wrap="square" lIns="0" tIns="0" rIns="0" bIns="0" rtlCol="0" anchor="t"/>
          <a:lstStyle/>
          <a:p>
            <a:pPr marL="0" indent="0">
              <a:lnSpc>
                <a:spcPts val="3000"/>
              </a:lnSpc>
              <a:buNone/>
            </a:pPr>
            <a:r>
              <a:rPr lang="en-US" sz="2400" b="1" kern="0" spc="-73" dirty="0">
                <a:solidFill>
                  <a:srgbClr val="272525"/>
                </a:solidFill>
                <a:latin typeface="Inter Bold" pitchFamily="34" charset="0"/>
                <a:ea typeface="Inter Bold" pitchFamily="34" charset="-122"/>
                <a:cs typeface="Inter Bold" pitchFamily="34" charset="-120"/>
              </a:rPr>
              <a:t>Statistical Summary of Categorical Data</a:t>
            </a:r>
            <a:endParaRPr lang="en-US" sz="2400" dirty="0"/>
          </a:p>
        </p:txBody>
      </p:sp>
      <p:sp>
        <p:nvSpPr>
          <p:cNvPr id="14" name="Text 12"/>
          <p:cNvSpPr/>
          <p:nvPr/>
        </p:nvSpPr>
        <p:spPr>
          <a:xfrm>
            <a:off x="10432375" y="3236714"/>
            <a:ext cx="3333988" cy="1975247"/>
          </a:xfrm>
          <a:prstGeom prst="rect">
            <a:avLst/>
          </a:prstGeom>
          <a:noFill/>
          <a:ln/>
        </p:spPr>
        <p:txBody>
          <a:bodyPr wrap="square" lIns="0" tIns="0" rIns="0" bIns="0" rtlCol="0" anchor="t"/>
          <a:lstStyle/>
          <a:p>
            <a:pPr marL="0" indent="0">
              <a:lnSpc>
                <a:spcPts val="3100"/>
              </a:lnSpc>
              <a:buNone/>
            </a:pPr>
            <a:r>
              <a:rPr lang="en-US" sz="1900" kern="0" spc="-39" dirty="0">
                <a:solidFill>
                  <a:srgbClr val="272525"/>
                </a:solidFill>
                <a:latin typeface="Inter" pitchFamily="34" charset="0"/>
                <a:ea typeface="Inter" pitchFamily="34" charset="-122"/>
                <a:cs typeface="Inter" pitchFamily="34" charset="-120"/>
              </a:rPr>
              <a:t>We analyze categorical columns to identify unique factors, missing values, and the need for data type conversions.</a:t>
            </a:r>
            <a:endParaRPr lang="en-US" sz="1900" dirty="0"/>
          </a:p>
        </p:txBody>
      </p:sp>
      <p:sp>
        <p:nvSpPr>
          <p:cNvPr id="15" name="Shape 13"/>
          <p:cNvSpPr/>
          <p:nvPr/>
        </p:nvSpPr>
        <p:spPr>
          <a:xfrm>
            <a:off x="864037" y="5736431"/>
            <a:ext cx="555427" cy="555427"/>
          </a:xfrm>
          <a:prstGeom prst="roundRect">
            <a:avLst>
              <a:gd name="adj" fmla="val 18669"/>
            </a:avLst>
          </a:prstGeom>
          <a:solidFill>
            <a:srgbClr val="DADBF1"/>
          </a:solidFill>
          <a:ln w="15240">
            <a:solidFill>
              <a:srgbClr val="C0C1D7"/>
            </a:solidFill>
            <a:prstDash val="solid"/>
          </a:ln>
        </p:spPr>
      </p:sp>
      <p:sp>
        <p:nvSpPr>
          <p:cNvPr id="16" name="Text 14"/>
          <p:cNvSpPr/>
          <p:nvPr/>
        </p:nvSpPr>
        <p:spPr>
          <a:xfrm>
            <a:off x="1022033" y="5828943"/>
            <a:ext cx="239316" cy="370284"/>
          </a:xfrm>
          <a:prstGeom prst="rect">
            <a:avLst/>
          </a:prstGeom>
          <a:noFill/>
          <a:ln/>
        </p:spPr>
        <p:txBody>
          <a:bodyPr wrap="none" lIns="0" tIns="0" rIns="0" bIns="0" rtlCol="0" anchor="t"/>
          <a:lstStyle/>
          <a:p>
            <a:pPr marL="0" indent="0" algn="ctr">
              <a:lnSpc>
                <a:spcPts val="2900"/>
              </a:lnSpc>
              <a:buNone/>
            </a:pPr>
            <a:r>
              <a:rPr lang="en-US" sz="2900" b="1" kern="0" spc="-87" dirty="0">
                <a:solidFill>
                  <a:srgbClr val="272525"/>
                </a:solidFill>
                <a:latin typeface="Inter Bold" pitchFamily="34" charset="0"/>
                <a:ea typeface="Inter Bold" pitchFamily="34" charset="-122"/>
                <a:cs typeface="Inter Bold" pitchFamily="34" charset="-120"/>
              </a:rPr>
              <a:t>4</a:t>
            </a:r>
            <a:endParaRPr lang="en-US" sz="2900" dirty="0"/>
          </a:p>
        </p:txBody>
      </p:sp>
      <p:sp>
        <p:nvSpPr>
          <p:cNvPr id="17" name="Text 15"/>
          <p:cNvSpPr/>
          <p:nvPr/>
        </p:nvSpPr>
        <p:spPr>
          <a:xfrm>
            <a:off x="1666280" y="5736431"/>
            <a:ext cx="3226951" cy="385763"/>
          </a:xfrm>
          <a:prstGeom prst="rect">
            <a:avLst/>
          </a:prstGeom>
          <a:noFill/>
          <a:ln/>
        </p:spPr>
        <p:txBody>
          <a:bodyPr wrap="none" lIns="0" tIns="0" rIns="0" bIns="0" rtlCol="0" anchor="t"/>
          <a:lstStyle/>
          <a:p>
            <a:pPr marL="0" indent="0">
              <a:lnSpc>
                <a:spcPts val="3000"/>
              </a:lnSpc>
              <a:buNone/>
            </a:pPr>
            <a:r>
              <a:rPr lang="en-US" sz="2400" b="1" kern="0" spc="-73" dirty="0">
                <a:solidFill>
                  <a:srgbClr val="272525"/>
                </a:solidFill>
                <a:latin typeface="Inter Bold" pitchFamily="34" charset="0"/>
                <a:ea typeface="Inter Bold" pitchFamily="34" charset="-122"/>
                <a:cs typeface="Inter Bold" pitchFamily="34" charset="-120"/>
              </a:rPr>
              <a:t>Handle Missing Values</a:t>
            </a:r>
            <a:endParaRPr lang="en-US" sz="2400" dirty="0"/>
          </a:p>
        </p:txBody>
      </p:sp>
      <p:sp>
        <p:nvSpPr>
          <p:cNvPr id="18" name="Text 16"/>
          <p:cNvSpPr/>
          <p:nvPr/>
        </p:nvSpPr>
        <p:spPr>
          <a:xfrm>
            <a:off x="1666280" y="6270308"/>
            <a:ext cx="5525572" cy="1185148"/>
          </a:xfrm>
          <a:prstGeom prst="rect">
            <a:avLst/>
          </a:prstGeom>
          <a:noFill/>
          <a:ln/>
        </p:spPr>
        <p:txBody>
          <a:bodyPr wrap="square" lIns="0" tIns="0" rIns="0" bIns="0" rtlCol="0" anchor="t"/>
          <a:lstStyle/>
          <a:p>
            <a:pPr marL="0" indent="0">
              <a:lnSpc>
                <a:spcPts val="3100"/>
              </a:lnSpc>
              <a:buNone/>
            </a:pPr>
            <a:r>
              <a:rPr lang="en-US" sz="1900" kern="0" spc="-39" dirty="0">
                <a:solidFill>
                  <a:srgbClr val="272525"/>
                </a:solidFill>
                <a:latin typeface="Inter" pitchFamily="34" charset="0"/>
                <a:ea typeface="Inter" pitchFamily="34" charset="-122"/>
                <a:cs typeface="Inter" pitchFamily="34" charset="-120"/>
              </a:rPr>
              <a:t>We address missing values effectively, considering imputation or removal based on the significance of missing data.</a:t>
            </a:r>
            <a:endParaRPr lang="en-US" sz="1900" dirty="0"/>
          </a:p>
        </p:txBody>
      </p:sp>
      <p:sp>
        <p:nvSpPr>
          <p:cNvPr id="19" name="Shape 17"/>
          <p:cNvSpPr/>
          <p:nvPr/>
        </p:nvSpPr>
        <p:spPr>
          <a:xfrm>
            <a:off x="7438668" y="5736431"/>
            <a:ext cx="555427" cy="555427"/>
          </a:xfrm>
          <a:prstGeom prst="roundRect">
            <a:avLst>
              <a:gd name="adj" fmla="val 18669"/>
            </a:avLst>
          </a:prstGeom>
          <a:solidFill>
            <a:srgbClr val="DADBF1"/>
          </a:solidFill>
          <a:ln w="15240">
            <a:solidFill>
              <a:srgbClr val="C0C1D7"/>
            </a:solidFill>
            <a:prstDash val="solid"/>
          </a:ln>
        </p:spPr>
      </p:sp>
      <p:sp>
        <p:nvSpPr>
          <p:cNvPr id="20" name="Text 18"/>
          <p:cNvSpPr/>
          <p:nvPr/>
        </p:nvSpPr>
        <p:spPr>
          <a:xfrm>
            <a:off x="7606665" y="5828943"/>
            <a:ext cx="219313" cy="370284"/>
          </a:xfrm>
          <a:prstGeom prst="rect">
            <a:avLst/>
          </a:prstGeom>
          <a:noFill/>
          <a:ln/>
        </p:spPr>
        <p:txBody>
          <a:bodyPr wrap="none" lIns="0" tIns="0" rIns="0" bIns="0" rtlCol="0" anchor="t"/>
          <a:lstStyle/>
          <a:p>
            <a:pPr marL="0" indent="0" algn="ctr">
              <a:lnSpc>
                <a:spcPts val="2900"/>
              </a:lnSpc>
              <a:buNone/>
            </a:pPr>
            <a:r>
              <a:rPr lang="en-US" sz="2900" b="1" kern="0" spc="-87" dirty="0">
                <a:solidFill>
                  <a:srgbClr val="272525"/>
                </a:solidFill>
                <a:latin typeface="Inter Bold" pitchFamily="34" charset="0"/>
                <a:ea typeface="Inter Bold" pitchFamily="34" charset="-122"/>
                <a:cs typeface="Inter Bold" pitchFamily="34" charset="-120"/>
              </a:rPr>
              <a:t>5</a:t>
            </a:r>
            <a:endParaRPr lang="en-US" sz="2900" dirty="0"/>
          </a:p>
        </p:txBody>
      </p:sp>
      <p:sp>
        <p:nvSpPr>
          <p:cNvPr id="21" name="Text 19"/>
          <p:cNvSpPr/>
          <p:nvPr/>
        </p:nvSpPr>
        <p:spPr>
          <a:xfrm>
            <a:off x="8240911" y="5736431"/>
            <a:ext cx="3302437" cy="385763"/>
          </a:xfrm>
          <a:prstGeom prst="rect">
            <a:avLst/>
          </a:prstGeom>
          <a:noFill/>
          <a:ln/>
        </p:spPr>
        <p:txBody>
          <a:bodyPr wrap="none" lIns="0" tIns="0" rIns="0" bIns="0" rtlCol="0" anchor="t"/>
          <a:lstStyle/>
          <a:p>
            <a:pPr marL="0" indent="0">
              <a:lnSpc>
                <a:spcPts val="3000"/>
              </a:lnSpc>
              <a:buNone/>
            </a:pPr>
            <a:r>
              <a:rPr lang="en-US" sz="2400" b="1" kern="0" spc="-73" dirty="0">
                <a:solidFill>
                  <a:srgbClr val="272525"/>
                </a:solidFill>
                <a:latin typeface="Inter Bold" pitchFamily="34" charset="0"/>
                <a:ea typeface="Inter Bold" pitchFamily="34" charset="-122"/>
                <a:cs typeface="Inter Bold" pitchFamily="34" charset="-120"/>
              </a:rPr>
              <a:t>Data Type Conversions</a:t>
            </a:r>
            <a:endParaRPr lang="en-US" sz="2400" dirty="0"/>
          </a:p>
        </p:txBody>
      </p:sp>
      <p:sp>
        <p:nvSpPr>
          <p:cNvPr id="22" name="Text 20"/>
          <p:cNvSpPr/>
          <p:nvPr/>
        </p:nvSpPr>
        <p:spPr>
          <a:xfrm>
            <a:off x="8240911" y="6270308"/>
            <a:ext cx="5525572" cy="1805582"/>
          </a:xfrm>
          <a:prstGeom prst="rect">
            <a:avLst/>
          </a:prstGeom>
          <a:noFill/>
          <a:ln/>
        </p:spPr>
        <p:txBody>
          <a:bodyPr wrap="square" lIns="0" tIns="0" rIns="0" bIns="0" rtlCol="0" anchor="t"/>
          <a:lstStyle/>
          <a:p>
            <a:pPr marL="0" indent="0">
              <a:lnSpc>
                <a:spcPts val="3100"/>
              </a:lnSpc>
              <a:buNone/>
            </a:pPr>
            <a:r>
              <a:rPr lang="en-US" sz="1900" kern="0" spc="-39" dirty="0">
                <a:solidFill>
                  <a:srgbClr val="272525"/>
                </a:solidFill>
                <a:latin typeface="Inter" pitchFamily="34" charset="0"/>
                <a:ea typeface="Inter" pitchFamily="34" charset="-122"/>
                <a:cs typeface="Inter" pitchFamily="34" charset="-120"/>
              </a:rPr>
              <a:t>We convert relevant columns to categorical or integer data types to optimize memory usage and ensure correct data types.</a:t>
            </a:r>
            <a:endParaRPr lang="en-US" sz="19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A3202C2C-D926-CEEC-BCE4-A1633B0B728F}"/>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57F2560D-D27E-9AA5-9D55-C6D526BE1730}"/>
              </a:ext>
            </a:extLst>
          </p:cNvPr>
          <p:cNvSpPr txBox="1"/>
          <p:nvPr/>
        </p:nvSpPr>
        <p:spPr>
          <a:xfrm>
            <a:off x="561473" y="465221"/>
            <a:ext cx="9416715" cy="707886"/>
          </a:xfrm>
          <a:prstGeom prst="rect">
            <a:avLst/>
          </a:prstGeom>
          <a:noFill/>
        </p:spPr>
        <p:txBody>
          <a:bodyPr wrap="square" rtlCol="0">
            <a:spAutoFit/>
          </a:bodyPr>
          <a:lstStyle/>
          <a:p>
            <a:r>
              <a:rPr lang="en-IN" sz="4000" b="1" i="0" dirty="0">
                <a:solidFill>
                  <a:srgbClr val="1F1F1F"/>
                </a:solidFill>
                <a:effectLst/>
                <a:latin typeface="Roboto" panose="02000000000000000000" pitchFamily="2" charset="0"/>
              </a:rPr>
              <a:t>Observations and Recommendations</a:t>
            </a:r>
            <a:endParaRPr lang="en-IN" dirty="0"/>
          </a:p>
        </p:txBody>
      </p:sp>
      <p:sp>
        <p:nvSpPr>
          <p:cNvPr id="3" name="TextBox 2">
            <a:extLst>
              <a:ext uri="{FF2B5EF4-FFF2-40B4-BE49-F238E27FC236}">
                <a16:creationId xmlns:a16="http://schemas.microsoft.com/office/drawing/2014/main" id="{2A9870E8-A6F9-7D8B-2FE0-7F935B4AAFC9}"/>
              </a:ext>
            </a:extLst>
          </p:cNvPr>
          <p:cNvSpPr txBox="1"/>
          <p:nvPr/>
        </p:nvSpPr>
        <p:spPr>
          <a:xfrm>
            <a:off x="561474" y="1459832"/>
            <a:ext cx="12897852" cy="6927537"/>
          </a:xfrm>
          <a:prstGeom prst="rect">
            <a:avLst/>
          </a:prstGeom>
          <a:noFill/>
        </p:spPr>
        <p:txBody>
          <a:bodyPr wrap="square" rtlCol="0">
            <a:spAutoFit/>
          </a:bodyPr>
          <a:lstStyle/>
          <a:p>
            <a:pPr algn="l">
              <a:spcAft>
                <a:spcPts val="450"/>
              </a:spcAft>
            </a:pPr>
            <a:r>
              <a:rPr lang="en-US" sz="3200" b="1" i="0" dirty="0">
                <a:solidFill>
                  <a:srgbClr val="1F1F1F"/>
                </a:solidFill>
                <a:effectLst/>
                <a:latin typeface="Roboto" panose="02000000000000000000" pitchFamily="2" charset="0"/>
              </a:rPr>
              <a:t>Recommendations</a:t>
            </a:r>
            <a:r>
              <a:rPr lang="en-US" sz="2400" b="1" i="0" dirty="0">
                <a:solidFill>
                  <a:srgbClr val="1F1F1F"/>
                </a:solidFill>
                <a:effectLst/>
                <a:latin typeface="Roboto" panose="02000000000000000000" pitchFamily="2" charset="0"/>
              </a:rPr>
              <a:t>:</a:t>
            </a:r>
            <a:endParaRPr lang="en-US" sz="2400" b="0" i="0" dirty="0">
              <a:solidFill>
                <a:srgbClr val="1F1F1F"/>
              </a:solidFill>
              <a:effectLst/>
              <a:latin typeface="Roboto" panose="02000000000000000000" pitchFamily="2" charset="0"/>
            </a:endParaRPr>
          </a:p>
          <a:p>
            <a:pPr algn="l">
              <a:buFont typeface="+mj-lt"/>
              <a:buAutoNum type="arabicPeriod"/>
            </a:pPr>
            <a:r>
              <a:rPr lang="en-US" sz="2400" b="1" i="0" dirty="0">
                <a:solidFill>
                  <a:srgbClr val="1F1F1F"/>
                </a:solidFill>
                <a:effectLst/>
                <a:latin typeface="Roboto" panose="02000000000000000000" pitchFamily="2" charset="0"/>
              </a:rPr>
              <a:t>Address Class Imbalance:</a:t>
            </a:r>
            <a:r>
              <a:rPr lang="en-US" sz="2400" b="0" i="0" dirty="0">
                <a:solidFill>
                  <a:srgbClr val="1F1F1F"/>
                </a:solidFill>
                <a:effectLst/>
                <a:latin typeface="Roboto" panose="02000000000000000000" pitchFamily="2" charset="0"/>
              </a:rPr>
              <a:t> Implement techniques like SMOTE or </a:t>
            </a:r>
            <a:r>
              <a:rPr lang="en-US" sz="2400" b="0" i="0" dirty="0" err="1">
                <a:solidFill>
                  <a:srgbClr val="1F1F1F"/>
                </a:solidFill>
                <a:effectLst/>
                <a:latin typeface="Roboto" panose="02000000000000000000" pitchFamily="2" charset="0"/>
              </a:rPr>
              <a:t>undersampling</a:t>
            </a:r>
            <a:r>
              <a:rPr lang="en-US" sz="2400" b="0" i="0" dirty="0">
                <a:solidFill>
                  <a:srgbClr val="1F1F1F"/>
                </a:solidFill>
                <a:effectLst/>
                <a:latin typeface="Roboto" panose="02000000000000000000" pitchFamily="2" charset="0"/>
              </a:rPr>
              <a:t> to balance the dataset and improve model performance on the minority class.</a:t>
            </a:r>
          </a:p>
          <a:p>
            <a:pPr algn="l">
              <a:buFont typeface="+mj-lt"/>
              <a:buAutoNum type="arabicPeriod"/>
            </a:pPr>
            <a:endParaRPr lang="en-US" sz="2400" b="0" i="0" dirty="0">
              <a:solidFill>
                <a:srgbClr val="1F1F1F"/>
              </a:solidFill>
              <a:effectLst/>
              <a:latin typeface="Roboto" panose="02000000000000000000" pitchFamily="2" charset="0"/>
            </a:endParaRPr>
          </a:p>
          <a:p>
            <a:pPr algn="l">
              <a:buFont typeface="+mj-lt"/>
              <a:buAutoNum type="arabicPeriod"/>
            </a:pPr>
            <a:r>
              <a:rPr lang="en-US" sz="2400" b="1" i="0" dirty="0">
                <a:solidFill>
                  <a:srgbClr val="1F1F1F"/>
                </a:solidFill>
                <a:effectLst/>
                <a:latin typeface="Roboto" panose="02000000000000000000" pitchFamily="2" charset="0"/>
              </a:rPr>
              <a:t>Try More Complex Models:</a:t>
            </a:r>
            <a:r>
              <a:rPr lang="en-US" sz="2400" b="0" i="0" dirty="0">
                <a:solidFill>
                  <a:srgbClr val="1F1F1F"/>
                </a:solidFill>
                <a:effectLst/>
                <a:latin typeface="Roboto" panose="02000000000000000000" pitchFamily="2" charset="0"/>
              </a:rPr>
              <a:t> Consider models like Random Forests, Gradient Boosting, or </a:t>
            </a:r>
            <a:r>
              <a:rPr lang="en-US" sz="2400" b="0" i="0" dirty="0" err="1">
                <a:solidFill>
                  <a:srgbClr val="1F1F1F"/>
                </a:solidFill>
                <a:effectLst/>
                <a:latin typeface="Roboto" panose="02000000000000000000" pitchFamily="2" charset="0"/>
              </a:rPr>
              <a:t>XGBoost</a:t>
            </a:r>
            <a:r>
              <a:rPr lang="en-US" sz="2400" b="0" i="0" dirty="0">
                <a:solidFill>
                  <a:srgbClr val="1F1F1F"/>
                </a:solidFill>
                <a:effectLst/>
                <a:latin typeface="Roboto" panose="02000000000000000000" pitchFamily="2" charset="0"/>
              </a:rPr>
              <a:t> for better handling of non-linear relationships and imbalanced data.</a:t>
            </a:r>
          </a:p>
          <a:p>
            <a:pPr algn="l">
              <a:buFont typeface="+mj-lt"/>
              <a:buAutoNum type="arabicPeriod"/>
            </a:pPr>
            <a:endParaRPr lang="en-US" sz="2400" b="0" i="0" dirty="0">
              <a:solidFill>
                <a:srgbClr val="1F1F1F"/>
              </a:solidFill>
              <a:effectLst/>
              <a:latin typeface="Roboto" panose="02000000000000000000" pitchFamily="2" charset="0"/>
            </a:endParaRPr>
          </a:p>
          <a:p>
            <a:pPr algn="l">
              <a:buFont typeface="+mj-lt"/>
              <a:buAutoNum type="arabicPeriod"/>
            </a:pPr>
            <a:r>
              <a:rPr lang="en-US" sz="2400" b="1" i="0" dirty="0">
                <a:solidFill>
                  <a:srgbClr val="1F1F1F"/>
                </a:solidFill>
                <a:effectLst/>
                <a:latin typeface="Roboto" panose="02000000000000000000" pitchFamily="2" charset="0"/>
              </a:rPr>
              <a:t>Threshold Tuning</a:t>
            </a:r>
            <a:r>
              <a:rPr lang="en-US" sz="2400" b="0" i="0" dirty="0">
                <a:solidFill>
                  <a:srgbClr val="1F1F1F"/>
                </a:solidFill>
                <a:effectLst/>
                <a:latin typeface="Roboto" panose="02000000000000000000" pitchFamily="2" charset="0"/>
              </a:rPr>
              <a:t>: Adjust the decision threshold to optimize precision and recall according to the specific application (e.g., minimizing false negatives might be crucial in stroke prediction).</a:t>
            </a:r>
          </a:p>
          <a:p>
            <a:pPr algn="l">
              <a:buFont typeface="+mj-lt"/>
              <a:buAutoNum type="arabicPeriod"/>
            </a:pPr>
            <a:endParaRPr lang="en-US" sz="2400" b="0" i="0" dirty="0">
              <a:solidFill>
                <a:srgbClr val="1F1F1F"/>
              </a:solidFill>
              <a:effectLst/>
              <a:latin typeface="Roboto" panose="02000000000000000000" pitchFamily="2" charset="0"/>
            </a:endParaRPr>
          </a:p>
          <a:p>
            <a:pPr algn="l">
              <a:buFont typeface="+mj-lt"/>
              <a:buAutoNum type="arabicPeriod"/>
            </a:pPr>
            <a:r>
              <a:rPr lang="en-US" sz="2400" b="1" i="0" dirty="0">
                <a:solidFill>
                  <a:srgbClr val="1F1F1F"/>
                </a:solidFill>
                <a:effectLst/>
                <a:latin typeface="Roboto" panose="02000000000000000000" pitchFamily="2" charset="0"/>
              </a:rPr>
              <a:t>Feature Engineering:</a:t>
            </a:r>
            <a:r>
              <a:rPr lang="en-US" sz="2400" b="0" i="0" dirty="0">
                <a:solidFill>
                  <a:srgbClr val="1F1F1F"/>
                </a:solidFill>
                <a:effectLst/>
                <a:latin typeface="Roboto" panose="02000000000000000000" pitchFamily="2" charset="0"/>
              </a:rPr>
              <a:t> Additional feature engineering, such as creating new features based on domain knowledge, could help improve model performance.</a:t>
            </a:r>
          </a:p>
          <a:p>
            <a:pPr algn="l">
              <a:buFont typeface="+mj-lt"/>
              <a:buAutoNum type="arabicPeriod"/>
            </a:pPr>
            <a:endParaRPr lang="en-US" sz="2400" b="0" i="0" dirty="0">
              <a:solidFill>
                <a:srgbClr val="1F1F1F"/>
              </a:solidFill>
              <a:effectLst/>
              <a:latin typeface="Roboto" panose="02000000000000000000" pitchFamily="2" charset="0"/>
            </a:endParaRPr>
          </a:p>
          <a:p>
            <a:pPr algn="l">
              <a:buFont typeface="+mj-lt"/>
              <a:buAutoNum type="arabicPeriod"/>
            </a:pPr>
            <a:r>
              <a:rPr lang="en-US" sz="2400" b="1" i="0" dirty="0">
                <a:solidFill>
                  <a:srgbClr val="1F1F1F"/>
                </a:solidFill>
                <a:effectLst/>
                <a:latin typeface="Roboto" panose="02000000000000000000" pitchFamily="2" charset="0"/>
              </a:rPr>
              <a:t>Evaluation with Multiple Metrics:</a:t>
            </a:r>
            <a:r>
              <a:rPr lang="en-US" sz="2400" b="0" i="0" dirty="0">
                <a:solidFill>
                  <a:srgbClr val="1F1F1F"/>
                </a:solidFill>
                <a:effectLst/>
                <a:latin typeface="Roboto" panose="02000000000000000000" pitchFamily="2" charset="0"/>
              </a:rPr>
              <a:t> Given the class imbalance, use evaluation metrics like F1 score, precision, and recall rather than just accuracy to get a clearer picture of model performance.</a:t>
            </a:r>
          </a:p>
          <a:p>
            <a:pPr algn="l">
              <a:spcAft>
                <a:spcPts val="450"/>
              </a:spcAft>
            </a:pPr>
            <a:endParaRPr lang="en-US" sz="2400" b="0" i="0" dirty="0">
              <a:solidFill>
                <a:srgbClr val="1F1F1F"/>
              </a:solidFill>
              <a:effectLst/>
              <a:latin typeface="Roboto" panose="02000000000000000000" pitchFamily="2" charset="0"/>
            </a:endParaRPr>
          </a:p>
        </p:txBody>
      </p:sp>
    </p:spTree>
    <p:extLst>
      <p:ext uri="{BB962C8B-B14F-4D97-AF65-F5344CB8AC3E}">
        <p14:creationId xmlns:p14="http://schemas.microsoft.com/office/powerpoint/2010/main" val="31792631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E6F8803D-825E-F8F8-41A7-46EBEDC9709A}"/>
            </a:ext>
          </a:extLst>
        </p:cNvPr>
        <p:cNvGrpSpPr/>
        <p:nvPr/>
      </p:nvGrpSpPr>
      <p:grpSpPr>
        <a:xfrm>
          <a:off x="0" y="0"/>
          <a:ext cx="0" cy="0"/>
          <a:chOff x="0" y="0"/>
          <a:chExt cx="0" cy="0"/>
        </a:xfrm>
      </p:grpSpPr>
      <p:sp>
        <p:nvSpPr>
          <p:cNvPr id="3" name="Text 0">
            <a:extLst>
              <a:ext uri="{FF2B5EF4-FFF2-40B4-BE49-F238E27FC236}">
                <a16:creationId xmlns:a16="http://schemas.microsoft.com/office/drawing/2014/main" id="{297C4573-9A01-6F74-3225-A0B984F0506F}"/>
              </a:ext>
            </a:extLst>
          </p:cNvPr>
          <p:cNvSpPr/>
          <p:nvPr/>
        </p:nvSpPr>
        <p:spPr>
          <a:xfrm>
            <a:off x="623405" y="820729"/>
            <a:ext cx="7662267" cy="771525"/>
          </a:xfrm>
          <a:prstGeom prst="rect">
            <a:avLst/>
          </a:prstGeom>
          <a:noFill/>
          <a:ln/>
        </p:spPr>
        <p:txBody>
          <a:bodyPr wrap="none" lIns="0" tIns="0" rIns="0" bIns="0" rtlCol="0" anchor="t"/>
          <a:lstStyle/>
          <a:p>
            <a:pPr marL="0" indent="0">
              <a:lnSpc>
                <a:spcPts val="6050"/>
              </a:lnSpc>
              <a:buNone/>
            </a:pPr>
            <a:r>
              <a:rPr lang="en-IN" sz="4000" b="1" dirty="0">
                <a:latin typeface="Roboto" panose="02000000000000000000" pitchFamily="2" charset="0"/>
                <a:ea typeface="Roboto" panose="02000000000000000000" pitchFamily="2" charset="0"/>
                <a:cs typeface="Roboto" panose="02000000000000000000" pitchFamily="2" charset="0"/>
              </a:rPr>
              <a:t>Stroke Prediction Web App</a:t>
            </a:r>
            <a:endParaRPr lang="en-US" sz="4000" b="1" dirty="0">
              <a:latin typeface="Roboto" panose="02000000000000000000" pitchFamily="2" charset="0"/>
              <a:ea typeface="Roboto" panose="02000000000000000000" pitchFamily="2" charset="0"/>
              <a:cs typeface="Roboto" panose="02000000000000000000" pitchFamily="2" charset="0"/>
            </a:endParaRPr>
          </a:p>
        </p:txBody>
      </p:sp>
      <p:sp>
        <p:nvSpPr>
          <p:cNvPr id="4" name="Text 1">
            <a:extLst>
              <a:ext uri="{FF2B5EF4-FFF2-40B4-BE49-F238E27FC236}">
                <a16:creationId xmlns:a16="http://schemas.microsoft.com/office/drawing/2014/main" id="{9BE67152-6584-2303-F25E-AFB399018032}"/>
              </a:ext>
            </a:extLst>
          </p:cNvPr>
          <p:cNvSpPr/>
          <p:nvPr/>
        </p:nvSpPr>
        <p:spPr>
          <a:xfrm>
            <a:off x="623404" y="2139003"/>
            <a:ext cx="12902327" cy="1185148"/>
          </a:xfrm>
          <a:prstGeom prst="rect">
            <a:avLst/>
          </a:prstGeom>
          <a:noFill/>
          <a:ln/>
        </p:spPr>
        <p:txBody>
          <a:bodyPr wrap="square" lIns="0" tIns="0" rIns="0" bIns="0" rtlCol="0" anchor="t"/>
          <a:lstStyle/>
          <a:p>
            <a:pPr marL="0" indent="0">
              <a:lnSpc>
                <a:spcPts val="3100"/>
              </a:lnSpc>
              <a:buNone/>
            </a:pPr>
            <a:r>
              <a:rPr lang="en-US" sz="2400" dirty="0">
                <a:latin typeface="Roboto" panose="02000000000000000000" pitchFamily="2" charset="0"/>
                <a:ea typeface="Roboto" panose="02000000000000000000" pitchFamily="2" charset="0"/>
                <a:cs typeface="Roboto" panose="02000000000000000000" pitchFamily="2" charset="0"/>
              </a:rPr>
              <a:t>This web app predicts the risk of stroke based on user inputs such as age, gender, health conditions, and lifestyle factors. It features an intuitive interface with colorful, styled outputs, providing a clear risk assessment and probability score using a trained machine learning model.   </a:t>
            </a:r>
          </a:p>
        </p:txBody>
      </p:sp>
      <p:pic>
        <p:nvPicPr>
          <p:cNvPr id="7" name="Picture 6">
            <a:extLst>
              <a:ext uri="{FF2B5EF4-FFF2-40B4-BE49-F238E27FC236}">
                <a16:creationId xmlns:a16="http://schemas.microsoft.com/office/drawing/2014/main" id="{6A029E25-2A3D-AFE2-AA9F-CB6690F231FA}"/>
              </a:ext>
            </a:extLst>
          </p:cNvPr>
          <p:cNvPicPr>
            <a:picLocks noChangeAspect="1"/>
          </p:cNvPicPr>
          <p:nvPr/>
        </p:nvPicPr>
        <p:blipFill>
          <a:blip r:embed="rId3"/>
          <a:stretch>
            <a:fillRect/>
          </a:stretch>
        </p:blipFill>
        <p:spPr>
          <a:xfrm>
            <a:off x="2788201" y="3564782"/>
            <a:ext cx="8572734" cy="3603320"/>
          </a:xfrm>
          <a:prstGeom prst="rect">
            <a:avLst/>
          </a:prstGeom>
        </p:spPr>
      </p:pic>
    </p:spTree>
    <p:extLst>
      <p:ext uri="{BB962C8B-B14F-4D97-AF65-F5344CB8AC3E}">
        <p14:creationId xmlns:p14="http://schemas.microsoft.com/office/powerpoint/2010/main" val="36930872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6D7600BF-E5FF-9493-8932-28A0F111DFDB}"/>
            </a:ext>
          </a:extLst>
        </p:cNvPr>
        <p:cNvGrpSpPr/>
        <p:nvPr/>
      </p:nvGrpSpPr>
      <p:grpSpPr>
        <a:xfrm>
          <a:off x="0" y="0"/>
          <a:ext cx="0" cy="0"/>
          <a:chOff x="0" y="0"/>
          <a:chExt cx="0" cy="0"/>
        </a:xfrm>
      </p:grpSpPr>
      <p:sp>
        <p:nvSpPr>
          <p:cNvPr id="3" name="Text 0">
            <a:extLst>
              <a:ext uri="{FF2B5EF4-FFF2-40B4-BE49-F238E27FC236}">
                <a16:creationId xmlns:a16="http://schemas.microsoft.com/office/drawing/2014/main" id="{6B894EB3-C149-D0D9-6873-60F784F63AC3}"/>
              </a:ext>
            </a:extLst>
          </p:cNvPr>
          <p:cNvSpPr/>
          <p:nvPr/>
        </p:nvSpPr>
        <p:spPr>
          <a:xfrm>
            <a:off x="623405" y="820729"/>
            <a:ext cx="7662267" cy="771525"/>
          </a:xfrm>
          <a:prstGeom prst="rect">
            <a:avLst/>
          </a:prstGeom>
          <a:noFill/>
          <a:ln/>
        </p:spPr>
        <p:txBody>
          <a:bodyPr wrap="none" lIns="0" tIns="0" rIns="0" bIns="0" rtlCol="0" anchor="t"/>
          <a:lstStyle/>
          <a:p>
            <a:pPr marL="0" indent="0">
              <a:lnSpc>
                <a:spcPts val="6050"/>
              </a:lnSpc>
              <a:buNone/>
            </a:pPr>
            <a:r>
              <a:rPr lang="en-IN" sz="4000" b="1" dirty="0">
                <a:latin typeface="Roboto" panose="02000000000000000000" pitchFamily="2" charset="0"/>
                <a:ea typeface="Roboto" panose="02000000000000000000" pitchFamily="2" charset="0"/>
                <a:cs typeface="Roboto" panose="02000000000000000000" pitchFamily="2" charset="0"/>
              </a:rPr>
              <a:t>Stroke Prediction Web App</a:t>
            </a:r>
            <a:endParaRPr lang="en-US" sz="4000" b="1" dirty="0">
              <a:latin typeface="Roboto" panose="02000000000000000000" pitchFamily="2" charset="0"/>
              <a:ea typeface="Roboto" panose="02000000000000000000" pitchFamily="2" charset="0"/>
              <a:cs typeface="Roboto" panose="02000000000000000000" pitchFamily="2" charset="0"/>
            </a:endParaRPr>
          </a:p>
        </p:txBody>
      </p:sp>
      <p:sp>
        <p:nvSpPr>
          <p:cNvPr id="4" name="Text 1">
            <a:extLst>
              <a:ext uri="{FF2B5EF4-FFF2-40B4-BE49-F238E27FC236}">
                <a16:creationId xmlns:a16="http://schemas.microsoft.com/office/drawing/2014/main" id="{17A4E3CF-39BC-7FC3-2341-80E1D60E894A}"/>
              </a:ext>
            </a:extLst>
          </p:cNvPr>
          <p:cNvSpPr/>
          <p:nvPr/>
        </p:nvSpPr>
        <p:spPr>
          <a:xfrm>
            <a:off x="623404" y="2139002"/>
            <a:ext cx="12902327" cy="1566723"/>
          </a:xfrm>
          <a:prstGeom prst="rect">
            <a:avLst/>
          </a:prstGeom>
          <a:noFill/>
          <a:ln/>
        </p:spPr>
        <p:txBody>
          <a:bodyPr wrap="square" lIns="0" tIns="0" rIns="0" bIns="0" rtlCol="0" anchor="t"/>
          <a:lstStyle/>
          <a:p>
            <a:pPr marL="0" indent="0">
              <a:lnSpc>
                <a:spcPts val="3100"/>
              </a:lnSpc>
              <a:buNone/>
            </a:pPr>
            <a:r>
              <a:rPr lang="en-US" sz="2400" dirty="0">
                <a:latin typeface="Roboto" panose="02000000000000000000" pitchFamily="2" charset="0"/>
                <a:ea typeface="Roboto" panose="02000000000000000000" pitchFamily="2" charset="0"/>
                <a:cs typeface="Roboto" panose="02000000000000000000" pitchFamily="2" charset="0"/>
              </a:rPr>
              <a:t>The web app provides a concise prediction indicating whether a person is at risk of a stroke or not. It displays the result along with the probability score, offering clarity and ease of interpretation for users.</a:t>
            </a:r>
          </a:p>
        </p:txBody>
      </p:sp>
      <p:pic>
        <p:nvPicPr>
          <p:cNvPr id="5" name="Picture 4">
            <a:extLst>
              <a:ext uri="{FF2B5EF4-FFF2-40B4-BE49-F238E27FC236}">
                <a16:creationId xmlns:a16="http://schemas.microsoft.com/office/drawing/2014/main" id="{28762BEF-4C52-AE6F-9AEF-6E658B740DA8}"/>
              </a:ext>
            </a:extLst>
          </p:cNvPr>
          <p:cNvPicPr>
            <a:picLocks noChangeAspect="1"/>
          </p:cNvPicPr>
          <p:nvPr/>
        </p:nvPicPr>
        <p:blipFill>
          <a:blip r:embed="rId3"/>
          <a:stretch>
            <a:fillRect/>
          </a:stretch>
        </p:blipFill>
        <p:spPr>
          <a:xfrm>
            <a:off x="2223130" y="3705725"/>
            <a:ext cx="10184140" cy="3951224"/>
          </a:xfrm>
          <a:prstGeom prst="rect">
            <a:avLst/>
          </a:prstGeom>
        </p:spPr>
      </p:pic>
    </p:spTree>
    <p:extLst>
      <p:ext uri="{BB962C8B-B14F-4D97-AF65-F5344CB8AC3E}">
        <p14:creationId xmlns:p14="http://schemas.microsoft.com/office/powerpoint/2010/main" val="20527648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name="Slide 10">
    <p:spTree>
      <p:nvGrpSpPr>
        <p:cNvPr id="1" name=""/>
        <p:cNvGrpSpPr/>
        <p:nvPr/>
      </p:nvGrpSpPr>
      <p:grpSpPr>
        <a:xfrm>
          <a:off x="0" y="0"/>
          <a:ext cx="0" cy="0"/>
          <a:chOff x="0" y="0"/>
          <a:chExt cx="0" cy="0"/>
        </a:xfrm>
      </p:grpSpPr>
      <p:sp>
        <p:nvSpPr>
          <p:cNvPr id="3" name="Text 0"/>
          <p:cNvSpPr/>
          <p:nvPr/>
        </p:nvSpPr>
        <p:spPr>
          <a:xfrm>
            <a:off x="623405" y="820729"/>
            <a:ext cx="7662267" cy="771525"/>
          </a:xfrm>
          <a:prstGeom prst="rect">
            <a:avLst/>
          </a:prstGeom>
          <a:noFill/>
          <a:ln/>
        </p:spPr>
        <p:txBody>
          <a:bodyPr wrap="none" lIns="0" tIns="0" rIns="0" bIns="0" rtlCol="0" anchor="t"/>
          <a:lstStyle/>
          <a:p>
            <a:pPr marL="0" indent="0">
              <a:lnSpc>
                <a:spcPts val="6050"/>
              </a:lnSpc>
              <a:buNone/>
            </a:pPr>
            <a:r>
              <a:rPr lang="en-US" sz="4850" b="1" kern="0" spc="-146" dirty="0">
                <a:solidFill>
                  <a:srgbClr val="000000"/>
                </a:solidFill>
                <a:latin typeface="Inter Bold" pitchFamily="34" charset="0"/>
                <a:ea typeface="Inter Bold" pitchFamily="34" charset="-122"/>
                <a:cs typeface="Inter Bold" pitchFamily="34" charset="-120"/>
              </a:rPr>
              <a:t>Conclusion and Next Steps</a:t>
            </a:r>
            <a:endParaRPr lang="en-US" sz="4850" dirty="0"/>
          </a:p>
        </p:txBody>
      </p:sp>
      <p:sp>
        <p:nvSpPr>
          <p:cNvPr id="4" name="Text 1"/>
          <p:cNvSpPr/>
          <p:nvPr/>
        </p:nvSpPr>
        <p:spPr>
          <a:xfrm>
            <a:off x="623405" y="2379634"/>
            <a:ext cx="12902327" cy="1185148"/>
          </a:xfrm>
          <a:prstGeom prst="rect">
            <a:avLst/>
          </a:prstGeom>
          <a:noFill/>
          <a:ln/>
        </p:spPr>
        <p:txBody>
          <a:bodyPr wrap="square" lIns="0" tIns="0" rIns="0" bIns="0" rtlCol="0" anchor="t"/>
          <a:lstStyle/>
          <a:p>
            <a:pPr marL="0" indent="0">
              <a:lnSpc>
                <a:spcPts val="3100"/>
              </a:lnSpc>
              <a:buNone/>
            </a:pPr>
            <a:r>
              <a:rPr lang="en-US" sz="2400" kern="0" spc="-39" dirty="0">
                <a:solidFill>
                  <a:srgbClr val="272525"/>
                </a:solidFill>
                <a:latin typeface="Inter" pitchFamily="34" charset="0"/>
                <a:ea typeface="Inter" pitchFamily="34" charset="-122"/>
                <a:cs typeface="Inter" pitchFamily="34" charset="-120"/>
              </a:rPr>
              <a:t>Logistic Regression is a powerful tool for predicting stroke risk, demonstrating the potential of data-driven approaches in healthcare. Future work could explore more complex models, investigate potential biases in the dataset, and integrate real-time data for improved prediction and personalized care.</a:t>
            </a:r>
            <a:endParaRPr lang="en-US"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name="Slide 4">
    <p:spTree>
      <p:nvGrpSpPr>
        <p:cNvPr id="1" name=""/>
        <p:cNvGrpSpPr/>
        <p:nvPr/>
      </p:nvGrpSpPr>
      <p:grpSpPr>
        <a:xfrm>
          <a:off x="0" y="0"/>
          <a:ext cx="0" cy="0"/>
          <a:chOff x="0" y="0"/>
          <a:chExt cx="0" cy="0"/>
        </a:xfrm>
      </p:grpSpPr>
      <p:sp>
        <p:nvSpPr>
          <p:cNvPr id="2" name="Text 0"/>
          <p:cNvSpPr/>
          <p:nvPr/>
        </p:nvSpPr>
        <p:spPr>
          <a:xfrm>
            <a:off x="572095" y="499943"/>
            <a:ext cx="4127302" cy="439102"/>
          </a:xfrm>
          <a:prstGeom prst="rect">
            <a:avLst/>
          </a:prstGeom>
          <a:noFill/>
          <a:ln/>
        </p:spPr>
        <p:txBody>
          <a:bodyPr wrap="none" lIns="0" tIns="0" rIns="0" bIns="0" rtlCol="0" anchor="t"/>
          <a:lstStyle/>
          <a:p>
            <a:pPr marL="0" indent="0">
              <a:lnSpc>
                <a:spcPts val="3450"/>
              </a:lnSpc>
              <a:buNone/>
            </a:pPr>
            <a:r>
              <a:rPr lang="en-US" sz="2750" b="1" kern="0" spc="-83" dirty="0">
                <a:solidFill>
                  <a:srgbClr val="000000"/>
                </a:solidFill>
                <a:latin typeface="Inter Bold" pitchFamily="34" charset="0"/>
                <a:ea typeface="Inter Bold" pitchFamily="34" charset="-122"/>
                <a:cs typeface="Inter Bold" pitchFamily="34" charset="-120"/>
              </a:rPr>
              <a:t>Data Analysis Framework</a:t>
            </a:r>
            <a:endParaRPr lang="en-US" sz="2750" dirty="0"/>
          </a:p>
        </p:txBody>
      </p:sp>
      <p:sp>
        <p:nvSpPr>
          <p:cNvPr id="3" name="Shape 1"/>
          <p:cNvSpPr/>
          <p:nvPr/>
        </p:nvSpPr>
        <p:spPr>
          <a:xfrm>
            <a:off x="775216" y="1220033"/>
            <a:ext cx="15240" cy="6509504"/>
          </a:xfrm>
          <a:prstGeom prst="roundRect">
            <a:avLst>
              <a:gd name="adj" fmla="val 387263"/>
            </a:avLst>
          </a:prstGeom>
          <a:solidFill>
            <a:srgbClr val="C0C1D7"/>
          </a:solidFill>
          <a:ln/>
        </p:spPr>
      </p:sp>
      <p:sp>
        <p:nvSpPr>
          <p:cNvPr id="4" name="Shape 2"/>
          <p:cNvSpPr/>
          <p:nvPr/>
        </p:nvSpPr>
        <p:spPr>
          <a:xfrm>
            <a:off x="925651" y="1528405"/>
            <a:ext cx="491728" cy="15240"/>
          </a:xfrm>
          <a:prstGeom prst="roundRect">
            <a:avLst>
              <a:gd name="adj" fmla="val 387263"/>
            </a:avLst>
          </a:prstGeom>
          <a:solidFill>
            <a:srgbClr val="C0C1D7"/>
          </a:solidFill>
          <a:ln/>
        </p:spPr>
      </p:sp>
      <p:sp>
        <p:nvSpPr>
          <p:cNvPr id="5" name="Shape 3"/>
          <p:cNvSpPr/>
          <p:nvPr/>
        </p:nvSpPr>
        <p:spPr>
          <a:xfrm>
            <a:off x="624780" y="1378029"/>
            <a:ext cx="316111" cy="316111"/>
          </a:xfrm>
          <a:prstGeom prst="roundRect">
            <a:avLst>
              <a:gd name="adj" fmla="val 18670"/>
            </a:avLst>
          </a:prstGeom>
          <a:solidFill>
            <a:srgbClr val="DADBF1"/>
          </a:solidFill>
          <a:ln w="7620">
            <a:solidFill>
              <a:srgbClr val="C0C1D7"/>
            </a:solidFill>
            <a:prstDash val="solid"/>
          </a:ln>
        </p:spPr>
      </p:sp>
      <p:sp>
        <p:nvSpPr>
          <p:cNvPr id="6" name="Text 4"/>
          <p:cNvSpPr/>
          <p:nvPr/>
        </p:nvSpPr>
        <p:spPr>
          <a:xfrm>
            <a:off x="740509" y="1430655"/>
            <a:ext cx="84653" cy="210741"/>
          </a:xfrm>
          <a:prstGeom prst="rect">
            <a:avLst/>
          </a:prstGeom>
          <a:noFill/>
          <a:ln/>
        </p:spPr>
        <p:txBody>
          <a:bodyPr wrap="none" lIns="0" tIns="0" rIns="0" bIns="0" rtlCol="0" anchor="t"/>
          <a:lstStyle/>
          <a:p>
            <a:pPr marL="0" indent="0" algn="ctr">
              <a:lnSpc>
                <a:spcPts val="1650"/>
              </a:lnSpc>
              <a:buNone/>
            </a:pPr>
            <a:r>
              <a:rPr lang="en-US" sz="1650" b="1" kern="0" spc="-50" dirty="0">
                <a:solidFill>
                  <a:srgbClr val="272525"/>
                </a:solidFill>
                <a:latin typeface="Inter Bold" pitchFamily="34" charset="0"/>
                <a:ea typeface="Inter Bold" pitchFamily="34" charset="-122"/>
                <a:cs typeface="Inter Bold" pitchFamily="34" charset="-120"/>
              </a:rPr>
              <a:t>1</a:t>
            </a:r>
            <a:endParaRPr lang="en-US" sz="1650" dirty="0"/>
          </a:p>
        </p:txBody>
      </p:sp>
      <p:sp>
        <p:nvSpPr>
          <p:cNvPr id="7" name="Text 5"/>
          <p:cNvSpPr/>
          <p:nvPr/>
        </p:nvSpPr>
        <p:spPr>
          <a:xfrm>
            <a:off x="1555671" y="1360527"/>
            <a:ext cx="1756410" cy="219432"/>
          </a:xfrm>
          <a:prstGeom prst="rect">
            <a:avLst/>
          </a:prstGeom>
          <a:noFill/>
          <a:ln/>
        </p:spPr>
        <p:txBody>
          <a:bodyPr wrap="none" lIns="0" tIns="0" rIns="0" bIns="0" rtlCol="0" anchor="t"/>
          <a:lstStyle/>
          <a:p>
            <a:pPr marL="0" indent="0" algn="l">
              <a:lnSpc>
                <a:spcPts val="1700"/>
              </a:lnSpc>
              <a:buNone/>
            </a:pPr>
            <a:r>
              <a:rPr lang="en-US" sz="2000" b="1" kern="0" spc="-41" dirty="0">
                <a:solidFill>
                  <a:srgbClr val="272525"/>
                </a:solidFill>
                <a:latin typeface="Inter Bold" pitchFamily="34" charset="0"/>
                <a:ea typeface="Inter Bold" pitchFamily="34" charset="-122"/>
                <a:cs typeface="Inter Bold" pitchFamily="34" charset="-120"/>
              </a:rPr>
              <a:t>Data Exploration</a:t>
            </a:r>
            <a:endParaRPr lang="en-US" sz="2000" dirty="0"/>
          </a:p>
        </p:txBody>
      </p:sp>
      <p:sp>
        <p:nvSpPr>
          <p:cNvPr id="8" name="Text 6"/>
          <p:cNvSpPr/>
          <p:nvPr/>
        </p:nvSpPr>
        <p:spPr>
          <a:xfrm>
            <a:off x="1555671" y="1664256"/>
            <a:ext cx="12502634" cy="439102"/>
          </a:xfrm>
          <a:prstGeom prst="rect">
            <a:avLst/>
          </a:prstGeom>
          <a:noFill/>
          <a:ln/>
        </p:spPr>
        <p:txBody>
          <a:bodyPr wrap="none" lIns="0" tIns="0" rIns="0" bIns="0" rtlCol="0" anchor="t"/>
          <a:lstStyle/>
          <a:p>
            <a:pPr marL="0" indent="0" algn="l">
              <a:lnSpc>
                <a:spcPts val="1750"/>
              </a:lnSpc>
              <a:buNone/>
            </a:pPr>
            <a:r>
              <a:rPr lang="en-US" sz="1300" kern="0" spc="-22" dirty="0">
                <a:solidFill>
                  <a:srgbClr val="272525"/>
                </a:solidFill>
                <a:latin typeface="Inter" pitchFamily="34" charset="0"/>
                <a:ea typeface="Inter" pitchFamily="34" charset="-122"/>
                <a:cs typeface="Inter" pitchFamily="34" charset="-120"/>
              </a:rPr>
              <a:t>This phase involves identifying categorical variables, non-graphical analysis using value_counts() and unique(), and graphical analysis using count plots to visualize the distribution of each variable.</a:t>
            </a:r>
            <a:endParaRPr lang="en-US" sz="1300" dirty="0"/>
          </a:p>
        </p:txBody>
      </p:sp>
      <p:sp>
        <p:nvSpPr>
          <p:cNvPr id="9" name="Shape 7"/>
          <p:cNvSpPr/>
          <p:nvPr/>
        </p:nvSpPr>
        <p:spPr>
          <a:xfrm>
            <a:off x="925651" y="2478405"/>
            <a:ext cx="491728" cy="15240"/>
          </a:xfrm>
          <a:prstGeom prst="roundRect">
            <a:avLst>
              <a:gd name="adj" fmla="val 387263"/>
            </a:avLst>
          </a:prstGeom>
          <a:solidFill>
            <a:srgbClr val="C0C1D7"/>
          </a:solidFill>
          <a:ln/>
        </p:spPr>
      </p:sp>
      <p:sp>
        <p:nvSpPr>
          <p:cNvPr id="10" name="Shape 8"/>
          <p:cNvSpPr/>
          <p:nvPr/>
        </p:nvSpPr>
        <p:spPr>
          <a:xfrm>
            <a:off x="624780" y="2328029"/>
            <a:ext cx="316111" cy="316111"/>
          </a:xfrm>
          <a:prstGeom prst="roundRect">
            <a:avLst>
              <a:gd name="adj" fmla="val 18670"/>
            </a:avLst>
          </a:prstGeom>
          <a:solidFill>
            <a:srgbClr val="DADBF1"/>
          </a:solidFill>
          <a:ln w="7620">
            <a:solidFill>
              <a:srgbClr val="C0C1D7"/>
            </a:solidFill>
            <a:prstDash val="solid"/>
          </a:ln>
        </p:spPr>
      </p:sp>
      <p:sp>
        <p:nvSpPr>
          <p:cNvPr id="11" name="Text 9"/>
          <p:cNvSpPr/>
          <p:nvPr/>
        </p:nvSpPr>
        <p:spPr>
          <a:xfrm>
            <a:off x="719554" y="2380655"/>
            <a:ext cx="126444" cy="210741"/>
          </a:xfrm>
          <a:prstGeom prst="rect">
            <a:avLst/>
          </a:prstGeom>
          <a:noFill/>
          <a:ln/>
        </p:spPr>
        <p:txBody>
          <a:bodyPr wrap="none" lIns="0" tIns="0" rIns="0" bIns="0" rtlCol="0" anchor="t"/>
          <a:lstStyle/>
          <a:p>
            <a:pPr marL="0" indent="0" algn="ctr">
              <a:lnSpc>
                <a:spcPts val="1650"/>
              </a:lnSpc>
              <a:buNone/>
            </a:pPr>
            <a:r>
              <a:rPr lang="en-US" sz="1650" b="1" kern="0" spc="-50" dirty="0">
                <a:solidFill>
                  <a:srgbClr val="272525"/>
                </a:solidFill>
                <a:latin typeface="Inter Bold" pitchFamily="34" charset="0"/>
                <a:ea typeface="Inter Bold" pitchFamily="34" charset="-122"/>
                <a:cs typeface="Inter Bold" pitchFamily="34" charset="-120"/>
              </a:rPr>
              <a:t>2</a:t>
            </a:r>
            <a:endParaRPr lang="en-US" sz="1650" dirty="0"/>
          </a:p>
        </p:txBody>
      </p:sp>
      <p:sp>
        <p:nvSpPr>
          <p:cNvPr id="12" name="Text 10"/>
          <p:cNvSpPr/>
          <p:nvPr/>
        </p:nvSpPr>
        <p:spPr>
          <a:xfrm>
            <a:off x="1555671" y="2310527"/>
            <a:ext cx="1756410" cy="219432"/>
          </a:xfrm>
          <a:prstGeom prst="rect">
            <a:avLst/>
          </a:prstGeom>
          <a:noFill/>
          <a:ln/>
        </p:spPr>
        <p:txBody>
          <a:bodyPr wrap="none" lIns="0" tIns="0" rIns="0" bIns="0" rtlCol="0" anchor="t"/>
          <a:lstStyle/>
          <a:p>
            <a:pPr marL="0" indent="0" algn="l">
              <a:lnSpc>
                <a:spcPts val="1700"/>
              </a:lnSpc>
              <a:buNone/>
            </a:pPr>
            <a:r>
              <a:rPr lang="en-US" sz="2000" b="1" kern="0" spc="-41" dirty="0">
                <a:solidFill>
                  <a:srgbClr val="272525"/>
                </a:solidFill>
                <a:latin typeface="Inter Bold" pitchFamily="34" charset="0"/>
                <a:ea typeface="Inter Bold" pitchFamily="34" charset="-122"/>
                <a:cs typeface="Inter Bold" pitchFamily="34" charset="-120"/>
              </a:rPr>
              <a:t>Trend Analysis</a:t>
            </a:r>
            <a:endParaRPr lang="en-US" sz="2000" dirty="0"/>
          </a:p>
        </p:txBody>
      </p:sp>
      <p:sp>
        <p:nvSpPr>
          <p:cNvPr id="13" name="Text 11"/>
          <p:cNvSpPr/>
          <p:nvPr/>
        </p:nvSpPr>
        <p:spPr>
          <a:xfrm>
            <a:off x="1555671" y="2614255"/>
            <a:ext cx="12502634" cy="224790"/>
          </a:xfrm>
          <a:prstGeom prst="rect">
            <a:avLst/>
          </a:prstGeom>
          <a:noFill/>
          <a:ln/>
        </p:spPr>
        <p:txBody>
          <a:bodyPr wrap="none" lIns="0" tIns="0" rIns="0" bIns="0" rtlCol="0" anchor="t"/>
          <a:lstStyle/>
          <a:p>
            <a:pPr marL="0" indent="0" algn="l">
              <a:lnSpc>
                <a:spcPts val="1750"/>
              </a:lnSpc>
              <a:buNone/>
            </a:pPr>
            <a:r>
              <a:rPr lang="en-US" sz="1300" kern="0" spc="-22" dirty="0">
                <a:solidFill>
                  <a:srgbClr val="272525"/>
                </a:solidFill>
                <a:latin typeface="Inter" pitchFamily="34" charset="0"/>
                <a:ea typeface="Inter" pitchFamily="34" charset="-122"/>
                <a:cs typeface="Inter" pitchFamily="34" charset="-120"/>
              </a:rPr>
              <a:t>We analyze trends in stroke occurrences over time, grouping data by age or year and visualizing with a line plot.</a:t>
            </a:r>
            <a:endParaRPr lang="en-US" sz="1300" dirty="0"/>
          </a:p>
        </p:txBody>
      </p:sp>
      <p:sp>
        <p:nvSpPr>
          <p:cNvPr id="14" name="Shape 12"/>
          <p:cNvSpPr/>
          <p:nvPr/>
        </p:nvSpPr>
        <p:spPr>
          <a:xfrm>
            <a:off x="925651" y="3428405"/>
            <a:ext cx="491728" cy="15240"/>
          </a:xfrm>
          <a:prstGeom prst="roundRect">
            <a:avLst>
              <a:gd name="adj" fmla="val 387263"/>
            </a:avLst>
          </a:prstGeom>
          <a:solidFill>
            <a:srgbClr val="C0C1D7"/>
          </a:solidFill>
          <a:ln/>
        </p:spPr>
      </p:sp>
      <p:sp>
        <p:nvSpPr>
          <p:cNvPr id="15" name="Shape 13"/>
          <p:cNvSpPr/>
          <p:nvPr/>
        </p:nvSpPr>
        <p:spPr>
          <a:xfrm>
            <a:off x="624780" y="3278029"/>
            <a:ext cx="316111" cy="316111"/>
          </a:xfrm>
          <a:prstGeom prst="roundRect">
            <a:avLst>
              <a:gd name="adj" fmla="val 18670"/>
            </a:avLst>
          </a:prstGeom>
          <a:solidFill>
            <a:srgbClr val="DADBF1"/>
          </a:solidFill>
          <a:ln w="7620">
            <a:solidFill>
              <a:srgbClr val="C0C1D7"/>
            </a:solidFill>
            <a:prstDash val="solid"/>
          </a:ln>
        </p:spPr>
      </p:sp>
      <p:sp>
        <p:nvSpPr>
          <p:cNvPr id="16" name="Text 14"/>
          <p:cNvSpPr/>
          <p:nvPr/>
        </p:nvSpPr>
        <p:spPr>
          <a:xfrm>
            <a:off x="717887" y="3330654"/>
            <a:ext cx="129778" cy="210741"/>
          </a:xfrm>
          <a:prstGeom prst="rect">
            <a:avLst/>
          </a:prstGeom>
          <a:noFill/>
          <a:ln/>
        </p:spPr>
        <p:txBody>
          <a:bodyPr wrap="none" lIns="0" tIns="0" rIns="0" bIns="0" rtlCol="0" anchor="t"/>
          <a:lstStyle/>
          <a:p>
            <a:pPr marL="0" indent="0" algn="ctr">
              <a:lnSpc>
                <a:spcPts val="1650"/>
              </a:lnSpc>
              <a:buNone/>
            </a:pPr>
            <a:r>
              <a:rPr lang="en-US" sz="1650" b="1" kern="0" spc="-50" dirty="0">
                <a:solidFill>
                  <a:srgbClr val="272525"/>
                </a:solidFill>
                <a:latin typeface="Inter Bold" pitchFamily="34" charset="0"/>
                <a:ea typeface="Inter Bold" pitchFamily="34" charset="-122"/>
                <a:cs typeface="Inter Bold" pitchFamily="34" charset="-120"/>
              </a:rPr>
              <a:t>3</a:t>
            </a:r>
            <a:endParaRPr lang="en-US" sz="1650" dirty="0"/>
          </a:p>
        </p:txBody>
      </p:sp>
      <p:sp>
        <p:nvSpPr>
          <p:cNvPr id="17" name="Text 15"/>
          <p:cNvSpPr/>
          <p:nvPr/>
        </p:nvSpPr>
        <p:spPr>
          <a:xfrm>
            <a:off x="1555671" y="3260527"/>
            <a:ext cx="1780103" cy="219432"/>
          </a:xfrm>
          <a:prstGeom prst="rect">
            <a:avLst/>
          </a:prstGeom>
          <a:noFill/>
          <a:ln/>
        </p:spPr>
        <p:txBody>
          <a:bodyPr wrap="none" lIns="0" tIns="0" rIns="0" bIns="0" rtlCol="0" anchor="t"/>
          <a:lstStyle/>
          <a:p>
            <a:pPr marL="0" indent="0" algn="l">
              <a:lnSpc>
                <a:spcPts val="1700"/>
              </a:lnSpc>
              <a:buNone/>
            </a:pPr>
            <a:r>
              <a:rPr lang="en-US" sz="2000" b="1" kern="0" spc="-41" dirty="0">
                <a:solidFill>
                  <a:srgbClr val="272525"/>
                </a:solidFill>
                <a:latin typeface="Inter Bold" pitchFamily="34" charset="0"/>
                <a:ea typeface="Inter Bold" pitchFamily="34" charset="-122"/>
                <a:cs typeface="Inter Bold" pitchFamily="34" charset="-120"/>
              </a:rPr>
              <a:t>Comparative Analysis</a:t>
            </a:r>
            <a:endParaRPr lang="en-US" sz="2000" dirty="0"/>
          </a:p>
        </p:txBody>
      </p:sp>
      <p:sp>
        <p:nvSpPr>
          <p:cNvPr id="18" name="Text 16"/>
          <p:cNvSpPr/>
          <p:nvPr/>
        </p:nvSpPr>
        <p:spPr>
          <a:xfrm>
            <a:off x="1555671" y="3564255"/>
            <a:ext cx="12502634" cy="224790"/>
          </a:xfrm>
          <a:prstGeom prst="rect">
            <a:avLst/>
          </a:prstGeom>
          <a:noFill/>
          <a:ln/>
        </p:spPr>
        <p:txBody>
          <a:bodyPr wrap="none" lIns="0" tIns="0" rIns="0" bIns="0" rtlCol="0" anchor="t"/>
          <a:lstStyle/>
          <a:p>
            <a:pPr marL="0" indent="0" algn="l">
              <a:lnSpc>
                <a:spcPts val="1750"/>
              </a:lnSpc>
              <a:buNone/>
            </a:pPr>
            <a:r>
              <a:rPr lang="en-US" sz="1300" kern="0" spc="-22" dirty="0">
                <a:solidFill>
                  <a:srgbClr val="272525"/>
                </a:solidFill>
                <a:latin typeface="Inter" pitchFamily="34" charset="0"/>
                <a:ea typeface="Inter" pitchFamily="34" charset="-122"/>
                <a:cs typeface="Inter" pitchFamily="34" charset="-120"/>
              </a:rPr>
              <a:t>We compare stroke occurrences in patients with and without hypertension and heart disease using count plots.</a:t>
            </a:r>
            <a:endParaRPr lang="en-US" sz="1300" dirty="0"/>
          </a:p>
        </p:txBody>
      </p:sp>
      <p:sp>
        <p:nvSpPr>
          <p:cNvPr id="19" name="Shape 17"/>
          <p:cNvSpPr/>
          <p:nvPr/>
        </p:nvSpPr>
        <p:spPr>
          <a:xfrm>
            <a:off x="925651" y="4378404"/>
            <a:ext cx="491728" cy="15240"/>
          </a:xfrm>
          <a:prstGeom prst="roundRect">
            <a:avLst>
              <a:gd name="adj" fmla="val 387263"/>
            </a:avLst>
          </a:prstGeom>
          <a:solidFill>
            <a:srgbClr val="C0C1D7"/>
          </a:solidFill>
          <a:ln/>
        </p:spPr>
      </p:sp>
      <p:sp>
        <p:nvSpPr>
          <p:cNvPr id="20" name="Shape 18"/>
          <p:cNvSpPr/>
          <p:nvPr/>
        </p:nvSpPr>
        <p:spPr>
          <a:xfrm>
            <a:off x="624780" y="4228028"/>
            <a:ext cx="316111" cy="316111"/>
          </a:xfrm>
          <a:prstGeom prst="roundRect">
            <a:avLst>
              <a:gd name="adj" fmla="val 18670"/>
            </a:avLst>
          </a:prstGeom>
          <a:solidFill>
            <a:srgbClr val="DADBF1"/>
          </a:solidFill>
          <a:ln w="7620">
            <a:solidFill>
              <a:srgbClr val="C0C1D7"/>
            </a:solidFill>
            <a:prstDash val="solid"/>
          </a:ln>
        </p:spPr>
      </p:sp>
      <p:sp>
        <p:nvSpPr>
          <p:cNvPr id="21" name="Text 19"/>
          <p:cNvSpPr/>
          <p:nvPr/>
        </p:nvSpPr>
        <p:spPr>
          <a:xfrm>
            <a:off x="714673" y="4280654"/>
            <a:ext cx="136208" cy="210741"/>
          </a:xfrm>
          <a:prstGeom prst="rect">
            <a:avLst/>
          </a:prstGeom>
          <a:noFill/>
          <a:ln/>
        </p:spPr>
        <p:txBody>
          <a:bodyPr wrap="none" lIns="0" tIns="0" rIns="0" bIns="0" rtlCol="0" anchor="t"/>
          <a:lstStyle/>
          <a:p>
            <a:pPr marL="0" indent="0" algn="ctr">
              <a:lnSpc>
                <a:spcPts val="1650"/>
              </a:lnSpc>
              <a:buNone/>
            </a:pPr>
            <a:r>
              <a:rPr lang="en-US" sz="1650" b="1" kern="0" spc="-50" dirty="0">
                <a:solidFill>
                  <a:srgbClr val="272525"/>
                </a:solidFill>
                <a:latin typeface="Inter Bold" pitchFamily="34" charset="0"/>
                <a:ea typeface="Inter Bold" pitchFamily="34" charset="-122"/>
                <a:cs typeface="Inter Bold" pitchFamily="34" charset="-120"/>
              </a:rPr>
              <a:t>4</a:t>
            </a:r>
            <a:endParaRPr lang="en-US" sz="1650" dirty="0"/>
          </a:p>
        </p:txBody>
      </p:sp>
      <p:sp>
        <p:nvSpPr>
          <p:cNvPr id="22" name="Text 20"/>
          <p:cNvSpPr/>
          <p:nvPr/>
        </p:nvSpPr>
        <p:spPr>
          <a:xfrm>
            <a:off x="1555671" y="4210526"/>
            <a:ext cx="1756410" cy="219432"/>
          </a:xfrm>
          <a:prstGeom prst="rect">
            <a:avLst/>
          </a:prstGeom>
          <a:noFill/>
          <a:ln/>
        </p:spPr>
        <p:txBody>
          <a:bodyPr wrap="none" lIns="0" tIns="0" rIns="0" bIns="0" rtlCol="0" anchor="t"/>
          <a:lstStyle/>
          <a:p>
            <a:pPr marL="0" indent="0" algn="l">
              <a:lnSpc>
                <a:spcPts val="1700"/>
              </a:lnSpc>
              <a:buNone/>
            </a:pPr>
            <a:r>
              <a:rPr lang="en-US" sz="2000" b="1" kern="0" spc="-41" dirty="0">
                <a:solidFill>
                  <a:srgbClr val="272525"/>
                </a:solidFill>
                <a:latin typeface="Inter Bold" pitchFamily="34" charset="0"/>
                <a:ea typeface="Inter Bold" pitchFamily="34" charset="-122"/>
                <a:cs typeface="Inter Bold" pitchFamily="34" charset="-120"/>
              </a:rPr>
              <a:t>Duration Analysis</a:t>
            </a:r>
            <a:endParaRPr lang="en-US" sz="2000" dirty="0"/>
          </a:p>
        </p:txBody>
      </p:sp>
      <p:sp>
        <p:nvSpPr>
          <p:cNvPr id="23" name="Text 21"/>
          <p:cNvSpPr/>
          <p:nvPr/>
        </p:nvSpPr>
        <p:spPr>
          <a:xfrm>
            <a:off x="1555671" y="4514255"/>
            <a:ext cx="12502634" cy="224790"/>
          </a:xfrm>
          <a:prstGeom prst="rect">
            <a:avLst/>
          </a:prstGeom>
          <a:noFill/>
          <a:ln/>
        </p:spPr>
        <p:txBody>
          <a:bodyPr wrap="none" lIns="0" tIns="0" rIns="0" bIns="0" rtlCol="0" anchor="t"/>
          <a:lstStyle/>
          <a:p>
            <a:pPr marL="0" indent="0" algn="l">
              <a:lnSpc>
                <a:spcPts val="1750"/>
              </a:lnSpc>
              <a:buNone/>
            </a:pPr>
            <a:r>
              <a:rPr lang="en-US" sz="1300" kern="0" spc="-22" dirty="0">
                <a:solidFill>
                  <a:srgbClr val="272525"/>
                </a:solidFill>
                <a:latin typeface="Inter" pitchFamily="34" charset="0"/>
                <a:ea typeface="Inter" pitchFamily="34" charset="-122"/>
                <a:cs typeface="Inter" pitchFamily="34" charset="-120"/>
              </a:rPr>
              <a:t>If available, we analyze hospitalization duration for stroke patients and how it varies based on demographics or medical history.</a:t>
            </a:r>
            <a:endParaRPr lang="en-US" sz="1300" dirty="0"/>
          </a:p>
        </p:txBody>
      </p:sp>
      <p:sp>
        <p:nvSpPr>
          <p:cNvPr id="24" name="Shape 22"/>
          <p:cNvSpPr/>
          <p:nvPr/>
        </p:nvSpPr>
        <p:spPr>
          <a:xfrm>
            <a:off x="925651" y="5328404"/>
            <a:ext cx="491728" cy="15240"/>
          </a:xfrm>
          <a:prstGeom prst="roundRect">
            <a:avLst>
              <a:gd name="adj" fmla="val 387263"/>
            </a:avLst>
          </a:prstGeom>
          <a:solidFill>
            <a:srgbClr val="C0C1D7"/>
          </a:solidFill>
          <a:ln/>
        </p:spPr>
      </p:sp>
      <p:sp>
        <p:nvSpPr>
          <p:cNvPr id="25" name="Shape 23"/>
          <p:cNvSpPr/>
          <p:nvPr/>
        </p:nvSpPr>
        <p:spPr>
          <a:xfrm>
            <a:off x="624780" y="5178028"/>
            <a:ext cx="316111" cy="316111"/>
          </a:xfrm>
          <a:prstGeom prst="roundRect">
            <a:avLst>
              <a:gd name="adj" fmla="val 18670"/>
            </a:avLst>
          </a:prstGeom>
          <a:solidFill>
            <a:srgbClr val="DADBF1"/>
          </a:solidFill>
          <a:ln w="7620">
            <a:solidFill>
              <a:srgbClr val="C0C1D7"/>
            </a:solidFill>
            <a:prstDash val="solid"/>
          </a:ln>
        </p:spPr>
      </p:sp>
      <p:sp>
        <p:nvSpPr>
          <p:cNvPr id="26" name="Text 24"/>
          <p:cNvSpPr/>
          <p:nvPr/>
        </p:nvSpPr>
        <p:spPr>
          <a:xfrm>
            <a:off x="720388" y="5230654"/>
            <a:ext cx="124778" cy="210741"/>
          </a:xfrm>
          <a:prstGeom prst="rect">
            <a:avLst/>
          </a:prstGeom>
          <a:noFill/>
          <a:ln/>
        </p:spPr>
        <p:txBody>
          <a:bodyPr wrap="none" lIns="0" tIns="0" rIns="0" bIns="0" rtlCol="0" anchor="t"/>
          <a:lstStyle/>
          <a:p>
            <a:pPr marL="0" indent="0" algn="ctr">
              <a:lnSpc>
                <a:spcPts val="1650"/>
              </a:lnSpc>
              <a:buNone/>
            </a:pPr>
            <a:r>
              <a:rPr lang="en-US" sz="1650" b="1" kern="0" spc="-50" dirty="0">
                <a:solidFill>
                  <a:srgbClr val="272525"/>
                </a:solidFill>
                <a:latin typeface="Inter Bold" pitchFamily="34" charset="0"/>
                <a:ea typeface="Inter Bold" pitchFamily="34" charset="-122"/>
                <a:cs typeface="Inter Bold" pitchFamily="34" charset="-120"/>
              </a:rPr>
              <a:t>5</a:t>
            </a:r>
            <a:endParaRPr lang="en-US" sz="1650" dirty="0"/>
          </a:p>
        </p:txBody>
      </p:sp>
      <p:sp>
        <p:nvSpPr>
          <p:cNvPr id="27" name="Text 25"/>
          <p:cNvSpPr/>
          <p:nvPr/>
        </p:nvSpPr>
        <p:spPr>
          <a:xfrm>
            <a:off x="1555671" y="5160526"/>
            <a:ext cx="2813090" cy="219432"/>
          </a:xfrm>
          <a:prstGeom prst="rect">
            <a:avLst/>
          </a:prstGeom>
          <a:noFill/>
          <a:ln/>
        </p:spPr>
        <p:txBody>
          <a:bodyPr wrap="none" lIns="0" tIns="0" rIns="0" bIns="0" rtlCol="0" anchor="t"/>
          <a:lstStyle/>
          <a:p>
            <a:pPr marL="0" indent="0" algn="l">
              <a:lnSpc>
                <a:spcPts val="1700"/>
              </a:lnSpc>
              <a:buNone/>
            </a:pPr>
            <a:r>
              <a:rPr lang="en-US" sz="2000" b="1" kern="0" spc="-41" dirty="0">
                <a:solidFill>
                  <a:srgbClr val="272525"/>
                </a:solidFill>
                <a:latin typeface="Inter Bold" pitchFamily="34" charset="0"/>
                <a:ea typeface="Inter Bold" pitchFamily="34" charset="-122"/>
                <a:cs typeface="Inter Bold" pitchFamily="34" charset="-120"/>
              </a:rPr>
              <a:t>Best Practices in Stroke Prevention</a:t>
            </a:r>
            <a:endParaRPr lang="en-US" sz="2000" dirty="0"/>
          </a:p>
        </p:txBody>
      </p:sp>
      <p:sp>
        <p:nvSpPr>
          <p:cNvPr id="28" name="Text 26"/>
          <p:cNvSpPr/>
          <p:nvPr/>
        </p:nvSpPr>
        <p:spPr>
          <a:xfrm>
            <a:off x="1555671" y="5464254"/>
            <a:ext cx="12502634" cy="224790"/>
          </a:xfrm>
          <a:prstGeom prst="rect">
            <a:avLst/>
          </a:prstGeom>
          <a:noFill/>
          <a:ln/>
        </p:spPr>
        <p:txBody>
          <a:bodyPr wrap="none" lIns="0" tIns="0" rIns="0" bIns="0" rtlCol="0" anchor="t"/>
          <a:lstStyle/>
          <a:p>
            <a:pPr marL="0" indent="0" algn="l">
              <a:lnSpc>
                <a:spcPts val="1750"/>
              </a:lnSpc>
              <a:buNone/>
            </a:pPr>
            <a:r>
              <a:rPr lang="en-US" sz="1300" kern="0" spc="-22" dirty="0">
                <a:solidFill>
                  <a:srgbClr val="272525"/>
                </a:solidFill>
                <a:latin typeface="Inter" pitchFamily="34" charset="0"/>
                <a:ea typeface="Inter" pitchFamily="34" charset="-122"/>
                <a:cs typeface="Inter" pitchFamily="34" charset="-120"/>
              </a:rPr>
              <a:t>We analyze how lifestyle factors such as smoking status and BMI correlate with stroke occurrences.</a:t>
            </a:r>
            <a:endParaRPr lang="en-US" sz="1300" dirty="0"/>
          </a:p>
        </p:txBody>
      </p:sp>
      <p:sp>
        <p:nvSpPr>
          <p:cNvPr id="29" name="Shape 27"/>
          <p:cNvSpPr/>
          <p:nvPr/>
        </p:nvSpPr>
        <p:spPr>
          <a:xfrm>
            <a:off x="925651" y="6278404"/>
            <a:ext cx="491728" cy="15240"/>
          </a:xfrm>
          <a:prstGeom prst="roundRect">
            <a:avLst>
              <a:gd name="adj" fmla="val 387263"/>
            </a:avLst>
          </a:prstGeom>
          <a:solidFill>
            <a:srgbClr val="C0C1D7"/>
          </a:solidFill>
          <a:ln/>
        </p:spPr>
      </p:sp>
      <p:sp>
        <p:nvSpPr>
          <p:cNvPr id="30" name="Shape 28"/>
          <p:cNvSpPr/>
          <p:nvPr/>
        </p:nvSpPr>
        <p:spPr>
          <a:xfrm>
            <a:off x="624780" y="6128028"/>
            <a:ext cx="316111" cy="316111"/>
          </a:xfrm>
          <a:prstGeom prst="roundRect">
            <a:avLst>
              <a:gd name="adj" fmla="val 18670"/>
            </a:avLst>
          </a:prstGeom>
          <a:solidFill>
            <a:srgbClr val="DADBF1"/>
          </a:solidFill>
          <a:ln w="7620">
            <a:solidFill>
              <a:srgbClr val="C0C1D7"/>
            </a:solidFill>
            <a:prstDash val="solid"/>
          </a:ln>
        </p:spPr>
      </p:sp>
      <p:sp>
        <p:nvSpPr>
          <p:cNvPr id="31" name="Text 29"/>
          <p:cNvSpPr/>
          <p:nvPr/>
        </p:nvSpPr>
        <p:spPr>
          <a:xfrm>
            <a:off x="717530" y="6180653"/>
            <a:ext cx="130612" cy="210741"/>
          </a:xfrm>
          <a:prstGeom prst="rect">
            <a:avLst/>
          </a:prstGeom>
          <a:noFill/>
          <a:ln/>
        </p:spPr>
        <p:txBody>
          <a:bodyPr wrap="none" lIns="0" tIns="0" rIns="0" bIns="0" rtlCol="0" anchor="t"/>
          <a:lstStyle/>
          <a:p>
            <a:pPr marL="0" indent="0" algn="ctr">
              <a:lnSpc>
                <a:spcPts val="1650"/>
              </a:lnSpc>
              <a:buNone/>
            </a:pPr>
            <a:r>
              <a:rPr lang="en-US" sz="1650" b="1" kern="0" spc="-50" dirty="0">
                <a:solidFill>
                  <a:srgbClr val="272525"/>
                </a:solidFill>
                <a:latin typeface="Inter Bold" pitchFamily="34" charset="0"/>
                <a:ea typeface="Inter Bold" pitchFamily="34" charset="-122"/>
                <a:cs typeface="Inter Bold" pitchFamily="34" charset="-120"/>
              </a:rPr>
              <a:t>6</a:t>
            </a:r>
            <a:endParaRPr lang="en-US" sz="1650" dirty="0"/>
          </a:p>
        </p:txBody>
      </p:sp>
      <p:sp>
        <p:nvSpPr>
          <p:cNvPr id="32" name="Text 30"/>
          <p:cNvSpPr/>
          <p:nvPr/>
        </p:nvSpPr>
        <p:spPr>
          <a:xfrm>
            <a:off x="1555671" y="6110526"/>
            <a:ext cx="1756410" cy="219432"/>
          </a:xfrm>
          <a:prstGeom prst="rect">
            <a:avLst/>
          </a:prstGeom>
          <a:noFill/>
          <a:ln/>
        </p:spPr>
        <p:txBody>
          <a:bodyPr wrap="none" lIns="0" tIns="0" rIns="0" bIns="0" rtlCol="0" anchor="t"/>
          <a:lstStyle/>
          <a:p>
            <a:pPr marL="0" indent="0" algn="l">
              <a:lnSpc>
                <a:spcPts val="1700"/>
              </a:lnSpc>
              <a:buNone/>
            </a:pPr>
            <a:r>
              <a:rPr lang="en-US" sz="2000" b="1" kern="0" spc="-41" dirty="0">
                <a:solidFill>
                  <a:srgbClr val="272525"/>
                </a:solidFill>
                <a:latin typeface="Inter Bold" pitchFamily="34" charset="0"/>
                <a:ea typeface="Inter Bold" pitchFamily="34" charset="-122"/>
                <a:cs typeface="Inter Bold" pitchFamily="34" charset="-120"/>
              </a:rPr>
              <a:t>Factor Analysis</a:t>
            </a:r>
            <a:endParaRPr lang="en-US" sz="2000" dirty="0"/>
          </a:p>
        </p:txBody>
      </p:sp>
      <p:sp>
        <p:nvSpPr>
          <p:cNvPr id="33" name="Text 31"/>
          <p:cNvSpPr/>
          <p:nvPr/>
        </p:nvSpPr>
        <p:spPr>
          <a:xfrm>
            <a:off x="1555671" y="6414254"/>
            <a:ext cx="12502634" cy="224790"/>
          </a:xfrm>
          <a:prstGeom prst="rect">
            <a:avLst/>
          </a:prstGeom>
          <a:noFill/>
          <a:ln/>
        </p:spPr>
        <p:txBody>
          <a:bodyPr wrap="none" lIns="0" tIns="0" rIns="0" bIns="0" rtlCol="0" anchor="t"/>
          <a:lstStyle/>
          <a:p>
            <a:pPr marL="0" indent="0" algn="l">
              <a:lnSpc>
                <a:spcPts val="1750"/>
              </a:lnSpc>
              <a:buNone/>
            </a:pPr>
            <a:r>
              <a:rPr lang="en-US" sz="1300" kern="0" spc="-22" dirty="0">
                <a:solidFill>
                  <a:srgbClr val="272525"/>
                </a:solidFill>
                <a:latin typeface="Inter" pitchFamily="34" charset="0"/>
                <a:ea typeface="Inter" pitchFamily="34" charset="-122"/>
                <a:cs typeface="Inter" pitchFamily="34" charset="-120"/>
              </a:rPr>
              <a:t>We identify influential factors, like age, gender, and lifestyle, that are most strongly associated with stroke occurrences.</a:t>
            </a:r>
            <a:endParaRPr lang="en-US" sz="1300" dirty="0"/>
          </a:p>
        </p:txBody>
      </p:sp>
      <p:sp>
        <p:nvSpPr>
          <p:cNvPr id="34" name="Shape 32"/>
          <p:cNvSpPr/>
          <p:nvPr/>
        </p:nvSpPr>
        <p:spPr>
          <a:xfrm>
            <a:off x="925651" y="7228403"/>
            <a:ext cx="491728" cy="15240"/>
          </a:xfrm>
          <a:prstGeom prst="roundRect">
            <a:avLst>
              <a:gd name="adj" fmla="val 387263"/>
            </a:avLst>
          </a:prstGeom>
          <a:solidFill>
            <a:srgbClr val="C0C1D7"/>
          </a:solidFill>
          <a:ln/>
        </p:spPr>
      </p:sp>
      <p:sp>
        <p:nvSpPr>
          <p:cNvPr id="35" name="Shape 33"/>
          <p:cNvSpPr/>
          <p:nvPr/>
        </p:nvSpPr>
        <p:spPr>
          <a:xfrm>
            <a:off x="624780" y="7078028"/>
            <a:ext cx="316111" cy="316111"/>
          </a:xfrm>
          <a:prstGeom prst="roundRect">
            <a:avLst>
              <a:gd name="adj" fmla="val 18670"/>
            </a:avLst>
          </a:prstGeom>
          <a:solidFill>
            <a:srgbClr val="DADBF1"/>
          </a:solidFill>
          <a:ln w="7620">
            <a:solidFill>
              <a:srgbClr val="C0C1D7"/>
            </a:solidFill>
            <a:prstDash val="solid"/>
          </a:ln>
        </p:spPr>
      </p:sp>
      <p:sp>
        <p:nvSpPr>
          <p:cNvPr id="36" name="Text 34"/>
          <p:cNvSpPr/>
          <p:nvPr/>
        </p:nvSpPr>
        <p:spPr>
          <a:xfrm>
            <a:off x="724674" y="7130653"/>
            <a:ext cx="116324" cy="210741"/>
          </a:xfrm>
          <a:prstGeom prst="rect">
            <a:avLst/>
          </a:prstGeom>
          <a:noFill/>
          <a:ln/>
        </p:spPr>
        <p:txBody>
          <a:bodyPr wrap="none" lIns="0" tIns="0" rIns="0" bIns="0" rtlCol="0" anchor="t"/>
          <a:lstStyle/>
          <a:p>
            <a:pPr marL="0" indent="0" algn="ctr">
              <a:lnSpc>
                <a:spcPts val="1650"/>
              </a:lnSpc>
              <a:buNone/>
            </a:pPr>
            <a:r>
              <a:rPr lang="en-US" sz="1650" b="1" kern="0" spc="-50" dirty="0">
                <a:solidFill>
                  <a:srgbClr val="272525"/>
                </a:solidFill>
                <a:latin typeface="Inter Bold" pitchFamily="34" charset="0"/>
                <a:ea typeface="Inter Bold" pitchFamily="34" charset="-122"/>
                <a:cs typeface="Inter Bold" pitchFamily="34" charset="-120"/>
              </a:rPr>
              <a:t>7</a:t>
            </a:r>
            <a:endParaRPr lang="en-US" sz="1650" dirty="0"/>
          </a:p>
        </p:txBody>
      </p:sp>
      <p:sp>
        <p:nvSpPr>
          <p:cNvPr id="37" name="Text 35"/>
          <p:cNvSpPr/>
          <p:nvPr/>
        </p:nvSpPr>
        <p:spPr>
          <a:xfrm>
            <a:off x="1555671" y="7060525"/>
            <a:ext cx="1756410" cy="219432"/>
          </a:xfrm>
          <a:prstGeom prst="rect">
            <a:avLst/>
          </a:prstGeom>
          <a:noFill/>
          <a:ln/>
        </p:spPr>
        <p:txBody>
          <a:bodyPr wrap="none" lIns="0" tIns="0" rIns="0" bIns="0" rtlCol="0" anchor="t"/>
          <a:lstStyle/>
          <a:p>
            <a:pPr marL="0" indent="0" algn="l">
              <a:lnSpc>
                <a:spcPts val="1700"/>
              </a:lnSpc>
              <a:buNone/>
            </a:pPr>
            <a:r>
              <a:rPr lang="en-US" sz="2000" b="1" kern="0" spc="-41" dirty="0">
                <a:solidFill>
                  <a:srgbClr val="272525"/>
                </a:solidFill>
                <a:latin typeface="Inter Bold" pitchFamily="34" charset="0"/>
                <a:ea typeface="Inter Bold" pitchFamily="34" charset="-122"/>
                <a:cs typeface="Inter Bold" pitchFamily="34" charset="-120"/>
              </a:rPr>
              <a:t>Geographic Analysis</a:t>
            </a:r>
            <a:endParaRPr lang="en-US" sz="2000" dirty="0"/>
          </a:p>
        </p:txBody>
      </p:sp>
      <p:sp>
        <p:nvSpPr>
          <p:cNvPr id="38" name="Text 36"/>
          <p:cNvSpPr/>
          <p:nvPr/>
        </p:nvSpPr>
        <p:spPr>
          <a:xfrm>
            <a:off x="1555671" y="7364254"/>
            <a:ext cx="12502634" cy="224790"/>
          </a:xfrm>
          <a:prstGeom prst="rect">
            <a:avLst/>
          </a:prstGeom>
          <a:noFill/>
          <a:ln/>
        </p:spPr>
        <p:txBody>
          <a:bodyPr wrap="none" lIns="0" tIns="0" rIns="0" bIns="0" rtlCol="0" anchor="t"/>
          <a:lstStyle/>
          <a:p>
            <a:pPr marL="0" indent="0" algn="l">
              <a:lnSpc>
                <a:spcPts val="1750"/>
              </a:lnSpc>
              <a:buNone/>
            </a:pPr>
            <a:r>
              <a:rPr lang="en-US" sz="1300" kern="0" spc="-22" dirty="0">
                <a:solidFill>
                  <a:srgbClr val="272525"/>
                </a:solidFill>
                <a:latin typeface="Inter" pitchFamily="34" charset="0"/>
                <a:ea typeface="Inter" pitchFamily="34" charset="-122"/>
                <a:cs typeface="Inter" pitchFamily="34" charset="-120"/>
              </a:rPr>
              <a:t>If geographical data is available, we analyze the prevalence of stroke cases across different regions.</a:t>
            </a:r>
            <a:endParaRPr lang="en-US" sz="13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C36B21DE-F2A8-0E76-AF3B-73ACD1DABF17}"/>
            </a:ext>
          </a:extLst>
        </p:cNvPr>
        <p:cNvGrpSpPr/>
        <p:nvPr/>
      </p:nvGrpSpPr>
      <p:grpSpPr>
        <a:xfrm>
          <a:off x="0" y="0"/>
          <a:ext cx="0" cy="0"/>
          <a:chOff x="0" y="0"/>
          <a:chExt cx="0" cy="0"/>
        </a:xfrm>
      </p:grpSpPr>
      <p:sp>
        <p:nvSpPr>
          <p:cNvPr id="2" name="Text 0">
            <a:extLst>
              <a:ext uri="{FF2B5EF4-FFF2-40B4-BE49-F238E27FC236}">
                <a16:creationId xmlns:a16="http://schemas.microsoft.com/office/drawing/2014/main" id="{A0BD09E5-08E7-4382-284A-A4D3BA869900}"/>
              </a:ext>
            </a:extLst>
          </p:cNvPr>
          <p:cNvSpPr/>
          <p:nvPr/>
        </p:nvSpPr>
        <p:spPr>
          <a:xfrm>
            <a:off x="572095" y="499943"/>
            <a:ext cx="4127302" cy="439102"/>
          </a:xfrm>
          <a:prstGeom prst="rect">
            <a:avLst/>
          </a:prstGeom>
          <a:noFill/>
          <a:ln/>
        </p:spPr>
        <p:txBody>
          <a:bodyPr wrap="none" lIns="0" tIns="0" rIns="0" bIns="0" rtlCol="0" anchor="t"/>
          <a:lstStyle/>
          <a:p>
            <a:pPr marL="0" indent="0">
              <a:lnSpc>
                <a:spcPts val="3450"/>
              </a:lnSpc>
              <a:buNone/>
            </a:pPr>
            <a:r>
              <a:rPr lang="en-US" sz="4000" b="1" kern="0" spc="-144" dirty="0">
                <a:solidFill>
                  <a:srgbClr val="000000"/>
                </a:solidFill>
                <a:latin typeface="Inter Bold" pitchFamily="34" charset="0"/>
                <a:ea typeface="Inter Bold" pitchFamily="34" charset="-122"/>
                <a:cs typeface="Inter Bold" pitchFamily="34" charset="-120"/>
              </a:rPr>
              <a:t>Data Visualization</a:t>
            </a:r>
            <a:endParaRPr lang="en-US" sz="4000" dirty="0"/>
          </a:p>
        </p:txBody>
      </p:sp>
      <p:sp>
        <p:nvSpPr>
          <p:cNvPr id="8" name="Text 6">
            <a:extLst>
              <a:ext uri="{FF2B5EF4-FFF2-40B4-BE49-F238E27FC236}">
                <a16:creationId xmlns:a16="http://schemas.microsoft.com/office/drawing/2014/main" id="{1AD974BD-AE97-96E0-EACD-5F75A9C9803A}"/>
              </a:ext>
            </a:extLst>
          </p:cNvPr>
          <p:cNvSpPr/>
          <p:nvPr/>
        </p:nvSpPr>
        <p:spPr>
          <a:xfrm>
            <a:off x="572095" y="1189253"/>
            <a:ext cx="12502634" cy="699791"/>
          </a:xfrm>
          <a:prstGeom prst="rect">
            <a:avLst/>
          </a:prstGeom>
          <a:noFill/>
          <a:ln/>
        </p:spPr>
        <p:txBody>
          <a:bodyPr wrap="none" lIns="0" tIns="0" rIns="0" bIns="0" rtlCol="0" anchor="t"/>
          <a:lstStyle/>
          <a:p>
            <a:pPr marL="342900" indent="-342900" algn="l">
              <a:lnSpc>
                <a:spcPts val="1750"/>
              </a:lnSpc>
              <a:buFont typeface="Arial" panose="020B0604020202020204" pitchFamily="34" charset="0"/>
              <a:buChar char="•"/>
            </a:pPr>
            <a:r>
              <a:rPr lang="en-US" sz="2000" b="0" i="0" dirty="0">
                <a:solidFill>
                  <a:srgbClr val="1F1F1F"/>
                </a:solidFill>
                <a:effectLst/>
                <a:latin typeface="Roboto" panose="02000000000000000000" pitchFamily="2" charset="0"/>
              </a:rPr>
              <a:t>Counts of Each Categorical Variable</a:t>
            </a:r>
            <a:endParaRPr lang="en-US" sz="2000" dirty="0"/>
          </a:p>
        </p:txBody>
      </p:sp>
      <p:sp>
        <p:nvSpPr>
          <p:cNvPr id="13" name="Text 11">
            <a:extLst>
              <a:ext uri="{FF2B5EF4-FFF2-40B4-BE49-F238E27FC236}">
                <a16:creationId xmlns:a16="http://schemas.microsoft.com/office/drawing/2014/main" id="{01AFA535-C828-6D18-7004-25AA666E925F}"/>
              </a:ext>
            </a:extLst>
          </p:cNvPr>
          <p:cNvSpPr/>
          <p:nvPr/>
        </p:nvSpPr>
        <p:spPr>
          <a:xfrm>
            <a:off x="1555671" y="1620253"/>
            <a:ext cx="12502634" cy="4299284"/>
          </a:xfrm>
          <a:prstGeom prst="rect">
            <a:avLst/>
          </a:prstGeom>
          <a:noFill/>
          <a:ln/>
        </p:spPr>
        <p:txBody>
          <a:bodyPr wrap="none" lIns="0" tIns="0" rIns="0" bIns="0" rtlCol="0" anchor="t"/>
          <a:lstStyle/>
          <a:p>
            <a:pPr marL="0" indent="0" algn="l">
              <a:lnSpc>
                <a:spcPts val="1750"/>
              </a:lnSpc>
              <a:buNone/>
            </a:pPr>
            <a:endParaRPr lang="en-US" sz="1100" dirty="0"/>
          </a:p>
        </p:txBody>
      </p:sp>
      <p:sp>
        <p:nvSpPr>
          <p:cNvPr id="38" name="Text 36">
            <a:extLst>
              <a:ext uri="{FF2B5EF4-FFF2-40B4-BE49-F238E27FC236}">
                <a16:creationId xmlns:a16="http://schemas.microsoft.com/office/drawing/2014/main" id="{49517A50-898E-AE8D-3B0C-018A09F08050}"/>
              </a:ext>
            </a:extLst>
          </p:cNvPr>
          <p:cNvSpPr/>
          <p:nvPr/>
        </p:nvSpPr>
        <p:spPr>
          <a:xfrm>
            <a:off x="1555671" y="6482093"/>
            <a:ext cx="12502634" cy="1747507"/>
          </a:xfrm>
          <a:prstGeom prst="rect">
            <a:avLst/>
          </a:prstGeom>
          <a:noFill/>
          <a:ln/>
        </p:spPr>
        <p:txBody>
          <a:bodyPr wrap="none" lIns="0" tIns="0" rIns="0" bIns="0" rtlCol="0" anchor="t"/>
          <a:lstStyle/>
          <a:p>
            <a:pPr marL="0" indent="0" algn="l">
              <a:lnSpc>
                <a:spcPts val="1750"/>
              </a:lnSpc>
              <a:buNone/>
            </a:pPr>
            <a:endParaRPr lang="en-US" sz="1100" dirty="0"/>
          </a:p>
        </p:txBody>
      </p:sp>
      <p:pic>
        <p:nvPicPr>
          <p:cNvPr id="4" name="Picture 3">
            <a:extLst>
              <a:ext uri="{FF2B5EF4-FFF2-40B4-BE49-F238E27FC236}">
                <a16:creationId xmlns:a16="http://schemas.microsoft.com/office/drawing/2014/main" id="{1A6E181C-5485-E351-B2DE-F77974CAF485}"/>
              </a:ext>
            </a:extLst>
          </p:cNvPr>
          <p:cNvPicPr>
            <a:picLocks noChangeAspect="1"/>
          </p:cNvPicPr>
          <p:nvPr/>
        </p:nvPicPr>
        <p:blipFill>
          <a:blip r:embed="rId3"/>
          <a:stretch>
            <a:fillRect/>
          </a:stretch>
        </p:blipFill>
        <p:spPr>
          <a:xfrm>
            <a:off x="0" y="1889044"/>
            <a:ext cx="14630400" cy="4593049"/>
          </a:xfrm>
          <a:prstGeom prst="rect">
            <a:avLst/>
          </a:prstGeom>
        </p:spPr>
      </p:pic>
    </p:spTree>
    <p:extLst>
      <p:ext uri="{BB962C8B-B14F-4D97-AF65-F5344CB8AC3E}">
        <p14:creationId xmlns:p14="http://schemas.microsoft.com/office/powerpoint/2010/main" val="29297545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95C39A08-369B-5CBB-021A-6B178530DC03}"/>
            </a:ext>
          </a:extLst>
        </p:cNvPr>
        <p:cNvGrpSpPr/>
        <p:nvPr/>
      </p:nvGrpSpPr>
      <p:grpSpPr>
        <a:xfrm>
          <a:off x="0" y="0"/>
          <a:ext cx="0" cy="0"/>
          <a:chOff x="0" y="0"/>
          <a:chExt cx="0" cy="0"/>
        </a:xfrm>
      </p:grpSpPr>
      <p:sp>
        <p:nvSpPr>
          <p:cNvPr id="2" name="Text 0">
            <a:extLst>
              <a:ext uri="{FF2B5EF4-FFF2-40B4-BE49-F238E27FC236}">
                <a16:creationId xmlns:a16="http://schemas.microsoft.com/office/drawing/2014/main" id="{4FED6B0D-F89F-483E-37DC-EB913B2D245A}"/>
              </a:ext>
            </a:extLst>
          </p:cNvPr>
          <p:cNvSpPr/>
          <p:nvPr/>
        </p:nvSpPr>
        <p:spPr>
          <a:xfrm>
            <a:off x="572095" y="499943"/>
            <a:ext cx="4127302" cy="439102"/>
          </a:xfrm>
          <a:prstGeom prst="rect">
            <a:avLst/>
          </a:prstGeom>
          <a:noFill/>
          <a:ln/>
        </p:spPr>
        <p:txBody>
          <a:bodyPr wrap="none" lIns="0" tIns="0" rIns="0" bIns="0" rtlCol="0" anchor="t"/>
          <a:lstStyle/>
          <a:p>
            <a:pPr marL="0" indent="0">
              <a:lnSpc>
                <a:spcPts val="3450"/>
              </a:lnSpc>
              <a:buNone/>
            </a:pPr>
            <a:r>
              <a:rPr lang="en-US" sz="4000" b="1" kern="0" spc="-144" dirty="0">
                <a:solidFill>
                  <a:srgbClr val="000000"/>
                </a:solidFill>
                <a:latin typeface="Inter Bold" pitchFamily="34" charset="0"/>
                <a:ea typeface="Inter Bold" pitchFamily="34" charset="-122"/>
                <a:cs typeface="Inter Bold" pitchFamily="34" charset="-120"/>
              </a:rPr>
              <a:t>Data Visualization</a:t>
            </a:r>
            <a:endParaRPr lang="en-US" sz="4000" dirty="0"/>
          </a:p>
        </p:txBody>
      </p:sp>
      <p:sp>
        <p:nvSpPr>
          <p:cNvPr id="8" name="Text 6">
            <a:extLst>
              <a:ext uri="{FF2B5EF4-FFF2-40B4-BE49-F238E27FC236}">
                <a16:creationId xmlns:a16="http://schemas.microsoft.com/office/drawing/2014/main" id="{00D86E19-0849-152E-E83A-6338438DC055}"/>
              </a:ext>
            </a:extLst>
          </p:cNvPr>
          <p:cNvSpPr/>
          <p:nvPr/>
        </p:nvSpPr>
        <p:spPr>
          <a:xfrm>
            <a:off x="572095" y="1189253"/>
            <a:ext cx="12502634" cy="699791"/>
          </a:xfrm>
          <a:prstGeom prst="rect">
            <a:avLst/>
          </a:prstGeom>
          <a:noFill/>
          <a:ln/>
        </p:spPr>
        <p:txBody>
          <a:bodyPr wrap="none" lIns="0" tIns="0" rIns="0" bIns="0" rtlCol="0" anchor="t"/>
          <a:lstStyle/>
          <a:p>
            <a:pPr marL="342900" indent="-342900" algn="l">
              <a:lnSpc>
                <a:spcPts val="1750"/>
              </a:lnSpc>
              <a:buFont typeface="Arial" panose="020B0604020202020204" pitchFamily="34" charset="0"/>
              <a:buChar char="•"/>
            </a:pPr>
            <a:r>
              <a:rPr lang="en-US" sz="2000" b="0" i="0" dirty="0">
                <a:solidFill>
                  <a:srgbClr val="1F1F1F"/>
                </a:solidFill>
                <a:effectLst/>
                <a:latin typeface="Roboto" panose="02000000000000000000" pitchFamily="2" charset="0"/>
              </a:rPr>
              <a:t>Counts of Each Categorical Variable</a:t>
            </a:r>
            <a:endParaRPr lang="en-US" sz="2000" dirty="0"/>
          </a:p>
        </p:txBody>
      </p:sp>
      <p:sp>
        <p:nvSpPr>
          <p:cNvPr id="13" name="Text 11">
            <a:extLst>
              <a:ext uri="{FF2B5EF4-FFF2-40B4-BE49-F238E27FC236}">
                <a16:creationId xmlns:a16="http://schemas.microsoft.com/office/drawing/2014/main" id="{941BF0AB-34C8-4787-F653-34BFA5911193}"/>
              </a:ext>
            </a:extLst>
          </p:cNvPr>
          <p:cNvSpPr/>
          <p:nvPr/>
        </p:nvSpPr>
        <p:spPr>
          <a:xfrm>
            <a:off x="1555671" y="1620253"/>
            <a:ext cx="12502634" cy="4299284"/>
          </a:xfrm>
          <a:prstGeom prst="rect">
            <a:avLst/>
          </a:prstGeom>
          <a:noFill/>
          <a:ln/>
        </p:spPr>
        <p:txBody>
          <a:bodyPr wrap="none" lIns="0" tIns="0" rIns="0" bIns="0" rtlCol="0" anchor="t"/>
          <a:lstStyle/>
          <a:p>
            <a:pPr marL="0" indent="0" algn="l">
              <a:lnSpc>
                <a:spcPts val="1750"/>
              </a:lnSpc>
              <a:buNone/>
            </a:pPr>
            <a:endParaRPr lang="en-US" sz="1100" dirty="0"/>
          </a:p>
        </p:txBody>
      </p:sp>
      <p:sp>
        <p:nvSpPr>
          <p:cNvPr id="38" name="Text 36">
            <a:extLst>
              <a:ext uri="{FF2B5EF4-FFF2-40B4-BE49-F238E27FC236}">
                <a16:creationId xmlns:a16="http://schemas.microsoft.com/office/drawing/2014/main" id="{FAAFA7D6-3FCE-0959-F422-09E32F28F35D}"/>
              </a:ext>
            </a:extLst>
          </p:cNvPr>
          <p:cNvSpPr/>
          <p:nvPr/>
        </p:nvSpPr>
        <p:spPr>
          <a:xfrm>
            <a:off x="1555671" y="6482093"/>
            <a:ext cx="12502634" cy="1747507"/>
          </a:xfrm>
          <a:prstGeom prst="rect">
            <a:avLst/>
          </a:prstGeom>
          <a:noFill/>
          <a:ln/>
        </p:spPr>
        <p:txBody>
          <a:bodyPr wrap="none" lIns="0" tIns="0" rIns="0" bIns="0" rtlCol="0" anchor="t"/>
          <a:lstStyle/>
          <a:p>
            <a:pPr marL="0" indent="0" algn="l">
              <a:lnSpc>
                <a:spcPts val="1750"/>
              </a:lnSpc>
              <a:buNone/>
            </a:pPr>
            <a:endParaRPr lang="en-US" sz="1100" dirty="0"/>
          </a:p>
        </p:txBody>
      </p:sp>
      <p:pic>
        <p:nvPicPr>
          <p:cNvPr id="6" name="Picture 5">
            <a:extLst>
              <a:ext uri="{FF2B5EF4-FFF2-40B4-BE49-F238E27FC236}">
                <a16:creationId xmlns:a16="http://schemas.microsoft.com/office/drawing/2014/main" id="{2567BBD9-2A99-7342-626F-0CD7AE83045F}"/>
              </a:ext>
            </a:extLst>
          </p:cNvPr>
          <p:cNvPicPr>
            <a:picLocks noChangeAspect="1"/>
          </p:cNvPicPr>
          <p:nvPr/>
        </p:nvPicPr>
        <p:blipFill>
          <a:blip r:embed="rId3"/>
          <a:stretch>
            <a:fillRect/>
          </a:stretch>
        </p:blipFill>
        <p:spPr>
          <a:xfrm>
            <a:off x="1555671" y="1629051"/>
            <a:ext cx="11246437" cy="5113036"/>
          </a:xfrm>
          <a:prstGeom prst="rect">
            <a:avLst/>
          </a:prstGeom>
        </p:spPr>
      </p:pic>
    </p:spTree>
    <p:extLst>
      <p:ext uri="{BB962C8B-B14F-4D97-AF65-F5344CB8AC3E}">
        <p14:creationId xmlns:p14="http://schemas.microsoft.com/office/powerpoint/2010/main" val="19347272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BF6638C1-0F16-B518-0E64-47EC58C057EA}"/>
            </a:ext>
          </a:extLst>
        </p:cNvPr>
        <p:cNvGrpSpPr/>
        <p:nvPr/>
      </p:nvGrpSpPr>
      <p:grpSpPr>
        <a:xfrm>
          <a:off x="0" y="0"/>
          <a:ext cx="0" cy="0"/>
          <a:chOff x="0" y="0"/>
          <a:chExt cx="0" cy="0"/>
        </a:xfrm>
      </p:grpSpPr>
      <p:sp>
        <p:nvSpPr>
          <p:cNvPr id="2" name="Text 0">
            <a:extLst>
              <a:ext uri="{FF2B5EF4-FFF2-40B4-BE49-F238E27FC236}">
                <a16:creationId xmlns:a16="http://schemas.microsoft.com/office/drawing/2014/main" id="{18F51AB8-19F8-4A19-4393-39308A530215}"/>
              </a:ext>
            </a:extLst>
          </p:cNvPr>
          <p:cNvSpPr/>
          <p:nvPr/>
        </p:nvSpPr>
        <p:spPr>
          <a:xfrm>
            <a:off x="572095" y="499943"/>
            <a:ext cx="4127302" cy="439102"/>
          </a:xfrm>
          <a:prstGeom prst="rect">
            <a:avLst/>
          </a:prstGeom>
          <a:noFill/>
          <a:ln/>
        </p:spPr>
        <p:txBody>
          <a:bodyPr wrap="none" lIns="0" tIns="0" rIns="0" bIns="0" rtlCol="0" anchor="t"/>
          <a:lstStyle/>
          <a:p>
            <a:pPr marL="0" indent="0">
              <a:lnSpc>
                <a:spcPts val="3450"/>
              </a:lnSpc>
              <a:buNone/>
            </a:pPr>
            <a:r>
              <a:rPr lang="en-US" sz="4000" b="1" kern="0" spc="-144" dirty="0">
                <a:solidFill>
                  <a:srgbClr val="000000"/>
                </a:solidFill>
                <a:latin typeface="Inter Bold" pitchFamily="34" charset="0"/>
                <a:ea typeface="Inter Bold" pitchFamily="34" charset="-122"/>
                <a:cs typeface="Inter Bold" pitchFamily="34" charset="-120"/>
              </a:rPr>
              <a:t>Data Visualization</a:t>
            </a:r>
            <a:endParaRPr lang="en-US" sz="4000" dirty="0"/>
          </a:p>
        </p:txBody>
      </p:sp>
      <p:sp>
        <p:nvSpPr>
          <p:cNvPr id="8" name="Text 6">
            <a:extLst>
              <a:ext uri="{FF2B5EF4-FFF2-40B4-BE49-F238E27FC236}">
                <a16:creationId xmlns:a16="http://schemas.microsoft.com/office/drawing/2014/main" id="{0978EE37-036B-B6E7-F007-F2ECD77EF916}"/>
              </a:ext>
            </a:extLst>
          </p:cNvPr>
          <p:cNvSpPr/>
          <p:nvPr/>
        </p:nvSpPr>
        <p:spPr>
          <a:xfrm>
            <a:off x="572095" y="1189253"/>
            <a:ext cx="12502634" cy="699791"/>
          </a:xfrm>
          <a:prstGeom prst="rect">
            <a:avLst/>
          </a:prstGeom>
          <a:noFill/>
          <a:ln/>
        </p:spPr>
        <p:txBody>
          <a:bodyPr wrap="none" lIns="0" tIns="0" rIns="0" bIns="0" rtlCol="0" anchor="t"/>
          <a:lstStyle/>
          <a:p>
            <a:pPr marL="342900" indent="-342900" algn="l">
              <a:lnSpc>
                <a:spcPts val="1750"/>
              </a:lnSpc>
              <a:buFont typeface="Arial" panose="020B0604020202020204" pitchFamily="34" charset="0"/>
              <a:buChar char="•"/>
            </a:pPr>
            <a:r>
              <a:rPr lang="en-US" sz="2000" b="0" i="0" dirty="0">
                <a:solidFill>
                  <a:srgbClr val="1F1F1F"/>
                </a:solidFill>
                <a:effectLst/>
                <a:latin typeface="Roboto" panose="02000000000000000000" pitchFamily="2" charset="0"/>
              </a:rPr>
              <a:t>Comparison of Patients with and without Stroke</a:t>
            </a:r>
            <a:endParaRPr lang="en-US" sz="2000" dirty="0"/>
          </a:p>
        </p:txBody>
      </p:sp>
      <p:sp>
        <p:nvSpPr>
          <p:cNvPr id="13" name="Text 11">
            <a:extLst>
              <a:ext uri="{FF2B5EF4-FFF2-40B4-BE49-F238E27FC236}">
                <a16:creationId xmlns:a16="http://schemas.microsoft.com/office/drawing/2014/main" id="{E8D77415-357F-2315-EC20-FF1C17FB7B25}"/>
              </a:ext>
            </a:extLst>
          </p:cNvPr>
          <p:cNvSpPr/>
          <p:nvPr/>
        </p:nvSpPr>
        <p:spPr>
          <a:xfrm>
            <a:off x="1555671" y="1620253"/>
            <a:ext cx="12502634" cy="4299284"/>
          </a:xfrm>
          <a:prstGeom prst="rect">
            <a:avLst/>
          </a:prstGeom>
          <a:noFill/>
          <a:ln/>
        </p:spPr>
        <p:txBody>
          <a:bodyPr wrap="none" lIns="0" tIns="0" rIns="0" bIns="0" rtlCol="0" anchor="t"/>
          <a:lstStyle/>
          <a:p>
            <a:pPr marL="0" indent="0" algn="l">
              <a:lnSpc>
                <a:spcPts val="1750"/>
              </a:lnSpc>
              <a:buNone/>
            </a:pPr>
            <a:endParaRPr lang="en-US" sz="1100" dirty="0"/>
          </a:p>
        </p:txBody>
      </p:sp>
      <p:sp>
        <p:nvSpPr>
          <p:cNvPr id="38" name="Text 36">
            <a:extLst>
              <a:ext uri="{FF2B5EF4-FFF2-40B4-BE49-F238E27FC236}">
                <a16:creationId xmlns:a16="http://schemas.microsoft.com/office/drawing/2014/main" id="{3DA600A2-B3DD-880A-FBA7-9FDE2106AC4D}"/>
              </a:ext>
            </a:extLst>
          </p:cNvPr>
          <p:cNvSpPr/>
          <p:nvPr/>
        </p:nvSpPr>
        <p:spPr>
          <a:xfrm>
            <a:off x="1555671" y="6482093"/>
            <a:ext cx="12502634" cy="1747507"/>
          </a:xfrm>
          <a:prstGeom prst="rect">
            <a:avLst/>
          </a:prstGeom>
          <a:noFill/>
          <a:ln/>
        </p:spPr>
        <p:txBody>
          <a:bodyPr wrap="none" lIns="0" tIns="0" rIns="0" bIns="0" rtlCol="0" anchor="t"/>
          <a:lstStyle/>
          <a:p>
            <a:pPr marL="0" indent="0" algn="l">
              <a:lnSpc>
                <a:spcPts val="1750"/>
              </a:lnSpc>
              <a:buNone/>
            </a:pPr>
            <a:endParaRPr lang="en-US" sz="1100" dirty="0"/>
          </a:p>
        </p:txBody>
      </p:sp>
      <p:pic>
        <p:nvPicPr>
          <p:cNvPr id="4" name="Picture 3">
            <a:extLst>
              <a:ext uri="{FF2B5EF4-FFF2-40B4-BE49-F238E27FC236}">
                <a16:creationId xmlns:a16="http://schemas.microsoft.com/office/drawing/2014/main" id="{212CD12C-7B76-0610-74C8-9594BE0E8CD8}"/>
              </a:ext>
            </a:extLst>
          </p:cNvPr>
          <p:cNvPicPr>
            <a:picLocks noChangeAspect="1"/>
          </p:cNvPicPr>
          <p:nvPr/>
        </p:nvPicPr>
        <p:blipFill>
          <a:blip r:embed="rId3"/>
          <a:stretch>
            <a:fillRect/>
          </a:stretch>
        </p:blipFill>
        <p:spPr>
          <a:xfrm>
            <a:off x="1876927" y="1858207"/>
            <a:ext cx="10749236" cy="4492330"/>
          </a:xfrm>
          <a:prstGeom prst="rect">
            <a:avLst/>
          </a:prstGeom>
        </p:spPr>
      </p:pic>
    </p:spTree>
    <p:extLst>
      <p:ext uri="{BB962C8B-B14F-4D97-AF65-F5344CB8AC3E}">
        <p14:creationId xmlns:p14="http://schemas.microsoft.com/office/powerpoint/2010/main" val="2536931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61C97536-ED55-C005-3A85-EAFD005EEF6B}"/>
            </a:ext>
          </a:extLst>
        </p:cNvPr>
        <p:cNvGrpSpPr/>
        <p:nvPr/>
      </p:nvGrpSpPr>
      <p:grpSpPr>
        <a:xfrm>
          <a:off x="0" y="0"/>
          <a:ext cx="0" cy="0"/>
          <a:chOff x="0" y="0"/>
          <a:chExt cx="0" cy="0"/>
        </a:xfrm>
      </p:grpSpPr>
      <p:sp>
        <p:nvSpPr>
          <p:cNvPr id="2" name="Text 0">
            <a:extLst>
              <a:ext uri="{FF2B5EF4-FFF2-40B4-BE49-F238E27FC236}">
                <a16:creationId xmlns:a16="http://schemas.microsoft.com/office/drawing/2014/main" id="{78965518-A702-1EF7-7049-C3F5D00E8D0F}"/>
              </a:ext>
            </a:extLst>
          </p:cNvPr>
          <p:cNvSpPr/>
          <p:nvPr/>
        </p:nvSpPr>
        <p:spPr>
          <a:xfrm>
            <a:off x="572095" y="499943"/>
            <a:ext cx="4127302" cy="439102"/>
          </a:xfrm>
          <a:prstGeom prst="rect">
            <a:avLst/>
          </a:prstGeom>
          <a:noFill/>
          <a:ln/>
        </p:spPr>
        <p:txBody>
          <a:bodyPr wrap="none" lIns="0" tIns="0" rIns="0" bIns="0" rtlCol="0" anchor="t"/>
          <a:lstStyle/>
          <a:p>
            <a:pPr marL="0" indent="0">
              <a:lnSpc>
                <a:spcPts val="3450"/>
              </a:lnSpc>
              <a:buNone/>
            </a:pPr>
            <a:r>
              <a:rPr lang="en-US" sz="4000" b="1" kern="0" spc="-144" dirty="0">
                <a:solidFill>
                  <a:srgbClr val="000000"/>
                </a:solidFill>
                <a:latin typeface="Inter Bold" pitchFamily="34" charset="0"/>
                <a:ea typeface="Inter Bold" pitchFamily="34" charset="-122"/>
                <a:cs typeface="Inter Bold" pitchFamily="34" charset="-120"/>
              </a:rPr>
              <a:t>Data Visualization</a:t>
            </a:r>
            <a:endParaRPr lang="en-US" sz="4000" dirty="0"/>
          </a:p>
        </p:txBody>
      </p:sp>
      <p:sp>
        <p:nvSpPr>
          <p:cNvPr id="13" name="Text 11">
            <a:extLst>
              <a:ext uri="{FF2B5EF4-FFF2-40B4-BE49-F238E27FC236}">
                <a16:creationId xmlns:a16="http://schemas.microsoft.com/office/drawing/2014/main" id="{16E143DA-9ABE-F0CA-BCB4-ABC930285887}"/>
              </a:ext>
            </a:extLst>
          </p:cNvPr>
          <p:cNvSpPr/>
          <p:nvPr/>
        </p:nvSpPr>
        <p:spPr>
          <a:xfrm>
            <a:off x="1555671" y="1620253"/>
            <a:ext cx="12502634" cy="4299284"/>
          </a:xfrm>
          <a:prstGeom prst="rect">
            <a:avLst/>
          </a:prstGeom>
          <a:noFill/>
          <a:ln/>
        </p:spPr>
        <p:txBody>
          <a:bodyPr wrap="none" lIns="0" tIns="0" rIns="0" bIns="0" rtlCol="0" anchor="t"/>
          <a:lstStyle/>
          <a:p>
            <a:pPr marL="0" indent="0" algn="l">
              <a:lnSpc>
                <a:spcPts val="1750"/>
              </a:lnSpc>
              <a:buNone/>
            </a:pPr>
            <a:endParaRPr lang="en-US" sz="1100" dirty="0"/>
          </a:p>
        </p:txBody>
      </p:sp>
      <p:sp>
        <p:nvSpPr>
          <p:cNvPr id="38" name="Text 36">
            <a:extLst>
              <a:ext uri="{FF2B5EF4-FFF2-40B4-BE49-F238E27FC236}">
                <a16:creationId xmlns:a16="http://schemas.microsoft.com/office/drawing/2014/main" id="{B47F08AA-A14F-9B26-392E-618362330D79}"/>
              </a:ext>
            </a:extLst>
          </p:cNvPr>
          <p:cNvSpPr/>
          <p:nvPr/>
        </p:nvSpPr>
        <p:spPr>
          <a:xfrm>
            <a:off x="1555671" y="6482093"/>
            <a:ext cx="12502634" cy="1747507"/>
          </a:xfrm>
          <a:prstGeom prst="rect">
            <a:avLst/>
          </a:prstGeom>
          <a:noFill/>
          <a:ln/>
        </p:spPr>
        <p:txBody>
          <a:bodyPr wrap="none" lIns="0" tIns="0" rIns="0" bIns="0" rtlCol="0" anchor="t"/>
          <a:lstStyle/>
          <a:p>
            <a:pPr marL="0" indent="0" algn="l">
              <a:lnSpc>
                <a:spcPts val="1750"/>
              </a:lnSpc>
              <a:buNone/>
            </a:pPr>
            <a:endParaRPr lang="en-US" sz="1100" dirty="0"/>
          </a:p>
        </p:txBody>
      </p:sp>
      <p:sp>
        <p:nvSpPr>
          <p:cNvPr id="10" name="TextBox 9">
            <a:extLst>
              <a:ext uri="{FF2B5EF4-FFF2-40B4-BE49-F238E27FC236}">
                <a16:creationId xmlns:a16="http://schemas.microsoft.com/office/drawing/2014/main" id="{E9DD197C-350D-AEF4-267D-FD05587E6872}"/>
              </a:ext>
            </a:extLst>
          </p:cNvPr>
          <p:cNvSpPr txBox="1"/>
          <p:nvPr/>
        </p:nvSpPr>
        <p:spPr>
          <a:xfrm>
            <a:off x="572095" y="1389308"/>
            <a:ext cx="6015783" cy="400110"/>
          </a:xfrm>
          <a:prstGeom prst="rect">
            <a:avLst/>
          </a:prstGeom>
          <a:noFill/>
        </p:spPr>
        <p:txBody>
          <a:bodyPr wrap="square" rtlCol="0">
            <a:spAutoFit/>
          </a:bodyPr>
          <a:lstStyle/>
          <a:p>
            <a:pPr marL="285750" indent="-285750">
              <a:buFont typeface="Arial" panose="020B0604020202020204" pitchFamily="34" charset="0"/>
              <a:buChar char="•"/>
            </a:pPr>
            <a:r>
              <a:rPr lang="en-IN" sz="2000" b="0" i="0" dirty="0">
                <a:solidFill>
                  <a:srgbClr val="1F1F1F"/>
                </a:solidFill>
                <a:effectLst/>
                <a:latin typeface="Roboto" panose="02000000000000000000" pitchFamily="2" charset="0"/>
              </a:rPr>
              <a:t>Stroke Patients by Gender</a:t>
            </a:r>
            <a:endParaRPr lang="en-IN" sz="2000" dirty="0"/>
          </a:p>
        </p:txBody>
      </p:sp>
      <p:pic>
        <p:nvPicPr>
          <p:cNvPr id="12" name="Picture 11">
            <a:extLst>
              <a:ext uri="{FF2B5EF4-FFF2-40B4-BE49-F238E27FC236}">
                <a16:creationId xmlns:a16="http://schemas.microsoft.com/office/drawing/2014/main" id="{8F137882-3B4F-86D2-F68C-A0C2B4D1B3FB}"/>
              </a:ext>
            </a:extLst>
          </p:cNvPr>
          <p:cNvPicPr>
            <a:picLocks noChangeAspect="1"/>
          </p:cNvPicPr>
          <p:nvPr/>
        </p:nvPicPr>
        <p:blipFill>
          <a:blip r:embed="rId3"/>
          <a:stretch>
            <a:fillRect/>
          </a:stretch>
        </p:blipFill>
        <p:spPr>
          <a:xfrm>
            <a:off x="2133599" y="1971163"/>
            <a:ext cx="10797705" cy="4638184"/>
          </a:xfrm>
          <a:prstGeom prst="rect">
            <a:avLst/>
          </a:prstGeom>
        </p:spPr>
      </p:pic>
    </p:spTree>
    <p:extLst>
      <p:ext uri="{BB962C8B-B14F-4D97-AF65-F5344CB8AC3E}">
        <p14:creationId xmlns:p14="http://schemas.microsoft.com/office/powerpoint/2010/main" val="1025184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6E954C6D-7E7F-3E12-B2FB-36235FBDD297}"/>
            </a:ext>
          </a:extLst>
        </p:cNvPr>
        <p:cNvGrpSpPr/>
        <p:nvPr/>
      </p:nvGrpSpPr>
      <p:grpSpPr>
        <a:xfrm>
          <a:off x="0" y="0"/>
          <a:ext cx="0" cy="0"/>
          <a:chOff x="0" y="0"/>
          <a:chExt cx="0" cy="0"/>
        </a:xfrm>
      </p:grpSpPr>
      <p:sp>
        <p:nvSpPr>
          <p:cNvPr id="2" name="Text 0">
            <a:extLst>
              <a:ext uri="{FF2B5EF4-FFF2-40B4-BE49-F238E27FC236}">
                <a16:creationId xmlns:a16="http://schemas.microsoft.com/office/drawing/2014/main" id="{23614FCA-2FB5-853C-D7CC-44D08E8E461F}"/>
              </a:ext>
            </a:extLst>
          </p:cNvPr>
          <p:cNvSpPr/>
          <p:nvPr/>
        </p:nvSpPr>
        <p:spPr>
          <a:xfrm>
            <a:off x="572095" y="499943"/>
            <a:ext cx="4127302" cy="439102"/>
          </a:xfrm>
          <a:prstGeom prst="rect">
            <a:avLst/>
          </a:prstGeom>
          <a:noFill/>
          <a:ln/>
        </p:spPr>
        <p:txBody>
          <a:bodyPr wrap="none" lIns="0" tIns="0" rIns="0" bIns="0" rtlCol="0" anchor="t"/>
          <a:lstStyle/>
          <a:p>
            <a:pPr marL="0" indent="0">
              <a:lnSpc>
                <a:spcPts val="3450"/>
              </a:lnSpc>
              <a:buNone/>
            </a:pPr>
            <a:r>
              <a:rPr lang="en-US" sz="4000" b="1" kern="0" spc="-144" dirty="0">
                <a:solidFill>
                  <a:srgbClr val="000000"/>
                </a:solidFill>
                <a:latin typeface="Inter Bold" pitchFamily="34" charset="0"/>
                <a:ea typeface="Inter Bold" pitchFamily="34" charset="-122"/>
                <a:cs typeface="Inter Bold" pitchFamily="34" charset="-120"/>
              </a:rPr>
              <a:t>Data Visualization</a:t>
            </a:r>
            <a:endParaRPr lang="en-US" sz="4000" dirty="0"/>
          </a:p>
        </p:txBody>
      </p:sp>
      <p:sp>
        <p:nvSpPr>
          <p:cNvPr id="13" name="Text 11">
            <a:extLst>
              <a:ext uri="{FF2B5EF4-FFF2-40B4-BE49-F238E27FC236}">
                <a16:creationId xmlns:a16="http://schemas.microsoft.com/office/drawing/2014/main" id="{22EC9E55-D0B5-001E-0914-F831CC647216}"/>
              </a:ext>
            </a:extLst>
          </p:cNvPr>
          <p:cNvSpPr/>
          <p:nvPr/>
        </p:nvSpPr>
        <p:spPr>
          <a:xfrm>
            <a:off x="1555671" y="1620253"/>
            <a:ext cx="12502634" cy="4299284"/>
          </a:xfrm>
          <a:prstGeom prst="rect">
            <a:avLst/>
          </a:prstGeom>
          <a:noFill/>
          <a:ln/>
        </p:spPr>
        <p:txBody>
          <a:bodyPr wrap="none" lIns="0" tIns="0" rIns="0" bIns="0" rtlCol="0" anchor="t"/>
          <a:lstStyle/>
          <a:p>
            <a:pPr marL="0" indent="0" algn="l">
              <a:lnSpc>
                <a:spcPts val="1750"/>
              </a:lnSpc>
              <a:buNone/>
            </a:pPr>
            <a:endParaRPr lang="en-US" sz="1100" dirty="0"/>
          </a:p>
        </p:txBody>
      </p:sp>
      <p:sp>
        <p:nvSpPr>
          <p:cNvPr id="38" name="Text 36">
            <a:extLst>
              <a:ext uri="{FF2B5EF4-FFF2-40B4-BE49-F238E27FC236}">
                <a16:creationId xmlns:a16="http://schemas.microsoft.com/office/drawing/2014/main" id="{0DA27128-35A0-116C-0C9D-3B82FE0E22E3}"/>
              </a:ext>
            </a:extLst>
          </p:cNvPr>
          <p:cNvSpPr/>
          <p:nvPr/>
        </p:nvSpPr>
        <p:spPr>
          <a:xfrm>
            <a:off x="1555671" y="6482093"/>
            <a:ext cx="12502634" cy="1747507"/>
          </a:xfrm>
          <a:prstGeom prst="rect">
            <a:avLst/>
          </a:prstGeom>
          <a:noFill/>
          <a:ln/>
        </p:spPr>
        <p:txBody>
          <a:bodyPr wrap="none" lIns="0" tIns="0" rIns="0" bIns="0" rtlCol="0" anchor="t"/>
          <a:lstStyle/>
          <a:p>
            <a:pPr marL="0" indent="0" algn="l">
              <a:lnSpc>
                <a:spcPts val="1750"/>
              </a:lnSpc>
              <a:buNone/>
            </a:pPr>
            <a:endParaRPr lang="en-US" sz="1100" dirty="0"/>
          </a:p>
        </p:txBody>
      </p:sp>
      <p:sp>
        <p:nvSpPr>
          <p:cNvPr id="14" name="TextBox 13">
            <a:extLst>
              <a:ext uri="{FF2B5EF4-FFF2-40B4-BE49-F238E27FC236}">
                <a16:creationId xmlns:a16="http://schemas.microsoft.com/office/drawing/2014/main" id="{7397CE5F-61E3-C473-6344-F3A8AA48313B}"/>
              </a:ext>
            </a:extLst>
          </p:cNvPr>
          <p:cNvSpPr txBox="1"/>
          <p:nvPr/>
        </p:nvSpPr>
        <p:spPr>
          <a:xfrm>
            <a:off x="411673" y="1347784"/>
            <a:ext cx="5844745" cy="400110"/>
          </a:xfrm>
          <a:prstGeom prst="rect">
            <a:avLst/>
          </a:prstGeom>
          <a:noFill/>
        </p:spPr>
        <p:txBody>
          <a:bodyPr wrap="square" rtlCol="0">
            <a:spAutoFit/>
          </a:bodyPr>
          <a:lstStyle/>
          <a:p>
            <a:pPr marL="342900" indent="-342900">
              <a:buFont typeface="Arial" panose="020B0604020202020204" pitchFamily="34" charset="0"/>
              <a:buChar char="•"/>
            </a:pPr>
            <a:r>
              <a:rPr lang="en-US" sz="2000" b="0" i="0" dirty="0">
                <a:solidFill>
                  <a:srgbClr val="1F1F1F"/>
                </a:solidFill>
                <a:effectLst/>
                <a:latin typeface="Roboto" panose="02000000000000000000" pitchFamily="2" charset="0"/>
              </a:rPr>
              <a:t>Duration Based on Age Groups</a:t>
            </a:r>
            <a:endParaRPr lang="en-IN" sz="2000" dirty="0"/>
          </a:p>
        </p:txBody>
      </p:sp>
      <p:pic>
        <p:nvPicPr>
          <p:cNvPr id="16" name="Picture 15">
            <a:extLst>
              <a:ext uri="{FF2B5EF4-FFF2-40B4-BE49-F238E27FC236}">
                <a16:creationId xmlns:a16="http://schemas.microsoft.com/office/drawing/2014/main" id="{FFB11198-08F7-FA1C-5DDF-F1B04C3210B2}"/>
              </a:ext>
            </a:extLst>
          </p:cNvPr>
          <p:cNvPicPr>
            <a:picLocks noChangeAspect="1"/>
          </p:cNvPicPr>
          <p:nvPr/>
        </p:nvPicPr>
        <p:blipFill>
          <a:blip r:embed="rId3"/>
          <a:stretch>
            <a:fillRect/>
          </a:stretch>
        </p:blipFill>
        <p:spPr>
          <a:xfrm>
            <a:off x="2141599" y="2020363"/>
            <a:ext cx="10347202" cy="5158986"/>
          </a:xfrm>
          <a:prstGeom prst="rect">
            <a:avLst/>
          </a:prstGeom>
        </p:spPr>
      </p:pic>
    </p:spTree>
    <p:extLst>
      <p:ext uri="{BB962C8B-B14F-4D97-AF65-F5344CB8AC3E}">
        <p14:creationId xmlns:p14="http://schemas.microsoft.com/office/powerpoint/2010/main" val="24147514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244</TotalTime>
  <Words>2520</Words>
  <Application>Microsoft Office PowerPoint</Application>
  <PresentationFormat>Custom</PresentationFormat>
  <Paragraphs>236</Paragraphs>
  <Slides>33</Slides>
  <Notes>21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Inter</vt:lpstr>
      <vt:lpstr>Inter Bold</vt:lpstr>
      <vt:lpstr>Roboto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Vinayak Mehta</cp:lastModifiedBy>
  <cp:revision>7</cp:revision>
  <dcterms:created xsi:type="dcterms:W3CDTF">2024-11-18T13:29:09Z</dcterms:created>
  <dcterms:modified xsi:type="dcterms:W3CDTF">2024-12-06T12:07:15Z</dcterms:modified>
</cp:coreProperties>
</file>