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nayakMehta007/Secure-Data-Hiding-in-Image-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Vinayak Mehta</a:t>
            </a:r>
          </a:p>
          <a:p>
            <a:r>
              <a:rPr lang="en-US" sz="2000" b="1" dirty="0">
                <a:solidFill>
                  <a:schemeClr val="accent1">
                    <a:lumMod val="75000"/>
                  </a:schemeClr>
                </a:solidFill>
                <a:latin typeface="Arial"/>
                <a:cs typeface="Arial"/>
              </a:rPr>
              <a:t>Student Name : Vinayak Mehta</a:t>
            </a:r>
          </a:p>
          <a:p>
            <a:r>
              <a:rPr lang="en-US" sz="2000" b="1" dirty="0">
                <a:solidFill>
                  <a:schemeClr val="accent1">
                    <a:lumMod val="75000"/>
                  </a:schemeClr>
                </a:solidFill>
                <a:latin typeface="Arial"/>
                <a:cs typeface="Arial"/>
              </a:rPr>
              <a:t>College Name &amp; Department : Parul Institute of Technology,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573288"/>
          </a:xfrm>
        </p:spPr>
        <p:txBody>
          <a:bodyPr>
            <a:normAutofit/>
          </a:bodyPr>
          <a:lstStyle/>
          <a:p>
            <a:pPr marL="0" indent="0">
              <a:buNone/>
            </a:pPr>
            <a:r>
              <a:rPr lang="en-IN" sz="2000" b="1" u="sng" dirty="0"/>
              <a:t>GitHub Repository</a:t>
            </a:r>
            <a:r>
              <a:rPr lang="en-IN" sz="2000" b="1" dirty="0"/>
              <a:t> </a:t>
            </a:r>
            <a:r>
              <a:rPr lang="en-IN" sz="2000" dirty="0"/>
              <a:t>:-</a:t>
            </a:r>
          </a:p>
          <a:p>
            <a:pPr marL="0" indent="0">
              <a:buNone/>
            </a:pPr>
            <a:r>
              <a:rPr lang="en-IN" sz="2000" dirty="0">
                <a:hlinkClick r:id="rId2"/>
              </a:rPr>
              <a:t>https://github.com/VinayakMehta007/Secure-Data-Hiding-in-Image-Using-Steganography.git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555974"/>
          </a:xfrm>
        </p:spPr>
        <p:txBody>
          <a:bodyPr>
            <a:normAutofit/>
          </a:bodyPr>
          <a:lstStyle/>
          <a:p>
            <a:pPr marL="0" indent="0">
              <a:buNone/>
            </a:pPr>
            <a:r>
              <a:rPr lang="en-IN" sz="2000" dirty="0"/>
              <a:t>🔹 </a:t>
            </a:r>
            <a:r>
              <a:rPr lang="en-IN" sz="2000" b="1" dirty="0"/>
              <a:t>Implement Stronger Encryption:</a:t>
            </a:r>
            <a:endParaRPr lang="en-IN" sz="2000" dirty="0"/>
          </a:p>
          <a:p>
            <a:pPr>
              <a:buFont typeface="Arial" panose="020B0604020202020204" pitchFamily="34" charset="0"/>
              <a:buChar char="•"/>
            </a:pPr>
            <a:r>
              <a:rPr lang="en-IN" sz="2000" dirty="0"/>
              <a:t>Use AES (Advanced Encryption Standard) or RSA encryption before embedding the message for an additional layer of security.</a:t>
            </a:r>
          </a:p>
          <a:p>
            <a:pPr marL="0" indent="0">
              <a:buNone/>
            </a:pPr>
            <a:r>
              <a:rPr lang="en-IN" sz="2000" dirty="0"/>
              <a:t>🔹 </a:t>
            </a:r>
            <a:r>
              <a:rPr lang="en-IN" sz="2000" b="1" dirty="0"/>
              <a:t>Support for Multiple Image Formats:</a:t>
            </a:r>
            <a:endParaRPr lang="en-IN" sz="2000" dirty="0"/>
          </a:p>
          <a:p>
            <a:pPr>
              <a:buFont typeface="Arial" panose="020B0604020202020204" pitchFamily="34" charset="0"/>
              <a:buChar char="•"/>
            </a:pPr>
            <a:r>
              <a:rPr lang="en-IN" sz="2000" dirty="0"/>
              <a:t>Extend support for various formats, including PNG, BMP, and TIFF, for better compatibility.</a:t>
            </a:r>
          </a:p>
          <a:p>
            <a:pPr marL="0" indent="0">
              <a:buNone/>
            </a:pPr>
            <a:r>
              <a:rPr lang="en-IN" sz="2000" dirty="0"/>
              <a:t>🔹 </a:t>
            </a:r>
            <a:r>
              <a:rPr lang="en-IN" sz="2000" b="1" dirty="0"/>
              <a:t>Error Detection &amp; Correction:</a:t>
            </a:r>
            <a:endParaRPr lang="en-IN" sz="2000" dirty="0"/>
          </a:p>
          <a:p>
            <a:pPr>
              <a:buFont typeface="Arial" panose="020B0604020202020204" pitchFamily="34" charset="0"/>
              <a:buChar char="•"/>
            </a:pPr>
            <a:r>
              <a:rPr lang="en-IN" sz="2000" dirty="0"/>
              <a:t>Implement redundancy checks to prevent message corruption during transmission.</a:t>
            </a:r>
          </a:p>
          <a:p>
            <a:pPr marL="0" indent="0">
              <a:buNone/>
            </a:pPr>
            <a:r>
              <a:rPr lang="en-IN" sz="2000" dirty="0"/>
              <a:t>🔹 </a:t>
            </a:r>
            <a:r>
              <a:rPr lang="en-IN" sz="2000" b="1" dirty="0"/>
              <a:t>Cloud-Based Implementation:</a:t>
            </a:r>
            <a:endParaRPr lang="en-IN" sz="2000" dirty="0"/>
          </a:p>
          <a:p>
            <a:pPr>
              <a:buFont typeface="Arial" panose="020B0604020202020204" pitchFamily="34" charset="0"/>
              <a:buChar char="•"/>
            </a:pPr>
            <a:r>
              <a:rPr lang="en-IN" sz="2000" dirty="0"/>
              <a:t>Develop an online tool that allows users to upload an image, hide a message, and download the modified image securely.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85888"/>
            <a:ext cx="11029615" cy="3228975"/>
          </a:xfrm>
        </p:spPr>
        <p:txBody>
          <a:bodyPr>
            <a:normAutofit/>
          </a:bodyPr>
          <a:lstStyle/>
          <a:p>
            <a:pPr marL="0" indent="0">
              <a:buNone/>
            </a:pPr>
            <a:r>
              <a:rPr lang="en-US" sz="2000" dirty="0">
                <a:solidFill>
                  <a:srgbClr val="0F0F0F"/>
                </a:solidFill>
                <a:ea typeface="+mn-lt"/>
                <a:cs typeface="+mn-lt"/>
              </a:rPr>
              <a:t>In today's digital world, securing sensitive information is a major challenge. Traditional encryption methods can make the presence of hidden messages obvious, attracting unwanted attention. Steganography, the practice of concealing data within other media, offers an alternative approach. This project focuses on embedding secret messages inside images using steganography. By slightly modifying pixel values, data can be securely hidden without visible distortion. The project ensures that only authorized users with the correct passcode can retrieve the hidden message, making it an effective tool for covert communication.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770622"/>
          </a:xfrm>
        </p:spPr>
        <p:txBody>
          <a:bodyPr vert="horz" lIns="91440" tIns="45720" rIns="91440" bIns="45720" rtlCol="0" anchor="ctr">
            <a:noAutofit/>
          </a:bodyPr>
          <a:lstStyle/>
          <a:p>
            <a:pPr>
              <a:lnSpc>
                <a:spcPct val="100000"/>
              </a:lnSpc>
            </a:pPr>
            <a:r>
              <a:rPr lang="en-US" sz="2000" b="1" u="sng" dirty="0"/>
              <a:t>Programming Language</a:t>
            </a:r>
            <a:r>
              <a:rPr lang="en-US" sz="2000" b="1" dirty="0"/>
              <a:t>:</a:t>
            </a:r>
          </a:p>
          <a:p>
            <a:pPr>
              <a:lnSpc>
                <a:spcPct val="100000"/>
              </a:lnSpc>
              <a:buFont typeface="Arial" panose="020B0604020202020204" pitchFamily="34" charset="0"/>
              <a:buChar char="•"/>
            </a:pPr>
            <a:r>
              <a:rPr lang="en-US" sz="2000" b="1" dirty="0"/>
              <a:t>Python</a:t>
            </a:r>
            <a:r>
              <a:rPr lang="en-US" sz="2000" dirty="0"/>
              <a:t> – Used for writing the script and implementing the logic.</a:t>
            </a:r>
          </a:p>
          <a:p>
            <a:pPr marL="0" indent="0">
              <a:lnSpc>
                <a:spcPct val="100000"/>
              </a:lnSpc>
              <a:buNone/>
            </a:pPr>
            <a:endParaRPr lang="en-US" sz="2000" dirty="0"/>
          </a:p>
          <a:p>
            <a:pPr>
              <a:lnSpc>
                <a:spcPct val="100000"/>
              </a:lnSpc>
            </a:pPr>
            <a:r>
              <a:rPr lang="en-US" sz="2000" b="1" u="sng" dirty="0"/>
              <a:t>Libraries &amp; Frameworks</a:t>
            </a:r>
            <a:r>
              <a:rPr lang="en-US" sz="2000" b="1" dirty="0"/>
              <a:t>:</a:t>
            </a:r>
          </a:p>
          <a:p>
            <a:pPr>
              <a:lnSpc>
                <a:spcPct val="100000"/>
              </a:lnSpc>
              <a:buFont typeface="Arial" panose="020B0604020202020204" pitchFamily="34" charset="0"/>
              <a:buChar char="•"/>
            </a:pPr>
            <a:r>
              <a:rPr lang="en-US" sz="2000" b="1" dirty="0"/>
              <a:t>OpenCV (cv2):</a:t>
            </a:r>
            <a:r>
              <a:rPr lang="en-US" sz="2000" dirty="0"/>
              <a:t> Used for reading, modifying, and saving image files.</a:t>
            </a:r>
          </a:p>
          <a:p>
            <a:pPr>
              <a:lnSpc>
                <a:spcPct val="100000"/>
              </a:lnSpc>
              <a:buFont typeface="Arial" panose="020B0604020202020204" pitchFamily="34" charset="0"/>
              <a:buChar char="•"/>
            </a:pPr>
            <a:r>
              <a:rPr lang="en-US" sz="2000" b="1" dirty="0"/>
              <a:t>NumPy:</a:t>
            </a:r>
            <a:r>
              <a:rPr lang="en-US" sz="2000" dirty="0"/>
              <a:t> Helps in handling pixel-level modifications efficiently.</a:t>
            </a:r>
          </a:p>
          <a:p>
            <a:pPr>
              <a:lnSpc>
                <a:spcPct val="100000"/>
              </a:lnSpc>
              <a:buFont typeface="Arial" panose="020B0604020202020204" pitchFamily="34" charset="0"/>
              <a:buChar char="•"/>
            </a:pPr>
            <a:r>
              <a:rPr lang="en-US" sz="2000" b="1" dirty="0" err="1"/>
              <a:t>Tkinter</a:t>
            </a:r>
            <a:r>
              <a:rPr lang="en-US" sz="2000" dirty="0"/>
              <a:t> – To build the GUI for user interaction.</a:t>
            </a:r>
          </a:p>
          <a:p>
            <a:pPr>
              <a:lnSpc>
                <a:spcPct val="100000"/>
              </a:lnSpc>
              <a:buFont typeface="Arial" panose="020B0604020202020204" pitchFamily="34" charset="0"/>
              <a:buChar char="•"/>
            </a:pPr>
            <a:r>
              <a:rPr lang="en-US" sz="2000" b="1" dirty="0"/>
              <a:t>PIL (Pillow)</a:t>
            </a:r>
            <a:r>
              <a:rPr lang="en-US" sz="2000" dirty="0"/>
              <a:t> – For handling image formats and conversion.</a:t>
            </a:r>
          </a:p>
          <a:p>
            <a:pPr marL="0" indent="0">
              <a:lnSpc>
                <a:spcPct val="100000"/>
              </a:lnSpc>
              <a:buNone/>
            </a:pPr>
            <a:endParaRPr lang="en-US" sz="2000" dirty="0"/>
          </a:p>
          <a:p>
            <a:pPr>
              <a:lnSpc>
                <a:spcPct val="100000"/>
              </a:lnSpc>
            </a:pPr>
            <a:r>
              <a:rPr lang="en-US" sz="2000" b="1" u="sng" dirty="0"/>
              <a:t>Platform Compatibility</a:t>
            </a:r>
            <a:r>
              <a:rPr lang="en-US" sz="2000" b="1" dirty="0"/>
              <a:t>:</a:t>
            </a:r>
          </a:p>
          <a:p>
            <a:pPr>
              <a:lnSpc>
                <a:spcPct val="100000"/>
              </a:lnSpc>
              <a:buFont typeface="Arial" panose="020B0604020202020204" pitchFamily="34" charset="0"/>
              <a:buChar char="•"/>
            </a:pPr>
            <a:r>
              <a:rPr lang="en-US" sz="2000" dirty="0"/>
              <a:t>Works on </a:t>
            </a:r>
            <a:r>
              <a:rPr lang="en-US" sz="2000" b="1" dirty="0"/>
              <a:t>Windows</a:t>
            </a:r>
            <a:r>
              <a:rPr lang="en-US" sz="2000" dirty="0"/>
              <a:t>, </a:t>
            </a:r>
            <a:r>
              <a:rPr lang="en-US" sz="2000" b="1" dirty="0"/>
              <a:t>Linux</a:t>
            </a:r>
            <a:r>
              <a:rPr lang="en-US" sz="2000" dirty="0"/>
              <a:t>, and </a:t>
            </a:r>
            <a:r>
              <a:rPr lang="en-US" sz="2000" b="1" dirty="0"/>
              <a:t>macOS</a:t>
            </a:r>
            <a:r>
              <a:rPr lang="en-US" sz="2000" dirty="0"/>
              <a:t> with Python installed.</a:t>
            </a:r>
          </a:p>
          <a:p>
            <a:pPr marL="0" indent="0">
              <a:lnSpc>
                <a:spcPct val="100000"/>
              </a:lnSpc>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345518"/>
          </a:xfrm>
        </p:spPr>
        <p:txBody>
          <a:bodyPr>
            <a:normAutofit/>
          </a:bodyPr>
          <a:lstStyle/>
          <a:p>
            <a:r>
              <a:rPr lang="en-US" sz="2000" b="1" u="sng" dirty="0"/>
              <a:t>Invisible Message Embedding</a:t>
            </a:r>
            <a:r>
              <a:rPr lang="en-US" sz="2000" b="1" dirty="0"/>
              <a:t>:</a:t>
            </a:r>
            <a:endParaRPr lang="en-US" sz="2000" dirty="0"/>
          </a:p>
          <a:p>
            <a:pPr>
              <a:buFont typeface="Arial" panose="020B0604020202020204" pitchFamily="34" charset="0"/>
              <a:buChar char="•"/>
            </a:pPr>
            <a:r>
              <a:rPr lang="en-US" sz="2000" dirty="0"/>
              <a:t>The hidden message does not alter the image visually, making detection difficult.</a:t>
            </a:r>
          </a:p>
          <a:p>
            <a:r>
              <a:rPr lang="en-US" sz="2000" b="1" u="sng" dirty="0"/>
              <a:t>Passcode-Protected Decryption</a:t>
            </a:r>
            <a:r>
              <a:rPr lang="en-US" sz="2000" b="1" dirty="0"/>
              <a:t>:</a:t>
            </a:r>
            <a:endParaRPr lang="en-US" sz="2000" dirty="0"/>
          </a:p>
          <a:p>
            <a:pPr>
              <a:buFont typeface="Arial" panose="020B0604020202020204" pitchFamily="34" charset="0"/>
              <a:buChar char="•"/>
            </a:pPr>
            <a:r>
              <a:rPr lang="en-US" sz="2000" dirty="0"/>
              <a:t>Only users with the correct passcode can extract the secret message, adding an extra security layer.</a:t>
            </a:r>
          </a:p>
          <a:p>
            <a:pPr>
              <a:buFont typeface="Wingdings" panose="05000000000000000000" pitchFamily="2" charset="2"/>
              <a:buChar char="§"/>
            </a:pPr>
            <a:r>
              <a:rPr lang="en-US" sz="2000" b="1" u="sng" dirty="0"/>
              <a:t>Dual Interface</a:t>
            </a:r>
            <a:r>
              <a:rPr lang="en-US" sz="2000" b="1" dirty="0"/>
              <a:t>:</a:t>
            </a:r>
            <a:r>
              <a:rPr lang="en-US" sz="2000" dirty="0"/>
              <a:t> </a:t>
            </a:r>
          </a:p>
          <a:p>
            <a:pPr>
              <a:buFont typeface="Arial" panose="020B0604020202020204" pitchFamily="34" charset="0"/>
              <a:buChar char="•"/>
            </a:pPr>
            <a:r>
              <a:rPr lang="en-US" sz="2000" dirty="0"/>
              <a:t>Separate encoding and decoding interfaces for better user experience.</a:t>
            </a:r>
          </a:p>
          <a:p>
            <a:r>
              <a:rPr lang="en-US" sz="2000" b="1" u="sng" dirty="0"/>
              <a:t>Cross-Platform Compatibility</a:t>
            </a:r>
            <a:r>
              <a:rPr lang="en-US" sz="2000" b="1" dirty="0"/>
              <a:t>:</a:t>
            </a:r>
            <a:endParaRPr lang="en-US" sz="2000" dirty="0"/>
          </a:p>
          <a:p>
            <a:pPr>
              <a:buFont typeface="Arial" panose="020B0604020202020204" pitchFamily="34" charset="0"/>
              <a:buChar char="•"/>
            </a:pPr>
            <a:r>
              <a:rPr lang="en-US" sz="2000" dirty="0"/>
              <a:t>Works on multiple operating systems and supports different image formats (JPEG, PNG, BMP).</a:t>
            </a:r>
          </a:p>
          <a:p>
            <a:r>
              <a:rPr lang="en-US" sz="2000" b="1" dirty="0"/>
              <a:t>Automatic Image Preview:</a:t>
            </a:r>
          </a:p>
          <a:p>
            <a:pPr>
              <a:buFont typeface="Arial" panose="020B0604020202020204" pitchFamily="34" charset="0"/>
              <a:buChar char="•"/>
            </a:pPr>
            <a:r>
              <a:rPr lang="en-US" sz="2000" dirty="0"/>
              <a:t>Displays encrypted image upon successful encoding.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127349"/>
          </a:xfrm>
        </p:spPr>
        <p:txBody>
          <a:bodyPr>
            <a:normAutofit lnSpcReduction="10000"/>
          </a:bodyPr>
          <a:lstStyle/>
          <a:p>
            <a:pPr marL="0" indent="0">
              <a:buNone/>
            </a:pPr>
            <a:r>
              <a:rPr lang="en-US" sz="2000" dirty="0"/>
              <a:t>This project is beneficial for various domains, including:</a:t>
            </a:r>
          </a:p>
          <a:p>
            <a:pPr marL="0" indent="0">
              <a:buNone/>
            </a:pPr>
            <a:r>
              <a:rPr lang="en-US" sz="2000" dirty="0"/>
              <a:t>🔹 </a:t>
            </a:r>
            <a:r>
              <a:rPr lang="en-US" sz="2000" b="1" dirty="0"/>
              <a:t>Cybersecurity Professionals:</a:t>
            </a:r>
            <a:endParaRPr lang="en-US" sz="2000" dirty="0"/>
          </a:p>
          <a:p>
            <a:pPr>
              <a:buFont typeface="Arial" panose="020B0604020202020204" pitchFamily="34" charset="0"/>
              <a:buChar char="•"/>
            </a:pPr>
            <a:r>
              <a:rPr lang="en-US" sz="2000" dirty="0"/>
              <a:t>Secure communication without attracting attention.</a:t>
            </a:r>
          </a:p>
          <a:p>
            <a:pPr marL="0" indent="0">
              <a:buNone/>
            </a:pPr>
            <a:r>
              <a:rPr lang="en-US" sz="2000" dirty="0"/>
              <a:t>🔹 </a:t>
            </a:r>
            <a:r>
              <a:rPr lang="en-US" sz="2000" b="1" dirty="0"/>
              <a:t>Government &amp; Intelligence Agencies:</a:t>
            </a:r>
            <a:endParaRPr lang="en-US" sz="2000" dirty="0"/>
          </a:p>
          <a:p>
            <a:pPr>
              <a:buFont typeface="Arial" panose="020B0604020202020204" pitchFamily="34" charset="0"/>
              <a:buChar char="•"/>
            </a:pPr>
            <a:r>
              <a:rPr lang="en-US" sz="2000" dirty="0"/>
              <a:t>Protect confidential data from being intercepted.</a:t>
            </a:r>
          </a:p>
          <a:p>
            <a:pPr marL="0" indent="0">
              <a:buNone/>
            </a:pPr>
            <a:r>
              <a:rPr lang="en-US" sz="2000" dirty="0"/>
              <a:t>🔹 </a:t>
            </a:r>
            <a:r>
              <a:rPr lang="en-US" sz="2000" b="1" dirty="0"/>
              <a:t>Journalists &amp; Whistleblowers:</a:t>
            </a:r>
            <a:endParaRPr lang="en-US" sz="2000" dirty="0"/>
          </a:p>
          <a:p>
            <a:pPr>
              <a:buFont typeface="Arial" panose="020B0604020202020204" pitchFamily="34" charset="0"/>
              <a:buChar char="•"/>
            </a:pPr>
            <a:r>
              <a:rPr lang="en-US" sz="2000" dirty="0"/>
              <a:t>Share sensitive information securely without leaving traces.</a:t>
            </a:r>
          </a:p>
          <a:p>
            <a:pPr marL="0" indent="0">
              <a:buNone/>
            </a:pPr>
            <a:r>
              <a:rPr lang="en-US" sz="2000" dirty="0"/>
              <a:t>🔹 </a:t>
            </a:r>
            <a:r>
              <a:rPr lang="en-US" sz="2000" b="1" dirty="0"/>
              <a:t>Military &amp; Defense Organizations:</a:t>
            </a:r>
            <a:endParaRPr lang="en-US" sz="2000" dirty="0"/>
          </a:p>
          <a:p>
            <a:pPr>
              <a:buFont typeface="Arial" panose="020B0604020202020204" pitchFamily="34" charset="0"/>
              <a:buChar char="•"/>
            </a:pPr>
            <a:r>
              <a:rPr lang="en-US" sz="2000" dirty="0"/>
              <a:t>Covert communication in high-security environments.</a:t>
            </a:r>
          </a:p>
          <a:p>
            <a:pPr marL="0" indent="0">
              <a:buNone/>
            </a:pPr>
            <a:r>
              <a:rPr lang="en-US" sz="2000" dirty="0"/>
              <a:t>🔹 </a:t>
            </a:r>
            <a:r>
              <a:rPr lang="en-US" sz="2000" b="1" dirty="0"/>
              <a:t>Individuals Concerned About Privacy:</a:t>
            </a:r>
            <a:endParaRPr lang="en-US" sz="2000" dirty="0"/>
          </a:p>
          <a:p>
            <a:pPr>
              <a:buFont typeface="Arial" panose="020B0604020202020204" pitchFamily="34" charset="0"/>
              <a:buChar char="•"/>
            </a:pPr>
            <a:r>
              <a:rPr lang="en-US" sz="2000" dirty="0"/>
              <a:t>Protect personal information from cyber threats.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31" name="Content Placeholder 30">
            <a:extLst>
              <a:ext uri="{FF2B5EF4-FFF2-40B4-BE49-F238E27FC236}">
                <a16:creationId xmlns:a16="http://schemas.microsoft.com/office/drawing/2014/main" id="{2E4E557E-35CF-35A9-F2F8-A6961EFCEF84}"/>
              </a:ext>
            </a:extLst>
          </p:cNvPr>
          <p:cNvPicPr>
            <a:picLocks noGrp="1" noChangeAspect="1"/>
          </p:cNvPicPr>
          <p:nvPr>
            <p:ph idx="1"/>
          </p:nvPr>
        </p:nvPicPr>
        <p:blipFill>
          <a:blip r:embed="rId2"/>
          <a:stretch>
            <a:fillRect/>
          </a:stretch>
        </p:blipFill>
        <p:spPr>
          <a:xfrm>
            <a:off x="2523533" y="1897680"/>
            <a:ext cx="6793195" cy="3062640"/>
          </a:xfrm>
        </p:spPr>
      </p:pic>
      <p:sp>
        <p:nvSpPr>
          <p:cNvPr id="36" name="TextBox 35">
            <a:extLst>
              <a:ext uri="{FF2B5EF4-FFF2-40B4-BE49-F238E27FC236}">
                <a16:creationId xmlns:a16="http://schemas.microsoft.com/office/drawing/2014/main" id="{EA31E3E9-418A-2ED4-8125-9D959A27BAEC}"/>
              </a:ext>
            </a:extLst>
          </p:cNvPr>
          <p:cNvSpPr txBox="1"/>
          <p:nvPr/>
        </p:nvSpPr>
        <p:spPr>
          <a:xfrm>
            <a:off x="2946400" y="5268686"/>
            <a:ext cx="6052457"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Output - GUI</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6F167-F8B9-1CA3-CAB3-87FB10562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8AA63D-8A4E-7CA4-40C7-C11C0DD01828}"/>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7EE23EBD-8B5F-5609-D88D-3E4F0C5778B5}"/>
              </a:ext>
            </a:extLst>
          </p:cNvPr>
          <p:cNvPicPr>
            <a:picLocks noGrp="1" noChangeAspect="1"/>
          </p:cNvPicPr>
          <p:nvPr>
            <p:ph idx="1"/>
          </p:nvPr>
        </p:nvPicPr>
        <p:blipFill>
          <a:blip r:embed="rId2"/>
          <a:stretch>
            <a:fillRect/>
          </a:stretch>
        </p:blipFill>
        <p:spPr>
          <a:xfrm>
            <a:off x="581192" y="1232452"/>
            <a:ext cx="4542351" cy="4923392"/>
          </a:xfrm>
        </p:spPr>
      </p:pic>
      <p:pic>
        <p:nvPicPr>
          <p:cNvPr id="10" name="Picture 9">
            <a:extLst>
              <a:ext uri="{FF2B5EF4-FFF2-40B4-BE49-F238E27FC236}">
                <a16:creationId xmlns:a16="http://schemas.microsoft.com/office/drawing/2014/main" id="{433C15AA-6C8E-3B4E-C431-194383B15409}"/>
              </a:ext>
            </a:extLst>
          </p:cNvPr>
          <p:cNvPicPr>
            <a:picLocks noChangeAspect="1"/>
          </p:cNvPicPr>
          <p:nvPr/>
        </p:nvPicPr>
        <p:blipFill>
          <a:blip r:embed="rId3"/>
          <a:stretch>
            <a:fillRect/>
          </a:stretch>
        </p:blipFill>
        <p:spPr>
          <a:xfrm>
            <a:off x="6266678" y="1232453"/>
            <a:ext cx="4889321" cy="4923392"/>
          </a:xfrm>
          <a:prstGeom prst="rect">
            <a:avLst/>
          </a:prstGeom>
        </p:spPr>
      </p:pic>
      <p:sp>
        <p:nvSpPr>
          <p:cNvPr id="11" name="TextBox 10">
            <a:extLst>
              <a:ext uri="{FF2B5EF4-FFF2-40B4-BE49-F238E27FC236}">
                <a16:creationId xmlns:a16="http://schemas.microsoft.com/office/drawing/2014/main" id="{279E613F-691C-0959-026B-93D601066FD8}"/>
              </a:ext>
            </a:extLst>
          </p:cNvPr>
          <p:cNvSpPr txBox="1"/>
          <p:nvPr/>
        </p:nvSpPr>
        <p:spPr>
          <a:xfrm>
            <a:off x="994733" y="6278222"/>
            <a:ext cx="3715268"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Encryption Output</a:t>
            </a:r>
            <a:endParaRPr lang="en-IN" sz="20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BEF149A-2C85-64B6-A878-731720E9E78E}"/>
              </a:ext>
            </a:extLst>
          </p:cNvPr>
          <p:cNvSpPr txBox="1"/>
          <p:nvPr/>
        </p:nvSpPr>
        <p:spPr>
          <a:xfrm>
            <a:off x="6716621" y="6278222"/>
            <a:ext cx="3715268"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Decryption Output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18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000" dirty="0"/>
              <a:t>With increasing concerns over data security, this project provides a discreet way to hide sensitive information within images without altering their visual appearance. By leveraging pixel manipulation and passcode protection, it ensures that only authorized users can access the hidden message. Unlike traditional encryption, this method does not raise suspicion, making it ideal for secure communication in cybersecurity, journalism, and intelligence fields.</a:t>
            </a:r>
          </a:p>
          <a:p>
            <a:pPr marL="0" indent="0">
              <a:buNone/>
            </a:pPr>
            <a:r>
              <a:rPr lang="en-US" sz="2000" dirty="0"/>
              <a:t>This project demonstrates the effectiveness of image-based steganography for covert data transmission. Future improvements, such as stronger encryption, multi-format support, and a user-friendly interface, can further enhance its applicability in real-world scenarios.</a:t>
            </a: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357</TotalTime>
  <Words>620</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Vinayak Mehta</cp:lastModifiedBy>
  <cp:revision>32</cp:revision>
  <dcterms:created xsi:type="dcterms:W3CDTF">2021-05-26T16:50:10Z</dcterms:created>
  <dcterms:modified xsi:type="dcterms:W3CDTF">2025-02-24T13:00:43Z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